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7"/>
  </p:notesMasterIdLst>
  <p:sldIdLst>
    <p:sldId id="1107" r:id="rId2"/>
    <p:sldId id="976" r:id="rId3"/>
    <p:sldId id="977" r:id="rId4"/>
    <p:sldId id="1127" r:id="rId5"/>
    <p:sldId id="1161" r:id="rId6"/>
    <p:sldId id="264" r:id="rId7"/>
    <p:sldId id="271" r:id="rId8"/>
    <p:sldId id="272" r:id="rId9"/>
    <p:sldId id="273" r:id="rId10"/>
    <p:sldId id="274" r:id="rId11"/>
    <p:sldId id="275" r:id="rId12"/>
    <p:sldId id="1139" r:id="rId13"/>
    <p:sldId id="1128" r:id="rId14"/>
    <p:sldId id="1140" r:id="rId15"/>
    <p:sldId id="1129" r:id="rId16"/>
    <p:sldId id="1141" r:id="rId17"/>
    <p:sldId id="1130" r:id="rId18"/>
    <p:sldId id="1142" r:id="rId19"/>
    <p:sldId id="1163" r:id="rId20"/>
    <p:sldId id="1131" r:id="rId21"/>
    <p:sldId id="1143" r:id="rId22"/>
    <p:sldId id="1132" r:id="rId23"/>
    <p:sldId id="1144" r:id="rId24"/>
    <p:sldId id="1133" r:id="rId25"/>
    <p:sldId id="1145" r:id="rId26"/>
    <p:sldId id="1135" r:id="rId27"/>
    <p:sldId id="1146" r:id="rId28"/>
    <p:sldId id="286" r:id="rId29"/>
    <p:sldId id="1134" r:id="rId30"/>
    <p:sldId id="1147" r:id="rId31"/>
    <p:sldId id="1137" r:id="rId32"/>
    <p:sldId id="1148" r:id="rId33"/>
    <p:sldId id="1138" r:id="rId34"/>
    <p:sldId id="1151" r:id="rId35"/>
    <p:sldId id="1150" r:id="rId36"/>
    <p:sldId id="1156" r:id="rId37"/>
    <p:sldId id="1152" r:id="rId38"/>
    <p:sldId id="1157" r:id="rId39"/>
    <p:sldId id="1153" r:id="rId40"/>
    <p:sldId id="1154" r:id="rId41"/>
    <p:sldId id="1155" r:id="rId42"/>
    <p:sldId id="1158" r:id="rId43"/>
    <p:sldId id="1159" r:id="rId44"/>
    <p:sldId id="1162" r:id="rId45"/>
    <p:sldId id="1160" r:id="rId46"/>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291" autoAdjust="0"/>
  </p:normalViewPr>
  <p:slideViewPr>
    <p:cSldViewPr>
      <p:cViewPr>
        <p:scale>
          <a:sx n="100" d="100"/>
          <a:sy n="100" d="100"/>
        </p:scale>
        <p:origin x="-1104" y="-24"/>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BF36D705-0619-403C-90D2-E16059E96CB9}" type="datetimeFigureOut">
              <a:rPr lang="en-US" smtClean="0"/>
              <a:t>8/3/2022</a:t>
            </a:fld>
            <a:endParaRPr lang="en-US"/>
          </a:p>
        </p:txBody>
      </p:sp>
      <p:sp>
        <p:nvSpPr>
          <p:cNvPr id="4" name="Slide Image Placeholder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C23861C2-1F0B-4194-8252-25847263A96B}" type="slidenum">
              <a:rPr lang="en-US" smtClean="0"/>
              <a:t>‹#›</a:t>
            </a:fld>
            <a:endParaRPr lang="en-US"/>
          </a:p>
        </p:txBody>
      </p:sp>
    </p:spTree>
    <p:extLst>
      <p:ext uri="{BB962C8B-B14F-4D97-AF65-F5344CB8AC3E}">
        <p14:creationId xmlns:p14="http://schemas.microsoft.com/office/powerpoint/2010/main" val="33856919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Slide">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0"/>
            <a:ext cx="9144000" cy="177800"/>
          </a:xfrm>
          <a:custGeom>
            <a:avLst/>
            <a:gdLst/>
            <a:ahLst/>
            <a:cxnLst/>
            <a:rect l="l" t="t" r="r" b="b"/>
            <a:pathLst>
              <a:path w="9144000" h="177800">
                <a:moveTo>
                  <a:pt x="9144000" y="0"/>
                </a:moveTo>
                <a:lnTo>
                  <a:pt x="0" y="0"/>
                </a:lnTo>
                <a:lnTo>
                  <a:pt x="0" y="177800"/>
                </a:lnTo>
                <a:lnTo>
                  <a:pt x="9144000" y="177800"/>
                </a:lnTo>
                <a:lnTo>
                  <a:pt x="9144000" y="0"/>
                </a:lnTo>
                <a:close/>
              </a:path>
            </a:pathLst>
          </a:custGeom>
          <a:solidFill>
            <a:srgbClr val="005F85"/>
          </a:solidFill>
        </p:spPr>
        <p:txBody>
          <a:bodyPr wrap="square" lIns="0" tIns="0" rIns="0" bIns="0" rtlCol="0"/>
          <a:lstStyle/>
          <a:p>
            <a:endParaRPr/>
          </a:p>
        </p:txBody>
      </p:sp>
      <p:sp>
        <p:nvSpPr>
          <p:cNvPr id="17" name="bg object 17"/>
          <p:cNvSpPr/>
          <p:nvPr/>
        </p:nvSpPr>
        <p:spPr>
          <a:xfrm>
            <a:off x="722312" y="4416297"/>
            <a:ext cx="7773034" cy="1343660"/>
          </a:xfrm>
          <a:custGeom>
            <a:avLst/>
            <a:gdLst/>
            <a:ahLst/>
            <a:cxnLst/>
            <a:rect l="l" t="t" r="r" b="b"/>
            <a:pathLst>
              <a:path w="7773034" h="1343660">
                <a:moveTo>
                  <a:pt x="7548562" y="0"/>
                </a:moveTo>
                <a:lnTo>
                  <a:pt x="223862" y="0"/>
                </a:lnTo>
                <a:lnTo>
                  <a:pt x="178747" y="4552"/>
                </a:lnTo>
                <a:lnTo>
                  <a:pt x="136726" y="17607"/>
                </a:lnTo>
                <a:lnTo>
                  <a:pt x="98699" y="38261"/>
                </a:lnTo>
                <a:lnTo>
                  <a:pt x="65568" y="65611"/>
                </a:lnTo>
                <a:lnTo>
                  <a:pt x="38232" y="98753"/>
                </a:lnTo>
                <a:lnTo>
                  <a:pt x="17592" y="136784"/>
                </a:lnTo>
                <a:lnTo>
                  <a:pt x="4548" y="178801"/>
                </a:lnTo>
                <a:lnTo>
                  <a:pt x="0" y="223900"/>
                </a:lnTo>
                <a:lnTo>
                  <a:pt x="0" y="1119377"/>
                </a:lnTo>
                <a:lnTo>
                  <a:pt x="4548" y="1164485"/>
                </a:lnTo>
                <a:lnTo>
                  <a:pt x="17592" y="1206500"/>
                </a:lnTo>
                <a:lnTo>
                  <a:pt x="38232" y="1244521"/>
                </a:lnTo>
                <a:lnTo>
                  <a:pt x="65568" y="1277650"/>
                </a:lnTo>
                <a:lnTo>
                  <a:pt x="98699" y="1304984"/>
                </a:lnTo>
                <a:lnTo>
                  <a:pt x="136726" y="1325623"/>
                </a:lnTo>
                <a:lnTo>
                  <a:pt x="178747" y="1338667"/>
                </a:lnTo>
                <a:lnTo>
                  <a:pt x="223862" y="1343215"/>
                </a:lnTo>
                <a:lnTo>
                  <a:pt x="7548562" y="1343215"/>
                </a:lnTo>
                <a:lnTo>
                  <a:pt x="7593661" y="1338667"/>
                </a:lnTo>
                <a:lnTo>
                  <a:pt x="7635678" y="1325623"/>
                </a:lnTo>
                <a:lnTo>
                  <a:pt x="7673709" y="1304984"/>
                </a:lnTo>
                <a:lnTo>
                  <a:pt x="7706852" y="1277650"/>
                </a:lnTo>
                <a:lnTo>
                  <a:pt x="7734202" y="1244521"/>
                </a:lnTo>
                <a:lnTo>
                  <a:pt x="7754856" y="1206500"/>
                </a:lnTo>
                <a:lnTo>
                  <a:pt x="7767911" y="1164485"/>
                </a:lnTo>
                <a:lnTo>
                  <a:pt x="7772463" y="1119377"/>
                </a:lnTo>
                <a:lnTo>
                  <a:pt x="7772463" y="223900"/>
                </a:lnTo>
                <a:lnTo>
                  <a:pt x="7767911" y="178801"/>
                </a:lnTo>
                <a:lnTo>
                  <a:pt x="7754856" y="136784"/>
                </a:lnTo>
                <a:lnTo>
                  <a:pt x="7734202" y="98753"/>
                </a:lnTo>
                <a:lnTo>
                  <a:pt x="7706852" y="65611"/>
                </a:lnTo>
                <a:lnTo>
                  <a:pt x="7673709" y="38261"/>
                </a:lnTo>
                <a:lnTo>
                  <a:pt x="7635678" y="17607"/>
                </a:lnTo>
                <a:lnTo>
                  <a:pt x="7593661" y="4552"/>
                </a:lnTo>
                <a:lnTo>
                  <a:pt x="7548562" y="0"/>
                </a:lnTo>
                <a:close/>
              </a:path>
            </a:pathLst>
          </a:custGeom>
          <a:solidFill>
            <a:srgbClr val="006188"/>
          </a:solidFill>
        </p:spPr>
        <p:txBody>
          <a:bodyPr wrap="square" lIns="0" tIns="0" rIns="0" bIns="0" rtlCol="0"/>
          <a:lstStyle/>
          <a:p>
            <a:endParaRPr/>
          </a:p>
        </p:txBody>
      </p:sp>
      <p:sp>
        <p:nvSpPr>
          <p:cNvPr id="2" name="Holder 2"/>
          <p:cNvSpPr>
            <a:spLocks noGrp="1"/>
          </p:cNvSpPr>
          <p:nvPr>
            <p:ph type="ctrTitle"/>
          </p:nvPr>
        </p:nvSpPr>
        <p:spPr>
          <a:xfrm>
            <a:off x="3386454" y="3105086"/>
            <a:ext cx="2371090" cy="929004"/>
          </a:xfrm>
          <a:prstGeom prst="rect">
            <a:avLst/>
          </a:prstGeom>
        </p:spPr>
        <p:txBody>
          <a:bodyPr wrap="square" lIns="0" tIns="0" rIns="0" bIns="0">
            <a:spAutoFit/>
          </a:bodyPr>
          <a:lstStyle>
            <a:lvl1pPr>
              <a:defRPr sz="5900" b="0" i="0">
                <a:solidFill>
                  <a:schemeClr val="bg1"/>
                </a:solidFill>
                <a:latin typeface="Carlito"/>
                <a:cs typeface="Carlito"/>
              </a:defRPr>
            </a:lvl1pPr>
          </a:lstStyle>
          <a:p>
            <a:endParaRPr/>
          </a:p>
        </p:txBody>
      </p:sp>
      <p:sp>
        <p:nvSpPr>
          <p:cNvPr id="3" name="Holder 3"/>
          <p:cNvSpPr>
            <a:spLocks noGrp="1"/>
          </p:cNvSpPr>
          <p:nvPr>
            <p:ph type="subTitle" idx="4"/>
          </p:nvPr>
        </p:nvSpPr>
        <p:spPr>
          <a:xfrm>
            <a:off x="989647" y="4569523"/>
            <a:ext cx="7164704" cy="880110"/>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defRPr sz="700" b="0" i="0">
                <a:solidFill>
                  <a:srgbClr val="D2D2D2"/>
                </a:solidFill>
                <a:latin typeface="Arial"/>
                <a:cs typeface="Arial"/>
              </a:defRPr>
            </a:lvl1pPr>
          </a:lstStyle>
          <a:p>
            <a:pPr marL="12700">
              <a:lnSpc>
                <a:spcPct val="100000"/>
              </a:lnSpc>
              <a:spcBef>
                <a:spcPts val="50"/>
              </a:spcBef>
            </a:pPr>
            <a:r>
              <a:rPr spc="10" dirty="0"/>
              <a:t>Presentation_ID</a:t>
            </a:r>
          </a:p>
        </p:txBody>
      </p:sp>
      <p:sp>
        <p:nvSpPr>
          <p:cNvPr id="5" name="Holder 5"/>
          <p:cNvSpPr>
            <a:spLocks noGrp="1"/>
          </p:cNvSpPr>
          <p:nvPr>
            <p:ph type="dt" sz="half" idx="6"/>
          </p:nvPr>
        </p:nvSpPr>
        <p:spPr/>
        <p:txBody>
          <a:bodyPr lIns="0" tIns="0" rIns="0" bIns="0"/>
          <a:lstStyle>
            <a:lvl1pPr>
              <a:defRPr sz="700" b="0" i="0">
                <a:solidFill>
                  <a:srgbClr val="D2D2D2"/>
                </a:solidFill>
                <a:latin typeface="Arial"/>
                <a:cs typeface="Arial"/>
              </a:defRPr>
            </a:lvl1pPr>
          </a:lstStyle>
          <a:p>
            <a:pPr marL="12700">
              <a:lnSpc>
                <a:spcPct val="100000"/>
              </a:lnSpc>
              <a:spcBef>
                <a:spcPts val="50"/>
              </a:spcBef>
            </a:pPr>
            <a:r>
              <a:rPr spc="10" dirty="0"/>
              <a:t>© 2009 </a:t>
            </a:r>
            <a:r>
              <a:rPr spc="30" dirty="0"/>
              <a:t>Cisco </a:t>
            </a:r>
            <a:r>
              <a:rPr spc="10" dirty="0"/>
              <a:t>Systems, </a:t>
            </a:r>
            <a:r>
              <a:rPr spc="5" dirty="0"/>
              <a:t>Inc. All </a:t>
            </a:r>
            <a:r>
              <a:rPr dirty="0"/>
              <a:t>rights </a:t>
            </a:r>
            <a:r>
              <a:rPr spc="-5" dirty="0"/>
              <a:t>reserved. </a:t>
            </a:r>
            <a:r>
              <a:rPr spc="30" dirty="0"/>
              <a:t>Cisco </a:t>
            </a:r>
            <a:r>
              <a:rPr dirty="0"/>
              <a:t>Confidential</a:t>
            </a:r>
          </a:p>
        </p:txBody>
      </p:sp>
      <p:sp>
        <p:nvSpPr>
          <p:cNvPr id="6" name="Holder 6"/>
          <p:cNvSpPr>
            <a:spLocks noGrp="1"/>
          </p:cNvSpPr>
          <p:nvPr>
            <p:ph type="sldNum" sz="quarter" idx="7"/>
          </p:nvPr>
        </p:nvSpPr>
        <p:spPr/>
        <p:txBody>
          <a:bodyPr lIns="0" tIns="0" rIns="0" bIns="0"/>
          <a:lstStyle>
            <a:lvl1pPr>
              <a:defRPr sz="1050" b="0" i="0">
                <a:solidFill>
                  <a:srgbClr val="D2D2D2"/>
                </a:solidFill>
                <a:latin typeface="Arial"/>
                <a:cs typeface="Arial"/>
              </a:defRPr>
            </a:lvl1pPr>
          </a:lstStyle>
          <a:p>
            <a:pPr marL="38100">
              <a:lnSpc>
                <a:spcPts val="1255"/>
              </a:lnSpc>
            </a:pPr>
            <a:fld id="{81D60167-4931-47E6-BA6A-407CBD079E47}" type="slidenum">
              <a:rPr spc="-5" dirty="0"/>
              <a:t>‹#›</a:t>
            </a:fld>
            <a:endParaRPr spc="-5"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0">
                <a:solidFill>
                  <a:schemeClr val="bg1"/>
                </a:solidFill>
                <a:latin typeface="Carlito"/>
                <a:cs typeface="Carlito"/>
              </a:defRPr>
            </a:lvl1pPr>
          </a:lstStyle>
          <a:p>
            <a:endParaRPr/>
          </a:p>
        </p:txBody>
      </p:sp>
      <p:sp>
        <p:nvSpPr>
          <p:cNvPr id="3" name="Holder 3"/>
          <p:cNvSpPr>
            <a:spLocks noGrp="1"/>
          </p:cNvSpPr>
          <p:nvPr>
            <p:ph type="body" idx="1"/>
          </p:nvPr>
        </p:nvSpPr>
        <p:spPr/>
        <p:txBody>
          <a:bodyPr lIns="0" tIns="0" rIns="0" bIns="0"/>
          <a:lstStyle>
            <a:lvl1pPr>
              <a:defRPr sz="2400" b="0" i="0">
                <a:solidFill>
                  <a:schemeClr val="tx1"/>
                </a:solidFill>
                <a:latin typeface="Carlito"/>
                <a:cs typeface="Carlito"/>
              </a:defRPr>
            </a:lvl1pPr>
          </a:lstStyle>
          <a:p>
            <a:endParaRPr/>
          </a:p>
        </p:txBody>
      </p:sp>
      <p:sp>
        <p:nvSpPr>
          <p:cNvPr id="4" name="Holder 4"/>
          <p:cNvSpPr>
            <a:spLocks noGrp="1"/>
          </p:cNvSpPr>
          <p:nvPr>
            <p:ph type="ftr" sz="quarter" idx="5"/>
          </p:nvPr>
        </p:nvSpPr>
        <p:spPr/>
        <p:txBody>
          <a:bodyPr lIns="0" tIns="0" rIns="0" bIns="0"/>
          <a:lstStyle>
            <a:lvl1pPr>
              <a:defRPr sz="700" b="0" i="0">
                <a:solidFill>
                  <a:srgbClr val="D2D2D2"/>
                </a:solidFill>
                <a:latin typeface="Arial"/>
                <a:cs typeface="Arial"/>
              </a:defRPr>
            </a:lvl1pPr>
          </a:lstStyle>
          <a:p>
            <a:pPr marL="12700">
              <a:lnSpc>
                <a:spcPct val="100000"/>
              </a:lnSpc>
              <a:spcBef>
                <a:spcPts val="50"/>
              </a:spcBef>
            </a:pPr>
            <a:r>
              <a:rPr spc="10" dirty="0"/>
              <a:t>Presentation_ID</a:t>
            </a:r>
          </a:p>
        </p:txBody>
      </p:sp>
      <p:sp>
        <p:nvSpPr>
          <p:cNvPr id="5" name="Holder 5"/>
          <p:cNvSpPr>
            <a:spLocks noGrp="1"/>
          </p:cNvSpPr>
          <p:nvPr>
            <p:ph type="dt" sz="half" idx="6"/>
          </p:nvPr>
        </p:nvSpPr>
        <p:spPr/>
        <p:txBody>
          <a:bodyPr lIns="0" tIns="0" rIns="0" bIns="0"/>
          <a:lstStyle>
            <a:lvl1pPr>
              <a:defRPr sz="700" b="0" i="0">
                <a:solidFill>
                  <a:srgbClr val="D2D2D2"/>
                </a:solidFill>
                <a:latin typeface="Arial"/>
                <a:cs typeface="Arial"/>
              </a:defRPr>
            </a:lvl1pPr>
          </a:lstStyle>
          <a:p>
            <a:pPr marL="12700">
              <a:lnSpc>
                <a:spcPct val="100000"/>
              </a:lnSpc>
              <a:spcBef>
                <a:spcPts val="50"/>
              </a:spcBef>
            </a:pPr>
            <a:r>
              <a:rPr spc="10" dirty="0"/>
              <a:t>© 2009 </a:t>
            </a:r>
            <a:r>
              <a:rPr spc="30" dirty="0"/>
              <a:t>Cisco </a:t>
            </a:r>
            <a:r>
              <a:rPr spc="10" dirty="0"/>
              <a:t>Systems, </a:t>
            </a:r>
            <a:r>
              <a:rPr spc="5" dirty="0"/>
              <a:t>Inc. All </a:t>
            </a:r>
            <a:r>
              <a:rPr dirty="0"/>
              <a:t>rights </a:t>
            </a:r>
            <a:r>
              <a:rPr spc="-5" dirty="0"/>
              <a:t>reserved. </a:t>
            </a:r>
            <a:r>
              <a:rPr spc="30" dirty="0"/>
              <a:t>Cisco </a:t>
            </a:r>
            <a:r>
              <a:rPr dirty="0"/>
              <a:t>Confidential</a:t>
            </a:r>
          </a:p>
        </p:txBody>
      </p:sp>
      <p:sp>
        <p:nvSpPr>
          <p:cNvPr id="6" name="Holder 6"/>
          <p:cNvSpPr>
            <a:spLocks noGrp="1"/>
          </p:cNvSpPr>
          <p:nvPr>
            <p:ph type="sldNum" sz="quarter" idx="7"/>
          </p:nvPr>
        </p:nvSpPr>
        <p:spPr/>
        <p:txBody>
          <a:bodyPr lIns="0" tIns="0" rIns="0" bIns="0"/>
          <a:lstStyle>
            <a:lvl1pPr>
              <a:defRPr sz="1050" b="0" i="0">
                <a:solidFill>
                  <a:srgbClr val="D2D2D2"/>
                </a:solidFill>
                <a:latin typeface="Arial"/>
                <a:cs typeface="Arial"/>
              </a:defRPr>
            </a:lvl1pPr>
          </a:lstStyle>
          <a:p>
            <a:pPr marL="38100">
              <a:lnSpc>
                <a:spcPts val="1255"/>
              </a:lnSpc>
            </a:pPr>
            <a:fld id="{81D60167-4931-47E6-BA6A-407CBD079E47}" type="slidenum">
              <a:rPr spc="-5" dirty="0"/>
              <a:t>‹#›</a:t>
            </a:fld>
            <a:endParaRPr spc="-5"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0">
                <a:solidFill>
                  <a:schemeClr val="bg1"/>
                </a:solidFill>
                <a:latin typeface="Carlito"/>
                <a:cs typeface="Carlito"/>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700" b="0" i="0">
                <a:solidFill>
                  <a:srgbClr val="D2D2D2"/>
                </a:solidFill>
                <a:latin typeface="Arial"/>
                <a:cs typeface="Arial"/>
              </a:defRPr>
            </a:lvl1pPr>
          </a:lstStyle>
          <a:p>
            <a:pPr marL="12700">
              <a:lnSpc>
                <a:spcPct val="100000"/>
              </a:lnSpc>
              <a:spcBef>
                <a:spcPts val="50"/>
              </a:spcBef>
            </a:pPr>
            <a:r>
              <a:rPr spc="10" dirty="0"/>
              <a:t>Presentation_ID</a:t>
            </a:r>
          </a:p>
        </p:txBody>
      </p:sp>
      <p:sp>
        <p:nvSpPr>
          <p:cNvPr id="6" name="Holder 6"/>
          <p:cNvSpPr>
            <a:spLocks noGrp="1"/>
          </p:cNvSpPr>
          <p:nvPr>
            <p:ph type="dt" sz="half" idx="6"/>
          </p:nvPr>
        </p:nvSpPr>
        <p:spPr/>
        <p:txBody>
          <a:bodyPr lIns="0" tIns="0" rIns="0" bIns="0"/>
          <a:lstStyle>
            <a:lvl1pPr>
              <a:defRPr sz="700" b="0" i="0">
                <a:solidFill>
                  <a:srgbClr val="D2D2D2"/>
                </a:solidFill>
                <a:latin typeface="Arial"/>
                <a:cs typeface="Arial"/>
              </a:defRPr>
            </a:lvl1pPr>
          </a:lstStyle>
          <a:p>
            <a:pPr marL="12700">
              <a:lnSpc>
                <a:spcPct val="100000"/>
              </a:lnSpc>
              <a:spcBef>
                <a:spcPts val="50"/>
              </a:spcBef>
            </a:pPr>
            <a:r>
              <a:rPr spc="10" dirty="0"/>
              <a:t>© 2009 </a:t>
            </a:r>
            <a:r>
              <a:rPr spc="30" dirty="0"/>
              <a:t>Cisco </a:t>
            </a:r>
            <a:r>
              <a:rPr spc="10" dirty="0"/>
              <a:t>Systems, </a:t>
            </a:r>
            <a:r>
              <a:rPr spc="5" dirty="0"/>
              <a:t>Inc. All </a:t>
            </a:r>
            <a:r>
              <a:rPr dirty="0"/>
              <a:t>rights </a:t>
            </a:r>
            <a:r>
              <a:rPr spc="-5" dirty="0"/>
              <a:t>reserved. </a:t>
            </a:r>
            <a:r>
              <a:rPr spc="30" dirty="0"/>
              <a:t>Cisco </a:t>
            </a:r>
            <a:r>
              <a:rPr dirty="0"/>
              <a:t>Confidential</a:t>
            </a:r>
          </a:p>
        </p:txBody>
      </p:sp>
      <p:sp>
        <p:nvSpPr>
          <p:cNvPr id="7" name="Holder 7"/>
          <p:cNvSpPr>
            <a:spLocks noGrp="1"/>
          </p:cNvSpPr>
          <p:nvPr>
            <p:ph type="sldNum" sz="quarter" idx="7"/>
          </p:nvPr>
        </p:nvSpPr>
        <p:spPr/>
        <p:txBody>
          <a:bodyPr lIns="0" tIns="0" rIns="0" bIns="0"/>
          <a:lstStyle>
            <a:lvl1pPr>
              <a:defRPr sz="1050" b="0" i="0">
                <a:solidFill>
                  <a:srgbClr val="D2D2D2"/>
                </a:solidFill>
                <a:latin typeface="Arial"/>
                <a:cs typeface="Arial"/>
              </a:defRPr>
            </a:lvl1pPr>
          </a:lstStyle>
          <a:p>
            <a:pPr marL="38100">
              <a:lnSpc>
                <a:spcPts val="1255"/>
              </a:lnSpc>
            </a:pPr>
            <a:fld id="{81D60167-4931-47E6-BA6A-407CBD079E47}" type="slidenum">
              <a:rPr spc="-5" dirty="0"/>
              <a:t>‹#›</a:t>
            </a:fld>
            <a:endParaRPr spc="-5"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0">
                <a:solidFill>
                  <a:schemeClr val="bg1"/>
                </a:solidFill>
                <a:latin typeface="Carlito"/>
                <a:cs typeface="Carlito"/>
              </a:defRPr>
            </a:lvl1pPr>
          </a:lstStyle>
          <a:p>
            <a:endParaRPr/>
          </a:p>
        </p:txBody>
      </p:sp>
      <p:sp>
        <p:nvSpPr>
          <p:cNvPr id="3" name="Holder 3"/>
          <p:cNvSpPr>
            <a:spLocks noGrp="1"/>
          </p:cNvSpPr>
          <p:nvPr>
            <p:ph type="ftr" sz="quarter" idx="5"/>
          </p:nvPr>
        </p:nvSpPr>
        <p:spPr/>
        <p:txBody>
          <a:bodyPr lIns="0" tIns="0" rIns="0" bIns="0"/>
          <a:lstStyle>
            <a:lvl1pPr>
              <a:defRPr sz="700" b="0" i="0">
                <a:solidFill>
                  <a:srgbClr val="D2D2D2"/>
                </a:solidFill>
                <a:latin typeface="Arial"/>
                <a:cs typeface="Arial"/>
              </a:defRPr>
            </a:lvl1pPr>
          </a:lstStyle>
          <a:p>
            <a:pPr marL="12700">
              <a:lnSpc>
                <a:spcPct val="100000"/>
              </a:lnSpc>
              <a:spcBef>
                <a:spcPts val="50"/>
              </a:spcBef>
            </a:pPr>
            <a:r>
              <a:rPr spc="10" dirty="0"/>
              <a:t>Presentation_ID</a:t>
            </a:r>
          </a:p>
        </p:txBody>
      </p:sp>
      <p:sp>
        <p:nvSpPr>
          <p:cNvPr id="4" name="Holder 4"/>
          <p:cNvSpPr>
            <a:spLocks noGrp="1"/>
          </p:cNvSpPr>
          <p:nvPr>
            <p:ph type="dt" sz="half" idx="6"/>
          </p:nvPr>
        </p:nvSpPr>
        <p:spPr/>
        <p:txBody>
          <a:bodyPr lIns="0" tIns="0" rIns="0" bIns="0"/>
          <a:lstStyle>
            <a:lvl1pPr>
              <a:defRPr sz="700" b="0" i="0">
                <a:solidFill>
                  <a:srgbClr val="D2D2D2"/>
                </a:solidFill>
                <a:latin typeface="Arial"/>
                <a:cs typeface="Arial"/>
              </a:defRPr>
            </a:lvl1pPr>
          </a:lstStyle>
          <a:p>
            <a:pPr marL="12700">
              <a:lnSpc>
                <a:spcPct val="100000"/>
              </a:lnSpc>
              <a:spcBef>
                <a:spcPts val="50"/>
              </a:spcBef>
            </a:pPr>
            <a:r>
              <a:rPr spc="10" dirty="0"/>
              <a:t>© 2009 </a:t>
            </a:r>
            <a:r>
              <a:rPr spc="30" dirty="0"/>
              <a:t>Cisco </a:t>
            </a:r>
            <a:r>
              <a:rPr spc="10" dirty="0"/>
              <a:t>Systems, </a:t>
            </a:r>
            <a:r>
              <a:rPr spc="5" dirty="0"/>
              <a:t>Inc. All </a:t>
            </a:r>
            <a:r>
              <a:rPr dirty="0"/>
              <a:t>rights </a:t>
            </a:r>
            <a:r>
              <a:rPr spc="-5" dirty="0"/>
              <a:t>reserved. </a:t>
            </a:r>
            <a:r>
              <a:rPr spc="30" dirty="0"/>
              <a:t>Cisco </a:t>
            </a:r>
            <a:r>
              <a:rPr dirty="0"/>
              <a:t>Confidential</a:t>
            </a:r>
          </a:p>
        </p:txBody>
      </p:sp>
      <p:sp>
        <p:nvSpPr>
          <p:cNvPr id="5" name="Holder 5"/>
          <p:cNvSpPr>
            <a:spLocks noGrp="1"/>
          </p:cNvSpPr>
          <p:nvPr>
            <p:ph type="sldNum" sz="quarter" idx="7"/>
          </p:nvPr>
        </p:nvSpPr>
        <p:spPr/>
        <p:txBody>
          <a:bodyPr lIns="0" tIns="0" rIns="0" bIns="0"/>
          <a:lstStyle>
            <a:lvl1pPr>
              <a:defRPr sz="1050" b="0" i="0">
                <a:solidFill>
                  <a:srgbClr val="D2D2D2"/>
                </a:solidFill>
                <a:latin typeface="Arial"/>
                <a:cs typeface="Arial"/>
              </a:defRPr>
            </a:lvl1pPr>
          </a:lstStyle>
          <a:p>
            <a:pPr marL="38100">
              <a:lnSpc>
                <a:spcPts val="1255"/>
              </a:lnSpc>
            </a:pPr>
            <a:fld id="{81D60167-4931-47E6-BA6A-407CBD079E47}" type="slidenum">
              <a:rPr spc="-5" dirty="0"/>
              <a:t>‹#›</a:t>
            </a:fld>
            <a:endParaRPr spc="-5"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700" b="0" i="0">
                <a:solidFill>
                  <a:srgbClr val="D2D2D2"/>
                </a:solidFill>
                <a:latin typeface="Arial"/>
                <a:cs typeface="Arial"/>
              </a:defRPr>
            </a:lvl1pPr>
          </a:lstStyle>
          <a:p>
            <a:pPr marL="12700">
              <a:lnSpc>
                <a:spcPct val="100000"/>
              </a:lnSpc>
              <a:spcBef>
                <a:spcPts val="50"/>
              </a:spcBef>
            </a:pPr>
            <a:r>
              <a:rPr spc="10" dirty="0"/>
              <a:t>Presentation_ID</a:t>
            </a:r>
          </a:p>
        </p:txBody>
      </p:sp>
      <p:sp>
        <p:nvSpPr>
          <p:cNvPr id="3" name="Holder 3"/>
          <p:cNvSpPr>
            <a:spLocks noGrp="1"/>
          </p:cNvSpPr>
          <p:nvPr>
            <p:ph type="dt" sz="half" idx="6"/>
          </p:nvPr>
        </p:nvSpPr>
        <p:spPr/>
        <p:txBody>
          <a:bodyPr lIns="0" tIns="0" rIns="0" bIns="0"/>
          <a:lstStyle>
            <a:lvl1pPr>
              <a:defRPr sz="700" b="0" i="0">
                <a:solidFill>
                  <a:srgbClr val="D2D2D2"/>
                </a:solidFill>
                <a:latin typeface="Arial"/>
                <a:cs typeface="Arial"/>
              </a:defRPr>
            </a:lvl1pPr>
          </a:lstStyle>
          <a:p>
            <a:pPr marL="12700">
              <a:lnSpc>
                <a:spcPct val="100000"/>
              </a:lnSpc>
              <a:spcBef>
                <a:spcPts val="50"/>
              </a:spcBef>
            </a:pPr>
            <a:r>
              <a:rPr spc="10" dirty="0"/>
              <a:t>© 2009 </a:t>
            </a:r>
            <a:r>
              <a:rPr spc="30" dirty="0"/>
              <a:t>Cisco </a:t>
            </a:r>
            <a:r>
              <a:rPr spc="10" dirty="0"/>
              <a:t>Systems, </a:t>
            </a:r>
            <a:r>
              <a:rPr spc="5" dirty="0"/>
              <a:t>Inc. All </a:t>
            </a:r>
            <a:r>
              <a:rPr dirty="0"/>
              <a:t>rights </a:t>
            </a:r>
            <a:r>
              <a:rPr spc="-5" dirty="0"/>
              <a:t>reserved. </a:t>
            </a:r>
            <a:r>
              <a:rPr spc="30" dirty="0"/>
              <a:t>Cisco </a:t>
            </a:r>
            <a:r>
              <a:rPr dirty="0"/>
              <a:t>Confidential</a:t>
            </a:r>
          </a:p>
        </p:txBody>
      </p:sp>
      <p:sp>
        <p:nvSpPr>
          <p:cNvPr id="4" name="Holder 4"/>
          <p:cNvSpPr>
            <a:spLocks noGrp="1"/>
          </p:cNvSpPr>
          <p:nvPr>
            <p:ph type="sldNum" sz="quarter" idx="7"/>
          </p:nvPr>
        </p:nvSpPr>
        <p:spPr/>
        <p:txBody>
          <a:bodyPr lIns="0" tIns="0" rIns="0" bIns="0"/>
          <a:lstStyle>
            <a:lvl1pPr>
              <a:defRPr sz="1050" b="0" i="0">
                <a:solidFill>
                  <a:srgbClr val="D2D2D2"/>
                </a:solidFill>
                <a:latin typeface="Arial"/>
                <a:cs typeface="Arial"/>
              </a:defRPr>
            </a:lvl1pPr>
          </a:lstStyle>
          <a:p>
            <a:pPr marL="38100">
              <a:lnSpc>
                <a:spcPts val="1255"/>
              </a:lnSpc>
            </a:pPr>
            <a:fld id="{81D60167-4931-47E6-BA6A-407CBD079E47}" type="slidenum">
              <a:rPr spc="-5" dirty="0"/>
              <a:t>‹#›</a:t>
            </a:fld>
            <a:endParaRPr spc="-5"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0"/>
            <a:ext cx="9144000" cy="177800"/>
          </a:xfrm>
          <a:custGeom>
            <a:avLst/>
            <a:gdLst/>
            <a:ahLst/>
            <a:cxnLst/>
            <a:rect l="l" t="t" r="r" b="b"/>
            <a:pathLst>
              <a:path w="9144000" h="177800">
                <a:moveTo>
                  <a:pt x="9144000" y="0"/>
                </a:moveTo>
                <a:lnTo>
                  <a:pt x="0" y="0"/>
                </a:lnTo>
                <a:lnTo>
                  <a:pt x="0" y="177800"/>
                </a:lnTo>
                <a:lnTo>
                  <a:pt x="9144000" y="177800"/>
                </a:lnTo>
                <a:lnTo>
                  <a:pt x="9144000" y="0"/>
                </a:lnTo>
                <a:close/>
              </a:path>
            </a:pathLst>
          </a:custGeom>
          <a:solidFill>
            <a:srgbClr val="005F85"/>
          </a:solidFill>
        </p:spPr>
        <p:txBody>
          <a:bodyPr wrap="square" lIns="0" tIns="0" rIns="0" bIns="0" rtlCol="0"/>
          <a:lstStyle/>
          <a:p>
            <a:endParaRPr/>
          </a:p>
        </p:txBody>
      </p:sp>
      <p:sp>
        <p:nvSpPr>
          <p:cNvPr id="2" name="Holder 2"/>
          <p:cNvSpPr>
            <a:spLocks noGrp="1"/>
          </p:cNvSpPr>
          <p:nvPr>
            <p:ph type="title"/>
          </p:nvPr>
        </p:nvSpPr>
        <p:spPr>
          <a:xfrm>
            <a:off x="667384" y="437515"/>
            <a:ext cx="7809230" cy="514350"/>
          </a:xfrm>
          <a:prstGeom prst="rect">
            <a:avLst/>
          </a:prstGeom>
        </p:spPr>
        <p:txBody>
          <a:bodyPr wrap="square" lIns="0" tIns="0" rIns="0" bIns="0">
            <a:spAutoFit/>
          </a:bodyPr>
          <a:lstStyle>
            <a:lvl1pPr>
              <a:defRPr sz="3200" b="1" i="0">
                <a:solidFill>
                  <a:schemeClr val="bg1"/>
                </a:solidFill>
                <a:latin typeface="Carlito"/>
                <a:cs typeface="Carlito"/>
              </a:defRPr>
            </a:lvl1pPr>
          </a:lstStyle>
          <a:p>
            <a:endParaRPr/>
          </a:p>
        </p:txBody>
      </p:sp>
      <p:sp>
        <p:nvSpPr>
          <p:cNvPr id="3" name="Holder 3"/>
          <p:cNvSpPr>
            <a:spLocks noGrp="1"/>
          </p:cNvSpPr>
          <p:nvPr>
            <p:ph type="body" idx="1"/>
          </p:nvPr>
        </p:nvSpPr>
        <p:spPr>
          <a:xfrm>
            <a:off x="712469" y="1388783"/>
            <a:ext cx="7719060" cy="3587115"/>
          </a:xfrm>
          <a:prstGeom prst="rect">
            <a:avLst/>
          </a:prstGeom>
        </p:spPr>
        <p:txBody>
          <a:bodyPr wrap="square" lIns="0" tIns="0" rIns="0" bIns="0">
            <a:spAutoFit/>
          </a:bodyPr>
          <a:lstStyle>
            <a:lvl1pPr>
              <a:defRPr sz="2400" b="0" i="0">
                <a:solidFill>
                  <a:schemeClr val="tx1"/>
                </a:solidFill>
                <a:latin typeface="Carlito"/>
                <a:cs typeface="Carlito"/>
              </a:defRPr>
            </a:lvl1pPr>
          </a:lstStyle>
          <a:p>
            <a:endParaRPr/>
          </a:p>
        </p:txBody>
      </p:sp>
      <p:sp>
        <p:nvSpPr>
          <p:cNvPr id="4" name="Holder 4"/>
          <p:cNvSpPr>
            <a:spLocks noGrp="1"/>
          </p:cNvSpPr>
          <p:nvPr>
            <p:ph type="ftr" sz="quarter" idx="5"/>
          </p:nvPr>
        </p:nvSpPr>
        <p:spPr>
          <a:xfrm>
            <a:off x="263525" y="6719341"/>
            <a:ext cx="690880" cy="127634"/>
          </a:xfrm>
          <a:prstGeom prst="rect">
            <a:avLst/>
          </a:prstGeom>
        </p:spPr>
        <p:txBody>
          <a:bodyPr wrap="square" lIns="0" tIns="0" rIns="0" bIns="0">
            <a:spAutoFit/>
          </a:bodyPr>
          <a:lstStyle>
            <a:lvl1pPr>
              <a:defRPr sz="700" b="0" i="0">
                <a:solidFill>
                  <a:srgbClr val="D2D2D2"/>
                </a:solidFill>
                <a:latin typeface="Arial"/>
                <a:cs typeface="Arial"/>
              </a:defRPr>
            </a:lvl1pPr>
          </a:lstStyle>
          <a:p>
            <a:pPr marL="12700">
              <a:lnSpc>
                <a:spcPct val="100000"/>
              </a:lnSpc>
              <a:spcBef>
                <a:spcPts val="50"/>
              </a:spcBef>
            </a:pPr>
            <a:r>
              <a:rPr spc="10" dirty="0"/>
              <a:t>Presentation_ID</a:t>
            </a:r>
          </a:p>
        </p:txBody>
      </p:sp>
      <p:sp>
        <p:nvSpPr>
          <p:cNvPr id="5" name="Holder 5"/>
          <p:cNvSpPr>
            <a:spLocks noGrp="1"/>
          </p:cNvSpPr>
          <p:nvPr>
            <p:ph type="dt" sz="half" idx="6"/>
          </p:nvPr>
        </p:nvSpPr>
        <p:spPr>
          <a:xfrm>
            <a:off x="1222057" y="6719341"/>
            <a:ext cx="2760979" cy="127634"/>
          </a:xfrm>
          <a:prstGeom prst="rect">
            <a:avLst/>
          </a:prstGeom>
        </p:spPr>
        <p:txBody>
          <a:bodyPr wrap="square" lIns="0" tIns="0" rIns="0" bIns="0">
            <a:spAutoFit/>
          </a:bodyPr>
          <a:lstStyle>
            <a:lvl1pPr>
              <a:defRPr sz="700" b="0" i="0">
                <a:solidFill>
                  <a:srgbClr val="D2D2D2"/>
                </a:solidFill>
                <a:latin typeface="Arial"/>
                <a:cs typeface="Arial"/>
              </a:defRPr>
            </a:lvl1pPr>
          </a:lstStyle>
          <a:p>
            <a:pPr marL="12700">
              <a:lnSpc>
                <a:spcPct val="100000"/>
              </a:lnSpc>
              <a:spcBef>
                <a:spcPts val="50"/>
              </a:spcBef>
            </a:pPr>
            <a:r>
              <a:rPr spc="10" dirty="0"/>
              <a:t>© 2009 </a:t>
            </a:r>
            <a:r>
              <a:rPr spc="30" dirty="0"/>
              <a:t>Cisco </a:t>
            </a:r>
            <a:r>
              <a:rPr spc="10" dirty="0"/>
              <a:t>Systems, </a:t>
            </a:r>
            <a:r>
              <a:rPr spc="5" dirty="0"/>
              <a:t>Inc. All </a:t>
            </a:r>
            <a:r>
              <a:rPr dirty="0"/>
              <a:t>rights </a:t>
            </a:r>
            <a:r>
              <a:rPr spc="-5" dirty="0"/>
              <a:t>reserved. </a:t>
            </a:r>
            <a:r>
              <a:rPr spc="30" dirty="0"/>
              <a:t>Cisco </a:t>
            </a:r>
            <a:r>
              <a:rPr dirty="0"/>
              <a:t>Confidential</a:t>
            </a:r>
          </a:p>
        </p:txBody>
      </p:sp>
      <p:sp>
        <p:nvSpPr>
          <p:cNvPr id="6" name="Holder 6"/>
          <p:cNvSpPr>
            <a:spLocks noGrp="1"/>
          </p:cNvSpPr>
          <p:nvPr>
            <p:ph type="sldNum" sz="quarter" idx="7"/>
          </p:nvPr>
        </p:nvSpPr>
        <p:spPr>
          <a:xfrm>
            <a:off x="8660130" y="6667024"/>
            <a:ext cx="220979" cy="173354"/>
          </a:xfrm>
          <a:prstGeom prst="rect">
            <a:avLst/>
          </a:prstGeom>
        </p:spPr>
        <p:txBody>
          <a:bodyPr wrap="square" lIns="0" tIns="0" rIns="0" bIns="0">
            <a:spAutoFit/>
          </a:bodyPr>
          <a:lstStyle>
            <a:lvl1pPr>
              <a:defRPr sz="1050" b="0" i="0">
                <a:solidFill>
                  <a:srgbClr val="D2D2D2"/>
                </a:solidFill>
                <a:latin typeface="Arial"/>
                <a:cs typeface="Arial"/>
              </a:defRPr>
            </a:lvl1pPr>
          </a:lstStyle>
          <a:p>
            <a:pPr marL="38100">
              <a:lnSpc>
                <a:spcPts val="1255"/>
              </a:lnSpc>
            </a:pPr>
            <a:fld id="{81D60167-4931-47E6-BA6A-407CBD079E47}" type="slidenum">
              <a:rPr spc="-5" dirty="0"/>
              <a:t>‹#›</a:t>
            </a:fld>
            <a:endParaRPr spc="-5"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0" y="1600200"/>
            <a:ext cx="9144000" cy="2743200"/>
            <a:chOff x="0" y="1600200"/>
            <a:chExt cx="9144000" cy="2743200"/>
          </a:xfrm>
        </p:grpSpPr>
        <p:sp>
          <p:nvSpPr>
            <p:cNvPr id="3" name="object 3"/>
            <p:cNvSpPr/>
            <p:nvPr/>
          </p:nvSpPr>
          <p:spPr>
            <a:xfrm>
              <a:off x="0" y="1600200"/>
              <a:ext cx="9144000" cy="2743200"/>
            </a:xfrm>
            <a:custGeom>
              <a:avLst/>
              <a:gdLst/>
              <a:ahLst/>
              <a:cxnLst/>
              <a:rect l="l" t="t" r="r" b="b"/>
              <a:pathLst>
                <a:path w="9144000" h="2743200">
                  <a:moveTo>
                    <a:pt x="9144000" y="0"/>
                  </a:moveTo>
                  <a:lnTo>
                    <a:pt x="0" y="0"/>
                  </a:lnTo>
                  <a:lnTo>
                    <a:pt x="0" y="2743200"/>
                  </a:lnTo>
                  <a:lnTo>
                    <a:pt x="9144000" y="2743200"/>
                  </a:lnTo>
                  <a:lnTo>
                    <a:pt x="9144000" y="0"/>
                  </a:lnTo>
                  <a:close/>
                </a:path>
              </a:pathLst>
            </a:custGeom>
            <a:solidFill>
              <a:srgbClr val="005F85"/>
            </a:solidFill>
          </p:spPr>
          <p:txBody>
            <a:bodyPr wrap="square" lIns="0" tIns="0" rIns="0" bIns="0" rtlCol="0"/>
            <a:lstStyle/>
            <a:p>
              <a:endParaRPr/>
            </a:p>
          </p:txBody>
        </p:sp>
        <p:sp>
          <p:nvSpPr>
            <p:cNvPr id="4" name="object 4"/>
            <p:cNvSpPr/>
            <p:nvPr/>
          </p:nvSpPr>
          <p:spPr>
            <a:xfrm>
              <a:off x="4573651" y="1600200"/>
              <a:ext cx="4570348" cy="2743200"/>
            </a:xfrm>
            <a:prstGeom prst="rect">
              <a:avLst/>
            </a:prstGeom>
            <a:blipFill>
              <a:blip r:embed="rId2" cstate="print"/>
              <a:stretch>
                <a:fillRect/>
              </a:stretch>
            </a:blipFill>
          </p:spPr>
          <p:txBody>
            <a:bodyPr wrap="square" lIns="0" tIns="0" rIns="0" bIns="0" rtlCol="0"/>
            <a:lstStyle/>
            <a:p>
              <a:endParaRPr/>
            </a:p>
          </p:txBody>
        </p:sp>
      </p:grpSp>
      <p:sp>
        <p:nvSpPr>
          <p:cNvPr id="21" name="object 21"/>
          <p:cNvSpPr txBox="1">
            <a:spLocks noGrp="1"/>
          </p:cNvSpPr>
          <p:nvPr>
            <p:ph type="title"/>
          </p:nvPr>
        </p:nvSpPr>
        <p:spPr>
          <a:xfrm>
            <a:off x="392621" y="1963447"/>
            <a:ext cx="3788410" cy="2016706"/>
          </a:xfrm>
          <a:prstGeom prst="rect">
            <a:avLst/>
          </a:prstGeom>
        </p:spPr>
        <p:txBody>
          <a:bodyPr vert="horz" wrap="square" lIns="0" tIns="66040" rIns="0" bIns="0" rtlCol="0">
            <a:spAutoFit/>
          </a:bodyPr>
          <a:lstStyle/>
          <a:p>
            <a:pPr marL="12700" marR="5080">
              <a:lnSpc>
                <a:spcPct val="88300"/>
              </a:lnSpc>
              <a:spcBef>
                <a:spcPts val="520"/>
              </a:spcBef>
            </a:pPr>
            <a:r>
              <a:rPr lang="en-US" sz="3600" spc="-5" dirty="0">
                <a:latin typeface="Arial"/>
                <a:cs typeface="Arial"/>
              </a:rPr>
              <a:t/>
            </a:r>
            <a:br>
              <a:rPr lang="en-US" sz="3600" spc="-5" dirty="0">
                <a:latin typeface="Arial"/>
                <a:cs typeface="Arial"/>
              </a:rPr>
            </a:br>
            <a:r>
              <a:rPr sz="3600" spc="-5" dirty="0">
                <a:latin typeface="Arial"/>
                <a:cs typeface="Arial"/>
              </a:rPr>
              <a:t>Networks </a:t>
            </a:r>
            <a:r>
              <a:rPr lang="en-US" sz="3600" spc="-45" dirty="0">
                <a:solidFill>
                  <a:srgbClr val="FFFFFF"/>
                </a:solidFill>
                <a:latin typeface="Carlito"/>
                <a:cs typeface="Carlito"/>
              </a:rPr>
              <a:t>F</a:t>
            </a:r>
            <a:r>
              <a:rPr lang="en-US" sz="3600" spc="-10" dirty="0">
                <a:solidFill>
                  <a:srgbClr val="FFFFFF"/>
                </a:solidFill>
                <a:latin typeface="Carlito"/>
                <a:cs typeface="Carlito"/>
              </a:rPr>
              <a:t>un</a:t>
            </a:r>
            <a:r>
              <a:rPr lang="en-US" sz="3600" dirty="0">
                <a:solidFill>
                  <a:srgbClr val="FFFFFF"/>
                </a:solidFill>
                <a:latin typeface="Carlito"/>
                <a:cs typeface="Carlito"/>
              </a:rPr>
              <a:t>d</a:t>
            </a:r>
            <a:r>
              <a:rPr lang="en-US" sz="3600" spc="-25" dirty="0">
                <a:solidFill>
                  <a:srgbClr val="FFFFFF"/>
                </a:solidFill>
                <a:latin typeface="Carlito"/>
                <a:cs typeface="Carlito"/>
              </a:rPr>
              <a:t>a</a:t>
            </a:r>
            <a:r>
              <a:rPr lang="en-US" sz="3600" spc="-35" dirty="0">
                <a:solidFill>
                  <a:srgbClr val="FFFFFF"/>
                </a:solidFill>
                <a:latin typeface="Carlito"/>
                <a:cs typeface="Carlito"/>
              </a:rPr>
              <a:t>m</a:t>
            </a:r>
            <a:r>
              <a:rPr lang="en-US" sz="3600" spc="-5" dirty="0">
                <a:solidFill>
                  <a:srgbClr val="FFFFFF"/>
                </a:solidFill>
                <a:latin typeface="Carlito"/>
                <a:cs typeface="Carlito"/>
              </a:rPr>
              <a:t>e</a:t>
            </a:r>
            <a:r>
              <a:rPr lang="en-US" sz="3600" dirty="0">
                <a:solidFill>
                  <a:srgbClr val="FFFFFF"/>
                </a:solidFill>
                <a:latin typeface="Carlito"/>
                <a:cs typeface="Carlito"/>
              </a:rPr>
              <a:t>n</a:t>
            </a:r>
            <a:r>
              <a:rPr lang="en-US" sz="3600" spc="10" dirty="0">
                <a:solidFill>
                  <a:srgbClr val="FFFFFF"/>
                </a:solidFill>
                <a:latin typeface="Carlito"/>
                <a:cs typeface="Carlito"/>
              </a:rPr>
              <a:t>t</a:t>
            </a:r>
            <a:r>
              <a:rPr lang="en-US" sz="3600" spc="-25" dirty="0">
                <a:solidFill>
                  <a:srgbClr val="FFFFFF"/>
                </a:solidFill>
                <a:latin typeface="Carlito"/>
                <a:cs typeface="Carlito"/>
              </a:rPr>
              <a:t>a</a:t>
            </a:r>
            <a:r>
              <a:rPr lang="en-US" sz="3600" spc="10" dirty="0">
                <a:solidFill>
                  <a:srgbClr val="FFFFFF"/>
                </a:solidFill>
                <a:latin typeface="Carlito"/>
                <a:cs typeface="Carlito"/>
              </a:rPr>
              <a:t>l</a:t>
            </a:r>
            <a:r>
              <a:rPr lang="en-US" sz="3600" spc="-5" dirty="0">
                <a:solidFill>
                  <a:srgbClr val="FFFFFF"/>
                </a:solidFill>
                <a:latin typeface="Carlito"/>
                <a:cs typeface="Carlito"/>
              </a:rPr>
              <a:t>s</a:t>
            </a:r>
            <a:r>
              <a:rPr lang="en-US" sz="3600" dirty="0">
                <a:latin typeface="Carlito"/>
                <a:cs typeface="Carlito"/>
              </a:rPr>
              <a:t/>
            </a:r>
            <a:br>
              <a:rPr lang="en-US" sz="3600" dirty="0">
                <a:latin typeface="Carlito"/>
                <a:cs typeface="Carlito"/>
              </a:rPr>
            </a:br>
            <a:endParaRPr sz="3600" dirty="0">
              <a:latin typeface="Arial"/>
              <a:cs typeface="Arial"/>
            </a:endParaRPr>
          </a:p>
        </p:txBody>
      </p:sp>
      <p:sp>
        <p:nvSpPr>
          <p:cNvPr id="22" name="object 22"/>
          <p:cNvSpPr/>
          <p:nvPr/>
        </p:nvSpPr>
        <p:spPr>
          <a:xfrm>
            <a:off x="2606040" y="4495800"/>
            <a:ext cx="3931920" cy="1152525"/>
          </a:xfrm>
          <a:custGeom>
            <a:avLst/>
            <a:gdLst/>
            <a:ahLst/>
            <a:cxnLst/>
            <a:rect l="l" t="t" r="r" b="b"/>
            <a:pathLst>
              <a:path w="3291840" h="1152525">
                <a:moveTo>
                  <a:pt x="3099816" y="0"/>
                </a:moveTo>
                <a:lnTo>
                  <a:pt x="192024" y="0"/>
                </a:lnTo>
                <a:lnTo>
                  <a:pt x="147996" y="5071"/>
                </a:lnTo>
                <a:lnTo>
                  <a:pt x="107579" y="19518"/>
                </a:lnTo>
                <a:lnTo>
                  <a:pt x="71925" y="42187"/>
                </a:lnTo>
                <a:lnTo>
                  <a:pt x="42187" y="71925"/>
                </a:lnTo>
                <a:lnTo>
                  <a:pt x="19518" y="107579"/>
                </a:lnTo>
                <a:lnTo>
                  <a:pt x="5071" y="147996"/>
                </a:lnTo>
                <a:lnTo>
                  <a:pt x="0" y="192024"/>
                </a:lnTo>
                <a:lnTo>
                  <a:pt x="0" y="960247"/>
                </a:lnTo>
                <a:lnTo>
                  <a:pt x="5071" y="1004274"/>
                </a:lnTo>
                <a:lnTo>
                  <a:pt x="19518" y="1044691"/>
                </a:lnTo>
                <a:lnTo>
                  <a:pt x="42187" y="1080345"/>
                </a:lnTo>
                <a:lnTo>
                  <a:pt x="71925" y="1110083"/>
                </a:lnTo>
                <a:lnTo>
                  <a:pt x="107579" y="1132752"/>
                </a:lnTo>
                <a:lnTo>
                  <a:pt x="147996" y="1147199"/>
                </a:lnTo>
                <a:lnTo>
                  <a:pt x="192024" y="1152271"/>
                </a:lnTo>
                <a:lnTo>
                  <a:pt x="3099816" y="1152271"/>
                </a:lnTo>
                <a:lnTo>
                  <a:pt x="3143843" y="1147199"/>
                </a:lnTo>
                <a:lnTo>
                  <a:pt x="3184260" y="1132752"/>
                </a:lnTo>
                <a:lnTo>
                  <a:pt x="3219914" y="1110083"/>
                </a:lnTo>
                <a:lnTo>
                  <a:pt x="3249652" y="1080345"/>
                </a:lnTo>
                <a:lnTo>
                  <a:pt x="3272321" y="1044691"/>
                </a:lnTo>
                <a:lnTo>
                  <a:pt x="3286768" y="1004274"/>
                </a:lnTo>
                <a:lnTo>
                  <a:pt x="3291840" y="960247"/>
                </a:lnTo>
                <a:lnTo>
                  <a:pt x="3291840" y="192024"/>
                </a:lnTo>
                <a:lnTo>
                  <a:pt x="3286768" y="147996"/>
                </a:lnTo>
                <a:lnTo>
                  <a:pt x="3272321" y="107579"/>
                </a:lnTo>
                <a:lnTo>
                  <a:pt x="3249652" y="71925"/>
                </a:lnTo>
                <a:lnTo>
                  <a:pt x="3219914" y="42187"/>
                </a:lnTo>
                <a:lnTo>
                  <a:pt x="3184260" y="19518"/>
                </a:lnTo>
                <a:lnTo>
                  <a:pt x="3143843" y="5071"/>
                </a:lnTo>
                <a:lnTo>
                  <a:pt x="3099816" y="0"/>
                </a:lnTo>
                <a:close/>
              </a:path>
            </a:pathLst>
          </a:custGeom>
          <a:solidFill>
            <a:srgbClr val="A01616"/>
          </a:solidFill>
        </p:spPr>
        <p:txBody>
          <a:bodyPr wrap="square" lIns="0" tIns="0" rIns="0" bIns="0" rtlCol="0"/>
          <a:lstStyle/>
          <a:p>
            <a:endParaRPr/>
          </a:p>
        </p:txBody>
      </p:sp>
      <p:sp>
        <p:nvSpPr>
          <p:cNvPr id="24" name="object 24"/>
          <p:cNvSpPr txBox="1"/>
          <p:nvPr/>
        </p:nvSpPr>
        <p:spPr>
          <a:xfrm>
            <a:off x="2072075" y="4829157"/>
            <a:ext cx="4999849" cy="857286"/>
          </a:xfrm>
          <a:prstGeom prst="rect">
            <a:avLst/>
          </a:prstGeom>
        </p:spPr>
        <p:txBody>
          <a:bodyPr vert="horz" wrap="square" lIns="0" tIns="53975" rIns="0" bIns="0" rtlCol="0">
            <a:spAutoFit/>
          </a:bodyPr>
          <a:lstStyle/>
          <a:p>
            <a:pPr marL="500380" marR="501650" indent="5080" algn="ctr">
              <a:lnSpc>
                <a:spcPts val="3200"/>
              </a:lnSpc>
              <a:spcBef>
                <a:spcPts val="425"/>
              </a:spcBef>
            </a:pPr>
            <a:r>
              <a:rPr lang="en-US" sz="2850" b="1" spc="-30" dirty="0">
                <a:solidFill>
                  <a:srgbClr val="FFFFFF"/>
                </a:solidFill>
                <a:latin typeface="Carlito"/>
                <a:cs typeface="Carlito"/>
              </a:rPr>
              <a:t>Mousa Al-Sahory </a:t>
            </a:r>
            <a:endParaRPr sz="2850" dirty="0">
              <a:latin typeface="Carlito"/>
              <a:cs typeface="Carlito"/>
            </a:endParaRPr>
          </a:p>
          <a:p>
            <a:pPr>
              <a:lnSpc>
                <a:spcPct val="100000"/>
              </a:lnSpc>
              <a:spcBef>
                <a:spcPts val="15"/>
              </a:spcBef>
            </a:pPr>
            <a:endParaRPr sz="2550" dirty="0">
              <a:latin typeface="Carlito"/>
              <a:cs typeface="Carlito"/>
            </a:endParaRPr>
          </a:p>
        </p:txBody>
      </p:sp>
    </p:spTree>
    <p:extLst>
      <p:ext uri="{BB962C8B-B14F-4D97-AF65-F5344CB8AC3E}">
        <p14:creationId xmlns:p14="http://schemas.microsoft.com/office/powerpoint/2010/main" val="11408513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bject 4">
            <a:extLst>
              <a:ext uri="{FF2B5EF4-FFF2-40B4-BE49-F238E27FC236}">
                <a16:creationId xmlns:a16="http://schemas.microsoft.com/office/drawing/2014/main" xmlns="" id="{8B752207-CD5D-46D3-8CB9-1E34C08A306F}"/>
              </a:ext>
            </a:extLst>
          </p:cNvPr>
          <p:cNvSpPr/>
          <p:nvPr/>
        </p:nvSpPr>
        <p:spPr>
          <a:xfrm>
            <a:off x="533400" y="316102"/>
            <a:ext cx="8145780" cy="815975"/>
          </a:xfrm>
          <a:custGeom>
            <a:avLst/>
            <a:gdLst/>
            <a:ahLst/>
            <a:cxnLst/>
            <a:rect l="l" t="t" r="r" b="b"/>
            <a:pathLst>
              <a:path w="8145780" h="815975">
                <a:moveTo>
                  <a:pt x="8009508" y="0"/>
                </a:moveTo>
                <a:lnTo>
                  <a:pt x="135915" y="0"/>
                </a:lnTo>
                <a:lnTo>
                  <a:pt x="92958" y="6940"/>
                </a:lnTo>
                <a:lnTo>
                  <a:pt x="55648" y="26261"/>
                </a:lnTo>
                <a:lnTo>
                  <a:pt x="26225" y="55714"/>
                </a:lnTo>
                <a:lnTo>
                  <a:pt x="6929" y="93049"/>
                </a:lnTo>
                <a:lnTo>
                  <a:pt x="0" y="136017"/>
                </a:lnTo>
                <a:lnTo>
                  <a:pt x="0" y="679576"/>
                </a:lnTo>
                <a:lnTo>
                  <a:pt x="6929" y="722544"/>
                </a:lnTo>
                <a:lnTo>
                  <a:pt x="26225" y="759879"/>
                </a:lnTo>
                <a:lnTo>
                  <a:pt x="55648" y="789332"/>
                </a:lnTo>
                <a:lnTo>
                  <a:pt x="92958" y="808653"/>
                </a:lnTo>
                <a:lnTo>
                  <a:pt x="135915" y="815594"/>
                </a:lnTo>
                <a:lnTo>
                  <a:pt x="8009508" y="815594"/>
                </a:lnTo>
                <a:lnTo>
                  <a:pt x="8052463" y="808653"/>
                </a:lnTo>
                <a:lnTo>
                  <a:pt x="8089766" y="789332"/>
                </a:lnTo>
                <a:lnTo>
                  <a:pt x="8119182" y="759879"/>
                </a:lnTo>
                <a:lnTo>
                  <a:pt x="8138471" y="722544"/>
                </a:lnTo>
                <a:lnTo>
                  <a:pt x="8145399" y="679576"/>
                </a:lnTo>
                <a:lnTo>
                  <a:pt x="8145399" y="136017"/>
                </a:lnTo>
                <a:lnTo>
                  <a:pt x="8138471" y="93049"/>
                </a:lnTo>
                <a:lnTo>
                  <a:pt x="8119182" y="55714"/>
                </a:lnTo>
                <a:lnTo>
                  <a:pt x="8089766" y="26261"/>
                </a:lnTo>
                <a:lnTo>
                  <a:pt x="8052463" y="6940"/>
                </a:lnTo>
                <a:lnTo>
                  <a:pt x="8009508" y="0"/>
                </a:lnTo>
                <a:close/>
              </a:path>
            </a:pathLst>
          </a:custGeom>
          <a:solidFill>
            <a:srgbClr val="006188"/>
          </a:solidFill>
        </p:spPr>
        <p:txBody>
          <a:bodyPr wrap="square" lIns="0" tIns="0" rIns="0" bIns="0" rtlCol="0"/>
          <a:lstStyle/>
          <a:p>
            <a:endParaRPr/>
          </a:p>
        </p:txBody>
      </p:sp>
      <p:sp>
        <p:nvSpPr>
          <p:cNvPr id="2" name="object 2"/>
          <p:cNvSpPr txBox="1">
            <a:spLocks noGrp="1"/>
          </p:cNvSpPr>
          <p:nvPr>
            <p:ph type="title"/>
          </p:nvPr>
        </p:nvSpPr>
        <p:spPr>
          <a:xfrm>
            <a:off x="690880" y="383540"/>
            <a:ext cx="4507865" cy="575310"/>
          </a:xfrm>
          <a:prstGeom prst="rect">
            <a:avLst/>
          </a:prstGeom>
        </p:spPr>
        <p:txBody>
          <a:bodyPr vert="horz" wrap="square" lIns="0" tIns="13335" rIns="0" bIns="0" rtlCol="0">
            <a:spAutoFit/>
          </a:bodyPr>
          <a:lstStyle/>
          <a:p>
            <a:pPr marL="12700">
              <a:lnSpc>
                <a:spcPct val="100000"/>
              </a:lnSpc>
              <a:spcBef>
                <a:spcPts val="105"/>
              </a:spcBef>
            </a:pPr>
            <a:r>
              <a:rPr spc="-15" dirty="0"/>
              <a:t>DHCPv4 </a:t>
            </a:r>
            <a:r>
              <a:rPr spc="-10" dirty="0"/>
              <a:t>Message</a:t>
            </a:r>
            <a:r>
              <a:rPr spc="60" dirty="0"/>
              <a:t> </a:t>
            </a:r>
            <a:r>
              <a:rPr spc="-10" dirty="0"/>
              <a:t>Types</a:t>
            </a:r>
          </a:p>
        </p:txBody>
      </p:sp>
      <p:sp>
        <p:nvSpPr>
          <p:cNvPr id="3" name="object 3"/>
          <p:cNvSpPr txBox="1"/>
          <p:nvPr/>
        </p:nvSpPr>
        <p:spPr>
          <a:xfrm>
            <a:off x="725805" y="1303326"/>
            <a:ext cx="7740015" cy="1093470"/>
          </a:xfrm>
          <a:prstGeom prst="rect">
            <a:avLst/>
          </a:prstGeom>
        </p:spPr>
        <p:txBody>
          <a:bodyPr vert="horz" wrap="square" lIns="0" tIns="27305" rIns="0" bIns="0" rtlCol="0">
            <a:spAutoFit/>
          </a:bodyPr>
          <a:lstStyle/>
          <a:p>
            <a:pPr marL="470534" marR="5080" indent="-457834">
              <a:lnSpc>
                <a:spcPct val="96000"/>
              </a:lnSpc>
              <a:spcBef>
                <a:spcPts val="215"/>
              </a:spcBef>
              <a:tabLst>
                <a:tab pos="469900" algn="l"/>
              </a:tabLst>
            </a:pPr>
            <a:r>
              <a:rPr sz="2400" b="1" spc="-10" dirty="0">
                <a:solidFill>
                  <a:srgbClr val="0083B7"/>
                </a:solidFill>
                <a:latin typeface="Carlito"/>
                <a:cs typeface="Carlito"/>
              </a:rPr>
              <a:t>6.	</a:t>
            </a:r>
            <a:r>
              <a:rPr sz="2400" b="1" spc="5" dirty="0">
                <a:latin typeface="Carlito"/>
                <a:cs typeface="Carlito"/>
              </a:rPr>
              <a:t>DHCP</a:t>
            </a:r>
            <a:r>
              <a:rPr lang="en-US" sz="2400" b="1" spc="5" dirty="0">
                <a:latin typeface="Carlito"/>
                <a:cs typeface="Carlito"/>
              </a:rPr>
              <a:t> </a:t>
            </a:r>
            <a:r>
              <a:rPr sz="2400" b="1" spc="5" dirty="0">
                <a:latin typeface="Carlito"/>
                <a:cs typeface="Carlito"/>
              </a:rPr>
              <a:t>RELEASE</a:t>
            </a:r>
            <a:r>
              <a:rPr sz="2400" spc="5" dirty="0">
                <a:latin typeface="Carlito"/>
                <a:cs typeface="Carlito"/>
              </a:rPr>
              <a:t>: Message </a:t>
            </a:r>
            <a:r>
              <a:rPr sz="2400" spc="-10" dirty="0">
                <a:latin typeface="Carlito"/>
                <a:cs typeface="Carlito"/>
              </a:rPr>
              <a:t>from </a:t>
            </a:r>
            <a:r>
              <a:rPr sz="2400" spc="10" dirty="0">
                <a:latin typeface="Carlito"/>
                <a:cs typeface="Carlito"/>
              </a:rPr>
              <a:t>client </a:t>
            </a:r>
            <a:r>
              <a:rPr sz="2400" dirty="0">
                <a:latin typeface="Carlito"/>
                <a:cs typeface="Carlito"/>
              </a:rPr>
              <a:t>to server </a:t>
            </a:r>
            <a:r>
              <a:rPr sz="2400" spc="5" dirty="0">
                <a:latin typeface="Carlito"/>
                <a:cs typeface="Carlito"/>
              </a:rPr>
              <a:t>canceling  </a:t>
            </a:r>
            <a:r>
              <a:rPr sz="2400" spc="-5" dirty="0">
                <a:latin typeface="Carlito"/>
                <a:cs typeface="Carlito"/>
              </a:rPr>
              <a:t>remainder </a:t>
            </a:r>
            <a:r>
              <a:rPr sz="2400" spc="5" dirty="0">
                <a:latin typeface="Carlito"/>
                <a:cs typeface="Carlito"/>
              </a:rPr>
              <a:t>of </a:t>
            </a:r>
            <a:r>
              <a:rPr sz="2400" dirty="0">
                <a:latin typeface="Carlito"/>
                <a:cs typeface="Carlito"/>
              </a:rPr>
              <a:t>a lease </a:t>
            </a:r>
            <a:r>
              <a:rPr sz="2400" spc="-5" dirty="0">
                <a:latin typeface="Carlito"/>
                <a:cs typeface="Carlito"/>
              </a:rPr>
              <a:t>and </a:t>
            </a:r>
            <a:r>
              <a:rPr sz="2400" spc="5" dirty="0">
                <a:latin typeface="Carlito"/>
                <a:cs typeface="Carlito"/>
              </a:rPr>
              <a:t>relinquishing </a:t>
            </a:r>
            <a:r>
              <a:rPr sz="2400" spc="-5" dirty="0">
                <a:latin typeface="Carlito"/>
                <a:cs typeface="Carlito"/>
              </a:rPr>
              <a:t>network </a:t>
            </a:r>
            <a:r>
              <a:rPr sz="2400" dirty="0">
                <a:latin typeface="Carlito"/>
                <a:cs typeface="Carlito"/>
              </a:rPr>
              <a:t>address</a:t>
            </a:r>
            <a:r>
              <a:rPr sz="2400" spc="-110" dirty="0">
                <a:latin typeface="Carlito"/>
                <a:cs typeface="Carlito"/>
              </a:rPr>
              <a:t> </a:t>
            </a:r>
            <a:r>
              <a:rPr sz="2400" dirty="0">
                <a:latin typeface="Wingdings"/>
                <a:cs typeface="Wingdings"/>
              </a:rPr>
              <a:t></a:t>
            </a:r>
            <a:r>
              <a:rPr sz="2400" dirty="0">
                <a:latin typeface="Times New Roman"/>
                <a:cs typeface="Times New Roman"/>
              </a:rPr>
              <a:t> </a:t>
            </a:r>
            <a:r>
              <a:rPr sz="2400" spc="-15" dirty="0">
                <a:latin typeface="Carlito"/>
                <a:cs typeface="Carlito"/>
              </a:rPr>
              <a:t>At </a:t>
            </a:r>
            <a:r>
              <a:rPr sz="2400" spc="5" dirty="0">
                <a:latin typeface="Carlito"/>
                <a:cs typeface="Carlito"/>
              </a:rPr>
              <a:t>this </a:t>
            </a:r>
            <a:r>
              <a:rPr sz="2400" dirty="0">
                <a:latin typeface="Carlito"/>
                <a:cs typeface="Carlito"/>
              </a:rPr>
              <a:t>time, </a:t>
            </a:r>
            <a:r>
              <a:rPr sz="2400" spc="5" dirty="0">
                <a:latin typeface="Carlito"/>
                <a:cs typeface="Carlito"/>
              </a:rPr>
              <a:t>the </a:t>
            </a:r>
            <a:r>
              <a:rPr sz="2400" spc="-5" dirty="0">
                <a:latin typeface="Carlito"/>
                <a:cs typeface="Carlito"/>
              </a:rPr>
              <a:t>DHCP </a:t>
            </a:r>
            <a:r>
              <a:rPr sz="2400" spc="10" dirty="0">
                <a:latin typeface="Carlito"/>
                <a:cs typeface="Carlito"/>
              </a:rPr>
              <a:t>client </a:t>
            </a:r>
            <a:r>
              <a:rPr sz="2400" spc="-5" dirty="0">
                <a:latin typeface="Carlito"/>
                <a:cs typeface="Carlito"/>
              </a:rPr>
              <a:t>has released </a:t>
            </a:r>
            <a:r>
              <a:rPr sz="2400" spc="5" dirty="0">
                <a:latin typeface="Carlito"/>
                <a:cs typeface="Carlito"/>
              </a:rPr>
              <a:t>the </a:t>
            </a:r>
            <a:r>
              <a:rPr sz="2400" spc="15" dirty="0">
                <a:latin typeface="Carlito"/>
                <a:cs typeface="Carlito"/>
              </a:rPr>
              <a:t>IP</a:t>
            </a:r>
            <a:r>
              <a:rPr sz="2400" spc="-165" dirty="0">
                <a:latin typeface="Carlito"/>
                <a:cs typeface="Carlito"/>
              </a:rPr>
              <a:t> </a:t>
            </a:r>
            <a:r>
              <a:rPr sz="2400" dirty="0">
                <a:latin typeface="Carlito"/>
                <a:cs typeface="Carlito"/>
              </a:rPr>
              <a:t>address.</a:t>
            </a:r>
          </a:p>
        </p:txBody>
      </p:sp>
      <p:sp>
        <p:nvSpPr>
          <p:cNvPr id="4" name="object 4"/>
          <p:cNvSpPr txBox="1"/>
          <p:nvPr/>
        </p:nvSpPr>
        <p:spPr>
          <a:xfrm>
            <a:off x="725805" y="5381654"/>
            <a:ext cx="7572375" cy="1083945"/>
          </a:xfrm>
          <a:prstGeom prst="rect">
            <a:avLst/>
          </a:prstGeom>
        </p:spPr>
        <p:txBody>
          <a:bodyPr vert="horz" wrap="square" lIns="0" tIns="32384" rIns="0" bIns="0" rtlCol="0">
            <a:spAutoFit/>
          </a:bodyPr>
          <a:lstStyle/>
          <a:p>
            <a:pPr marL="470534" marR="5080" indent="-457834" algn="just">
              <a:lnSpc>
                <a:spcPct val="94600"/>
              </a:lnSpc>
              <a:spcBef>
                <a:spcPts val="254"/>
              </a:spcBef>
            </a:pPr>
            <a:r>
              <a:rPr sz="2400" b="1" spc="-10" dirty="0">
                <a:solidFill>
                  <a:srgbClr val="0083B7"/>
                </a:solidFill>
                <a:latin typeface="Carlito"/>
                <a:cs typeface="Carlito"/>
              </a:rPr>
              <a:t>7. </a:t>
            </a:r>
            <a:r>
              <a:rPr sz="2400" b="1" dirty="0">
                <a:latin typeface="Carlito"/>
                <a:cs typeface="Carlito"/>
              </a:rPr>
              <a:t>DHCP</a:t>
            </a:r>
            <a:r>
              <a:rPr lang="en-US" sz="2400" b="1" dirty="0">
                <a:latin typeface="Carlito"/>
                <a:cs typeface="Carlito"/>
              </a:rPr>
              <a:t> </a:t>
            </a:r>
            <a:r>
              <a:rPr sz="2400" b="1" dirty="0">
                <a:latin typeface="Carlito"/>
                <a:cs typeface="Carlito"/>
              </a:rPr>
              <a:t>INFORM</a:t>
            </a:r>
            <a:r>
              <a:rPr sz="2400" dirty="0">
                <a:latin typeface="Carlito"/>
                <a:cs typeface="Carlito"/>
              </a:rPr>
              <a:t>: </a:t>
            </a:r>
            <a:r>
              <a:rPr sz="2400" spc="5" dirty="0">
                <a:latin typeface="Carlito"/>
                <a:cs typeface="Carlito"/>
              </a:rPr>
              <a:t>Message </a:t>
            </a:r>
            <a:r>
              <a:rPr sz="2400" spc="-10" dirty="0">
                <a:latin typeface="Carlito"/>
                <a:cs typeface="Carlito"/>
              </a:rPr>
              <a:t>from </a:t>
            </a:r>
            <a:r>
              <a:rPr sz="2400" dirty="0">
                <a:latin typeface="Carlito"/>
                <a:cs typeface="Carlito"/>
              </a:rPr>
              <a:t>a </a:t>
            </a:r>
            <a:r>
              <a:rPr sz="2400" spc="10" dirty="0">
                <a:latin typeface="Carlito"/>
                <a:cs typeface="Carlito"/>
              </a:rPr>
              <a:t>client </a:t>
            </a:r>
            <a:r>
              <a:rPr sz="2400" spc="-5" dirty="0">
                <a:latin typeface="Carlito"/>
                <a:cs typeface="Carlito"/>
              </a:rPr>
              <a:t>that </a:t>
            </a:r>
            <a:r>
              <a:rPr sz="2400" spc="-10" dirty="0">
                <a:latin typeface="Carlito"/>
                <a:cs typeface="Carlito"/>
              </a:rPr>
              <a:t>already </a:t>
            </a:r>
            <a:r>
              <a:rPr sz="2400" spc="-5" dirty="0">
                <a:latin typeface="Carlito"/>
                <a:cs typeface="Carlito"/>
              </a:rPr>
              <a:t>has </a:t>
            </a:r>
            <a:r>
              <a:rPr sz="2400" spc="-15" dirty="0">
                <a:latin typeface="Carlito"/>
                <a:cs typeface="Carlito"/>
              </a:rPr>
              <a:t>an  </a:t>
            </a:r>
            <a:r>
              <a:rPr sz="2400" spc="15" dirty="0">
                <a:latin typeface="Carlito"/>
                <a:cs typeface="Carlito"/>
              </a:rPr>
              <a:t>IP </a:t>
            </a:r>
            <a:r>
              <a:rPr sz="2400" spc="-5" dirty="0">
                <a:latin typeface="Carlito"/>
                <a:cs typeface="Carlito"/>
              </a:rPr>
              <a:t>address (manually </a:t>
            </a:r>
            <a:r>
              <a:rPr sz="2400" dirty="0">
                <a:latin typeface="Carlito"/>
                <a:cs typeface="Carlito"/>
              </a:rPr>
              <a:t>configured for example),</a:t>
            </a:r>
            <a:r>
              <a:rPr sz="2400" spc="-135" dirty="0">
                <a:latin typeface="Carlito"/>
                <a:cs typeface="Carlito"/>
              </a:rPr>
              <a:t> </a:t>
            </a:r>
            <a:r>
              <a:rPr sz="2400" spc="5" dirty="0">
                <a:latin typeface="Carlito"/>
                <a:cs typeface="Carlito"/>
              </a:rPr>
              <a:t>requesting  </a:t>
            </a:r>
            <a:r>
              <a:rPr sz="2400" spc="-5" dirty="0">
                <a:latin typeface="Carlito"/>
                <a:cs typeface="Carlito"/>
              </a:rPr>
              <a:t>further </a:t>
            </a:r>
            <a:r>
              <a:rPr sz="2400" dirty="0">
                <a:latin typeface="Carlito"/>
                <a:cs typeface="Carlito"/>
              </a:rPr>
              <a:t>configuration </a:t>
            </a:r>
            <a:r>
              <a:rPr sz="2400" spc="-10" dirty="0">
                <a:latin typeface="Carlito"/>
                <a:cs typeface="Carlito"/>
              </a:rPr>
              <a:t>parameters from </a:t>
            </a:r>
            <a:r>
              <a:rPr sz="2400" spc="5" dirty="0">
                <a:latin typeface="Carlito"/>
                <a:cs typeface="Carlito"/>
              </a:rPr>
              <a:t>the </a:t>
            </a:r>
            <a:r>
              <a:rPr sz="2400" spc="-5" dirty="0">
                <a:latin typeface="Carlito"/>
                <a:cs typeface="Carlito"/>
              </a:rPr>
              <a:t>DHCP</a:t>
            </a:r>
            <a:r>
              <a:rPr sz="2400" spc="55" dirty="0">
                <a:latin typeface="Carlito"/>
                <a:cs typeface="Carlito"/>
              </a:rPr>
              <a:t> </a:t>
            </a:r>
            <a:r>
              <a:rPr sz="2400" spc="-5" dirty="0">
                <a:latin typeface="Carlito"/>
                <a:cs typeface="Carlito"/>
              </a:rPr>
              <a:t>server.</a:t>
            </a:r>
            <a:endParaRPr sz="2400" dirty="0">
              <a:latin typeface="Carlito"/>
              <a:cs typeface="Carlito"/>
            </a:endParaRPr>
          </a:p>
        </p:txBody>
      </p:sp>
      <p:sp>
        <p:nvSpPr>
          <p:cNvPr id="5" name="object 5"/>
          <p:cNvSpPr/>
          <p:nvPr/>
        </p:nvSpPr>
        <p:spPr>
          <a:xfrm>
            <a:off x="994410" y="2667052"/>
            <a:ext cx="7155180" cy="2384955"/>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4">
            <a:extLst>
              <a:ext uri="{FF2B5EF4-FFF2-40B4-BE49-F238E27FC236}">
                <a16:creationId xmlns:a16="http://schemas.microsoft.com/office/drawing/2014/main" xmlns="" id="{5C231F83-B732-4705-B9A7-8CE6E07072E6}"/>
              </a:ext>
            </a:extLst>
          </p:cNvPr>
          <p:cNvSpPr/>
          <p:nvPr/>
        </p:nvSpPr>
        <p:spPr>
          <a:xfrm>
            <a:off x="533400" y="316102"/>
            <a:ext cx="8145780" cy="815975"/>
          </a:xfrm>
          <a:custGeom>
            <a:avLst/>
            <a:gdLst/>
            <a:ahLst/>
            <a:cxnLst/>
            <a:rect l="l" t="t" r="r" b="b"/>
            <a:pathLst>
              <a:path w="8145780" h="815975">
                <a:moveTo>
                  <a:pt x="8009508" y="0"/>
                </a:moveTo>
                <a:lnTo>
                  <a:pt x="135915" y="0"/>
                </a:lnTo>
                <a:lnTo>
                  <a:pt x="92958" y="6940"/>
                </a:lnTo>
                <a:lnTo>
                  <a:pt x="55648" y="26261"/>
                </a:lnTo>
                <a:lnTo>
                  <a:pt x="26225" y="55714"/>
                </a:lnTo>
                <a:lnTo>
                  <a:pt x="6929" y="93049"/>
                </a:lnTo>
                <a:lnTo>
                  <a:pt x="0" y="136017"/>
                </a:lnTo>
                <a:lnTo>
                  <a:pt x="0" y="679576"/>
                </a:lnTo>
                <a:lnTo>
                  <a:pt x="6929" y="722544"/>
                </a:lnTo>
                <a:lnTo>
                  <a:pt x="26225" y="759879"/>
                </a:lnTo>
                <a:lnTo>
                  <a:pt x="55648" y="789332"/>
                </a:lnTo>
                <a:lnTo>
                  <a:pt x="92958" y="808653"/>
                </a:lnTo>
                <a:lnTo>
                  <a:pt x="135915" y="815594"/>
                </a:lnTo>
                <a:lnTo>
                  <a:pt x="8009508" y="815594"/>
                </a:lnTo>
                <a:lnTo>
                  <a:pt x="8052463" y="808653"/>
                </a:lnTo>
                <a:lnTo>
                  <a:pt x="8089766" y="789332"/>
                </a:lnTo>
                <a:lnTo>
                  <a:pt x="8119182" y="759879"/>
                </a:lnTo>
                <a:lnTo>
                  <a:pt x="8138471" y="722544"/>
                </a:lnTo>
                <a:lnTo>
                  <a:pt x="8145399" y="679576"/>
                </a:lnTo>
                <a:lnTo>
                  <a:pt x="8145399" y="136017"/>
                </a:lnTo>
                <a:lnTo>
                  <a:pt x="8138471" y="93049"/>
                </a:lnTo>
                <a:lnTo>
                  <a:pt x="8119182" y="55714"/>
                </a:lnTo>
                <a:lnTo>
                  <a:pt x="8089766" y="26261"/>
                </a:lnTo>
                <a:lnTo>
                  <a:pt x="8052463" y="6940"/>
                </a:lnTo>
                <a:lnTo>
                  <a:pt x="8009508" y="0"/>
                </a:lnTo>
                <a:close/>
              </a:path>
            </a:pathLst>
          </a:custGeom>
          <a:solidFill>
            <a:srgbClr val="006188"/>
          </a:solidFill>
        </p:spPr>
        <p:txBody>
          <a:bodyPr wrap="square" lIns="0" tIns="0" rIns="0" bIns="0" rtlCol="0"/>
          <a:lstStyle/>
          <a:p>
            <a:endParaRPr/>
          </a:p>
        </p:txBody>
      </p:sp>
      <p:sp>
        <p:nvSpPr>
          <p:cNvPr id="2" name="object 2"/>
          <p:cNvSpPr txBox="1">
            <a:spLocks noGrp="1"/>
          </p:cNvSpPr>
          <p:nvPr>
            <p:ph type="title"/>
          </p:nvPr>
        </p:nvSpPr>
        <p:spPr>
          <a:xfrm>
            <a:off x="690880" y="383540"/>
            <a:ext cx="7225030" cy="575310"/>
          </a:xfrm>
          <a:prstGeom prst="rect">
            <a:avLst/>
          </a:prstGeom>
        </p:spPr>
        <p:txBody>
          <a:bodyPr vert="horz" wrap="square" lIns="0" tIns="13335" rIns="0" bIns="0" rtlCol="0">
            <a:spAutoFit/>
          </a:bodyPr>
          <a:lstStyle/>
          <a:p>
            <a:pPr marL="12700">
              <a:lnSpc>
                <a:spcPct val="100000"/>
              </a:lnSpc>
              <a:spcBef>
                <a:spcPts val="105"/>
              </a:spcBef>
            </a:pPr>
            <a:r>
              <a:rPr spc="-15" dirty="0"/>
              <a:t>DHCPv4 </a:t>
            </a:r>
            <a:r>
              <a:rPr spc="-10" dirty="0"/>
              <a:t>Message Types </a:t>
            </a:r>
            <a:r>
              <a:rPr dirty="0"/>
              <a:t>– </a:t>
            </a:r>
            <a:r>
              <a:rPr spc="-5" dirty="0"/>
              <a:t>Server</a:t>
            </a:r>
            <a:r>
              <a:rPr spc="135" dirty="0"/>
              <a:t> </a:t>
            </a:r>
            <a:r>
              <a:rPr spc="-10" dirty="0"/>
              <a:t>Logic</a:t>
            </a:r>
          </a:p>
        </p:txBody>
      </p:sp>
      <p:sp>
        <p:nvSpPr>
          <p:cNvPr id="3" name="object 3"/>
          <p:cNvSpPr/>
          <p:nvPr/>
        </p:nvSpPr>
        <p:spPr>
          <a:xfrm>
            <a:off x="152400" y="1800055"/>
            <a:ext cx="8901303" cy="4143545"/>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533400" y="316102"/>
            <a:ext cx="8145780" cy="815975"/>
          </a:xfrm>
          <a:custGeom>
            <a:avLst/>
            <a:gdLst/>
            <a:ahLst/>
            <a:cxnLst/>
            <a:rect l="l" t="t" r="r" b="b"/>
            <a:pathLst>
              <a:path w="8145780" h="815975">
                <a:moveTo>
                  <a:pt x="8009508" y="0"/>
                </a:moveTo>
                <a:lnTo>
                  <a:pt x="135915" y="0"/>
                </a:lnTo>
                <a:lnTo>
                  <a:pt x="92958" y="6940"/>
                </a:lnTo>
                <a:lnTo>
                  <a:pt x="55648" y="26261"/>
                </a:lnTo>
                <a:lnTo>
                  <a:pt x="26225" y="55714"/>
                </a:lnTo>
                <a:lnTo>
                  <a:pt x="6929" y="93049"/>
                </a:lnTo>
                <a:lnTo>
                  <a:pt x="0" y="136017"/>
                </a:lnTo>
                <a:lnTo>
                  <a:pt x="0" y="679576"/>
                </a:lnTo>
                <a:lnTo>
                  <a:pt x="6929" y="722544"/>
                </a:lnTo>
                <a:lnTo>
                  <a:pt x="26225" y="759879"/>
                </a:lnTo>
                <a:lnTo>
                  <a:pt x="55648" y="789332"/>
                </a:lnTo>
                <a:lnTo>
                  <a:pt x="92958" y="808653"/>
                </a:lnTo>
                <a:lnTo>
                  <a:pt x="135915" y="815594"/>
                </a:lnTo>
                <a:lnTo>
                  <a:pt x="8009508" y="815594"/>
                </a:lnTo>
                <a:lnTo>
                  <a:pt x="8052463" y="808653"/>
                </a:lnTo>
                <a:lnTo>
                  <a:pt x="8089766" y="789332"/>
                </a:lnTo>
                <a:lnTo>
                  <a:pt x="8119182" y="759879"/>
                </a:lnTo>
                <a:lnTo>
                  <a:pt x="8138471" y="722544"/>
                </a:lnTo>
                <a:lnTo>
                  <a:pt x="8145399" y="679576"/>
                </a:lnTo>
                <a:lnTo>
                  <a:pt x="8145399" y="136017"/>
                </a:lnTo>
                <a:lnTo>
                  <a:pt x="8138471" y="93049"/>
                </a:lnTo>
                <a:lnTo>
                  <a:pt x="8119182" y="55714"/>
                </a:lnTo>
                <a:lnTo>
                  <a:pt x="8089766" y="26261"/>
                </a:lnTo>
                <a:lnTo>
                  <a:pt x="8052463" y="6940"/>
                </a:lnTo>
                <a:lnTo>
                  <a:pt x="8009508" y="0"/>
                </a:lnTo>
                <a:close/>
              </a:path>
            </a:pathLst>
          </a:custGeom>
          <a:solidFill>
            <a:srgbClr val="006188"/>
          </a:solidFill>
        </p:spPr>
        <p:txBody>
          <a:bodyPr wrap="square" lIns="0" tIns="0" rIns="0" bIns="0" rtlCol="0"/>
          <a:lstStyle/>
          <a:p>
            <a:endParaRPr/>
          </a:p>
        </p:txBody>
      </p:sp>
      <p:sp>
        <p:nvSpPr>
          <p:cNvPr id="7" name="TextBox 6">
            <a:extLst>
              <a:ext uri="{FF2B5EF4-FFF2-40B4-BE49-F238E27FC236}">
                <a16:creationId xmlns:a16="http://schemas.microsoft.com/office/drawing/2014/main" xmlns="" id="{46BAED30-30A3-4478-9FC1-FE133769E4BD}"/>
              </a:ext>
            </a:extLst>
          </p:cNvPr>
          <p:cNvSpPr txBox="1"/>
          <p:nvPr/>
        </p:nvSpPr>
        <p:spPr>
          <a:xfrm>
            <a:off x="457200" y="1444352"/>
            <a:ext cx="8298180" cy="4217501"/>
          </a:xfrm>
          <a:prstGeom prst="rect">
            <a:avLst/>
          </a:prstGeom>
          <a:noFill/>
        </p:spPr>
        <p:txBody>
          <a:bodyPr wrap="square">
            <a:spAutoFit/>
          </a:bodyPr>
          <a:lstStyle/>
          <a:p>
            <a:pPr fontAlgn="base">
              <a:lnSpc>
                <a:spcPct val="107000"/>
              </a:lnSpc>
              <a:spcAft>
                <a:spcPts val="800"/>
              </a:spcAft>
            </a:pPr>
            <a:r>
              <a:rPr lang="en-US" sz="2000" b="1" dirty="0">
                <a:effectLst/>
                <a:latin typeface="Arial" panose="020B0604020202020204" pitchFamily="34" charset="0"/>
                <a:ea typeface="Times New Roman" panose="02020603050405020304" pitchFamily="18" charset="0"/>
                <a:cs typeface="Arial" panose="020B0604020202020204" pitchFamily="34" charset="0"/>
              </a:rPr>
              <a:t>Advantages of using DHCP</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fontAlgn="base">
              <a:lnSpc>
                <a:spcPct val="107000"/>
              </a:lnSpc>
              <a:spcAft>
                <a:spcPts val="800"/>
              </a:spcAft>
              <a:buSzPts val="1000"/>
              <a:buFont typeface="Symbol" panose="05050102010706020507" pitchFamily="18" charset="2"/>
              <a:buChar char=""/>
              <a:tabLst>
                <a:tab pos="457200" algn="l"/>
              </a:tabLst>
            </a:pPr>
            <a:r>
              <a:rPr lang="en-US" dirty="0">
                <a:effectLst/>
                <a:latin typeface="Arial" panose="020B0604020202020204" pitchFamily="34" charset="0"/>
                <a:ea typeface="Times New Roman" panose="02020603050405020304" pitchFamily="18" charset="0"/>
                <a:cs typeface="Arial" panose="020B0604020202020204" pitchFamily="34" charset="0"/>
              </a:rPr>
              <a:t>Centralized management of IP addresses.</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342900" indent="-342900" fontAlgn="base">
              <a:lnSpc>
                <a:spcPct val="107000"/>
              </a:lnSpc>
              <a:spcAft>
                <a:spcPts val="800"/>
              </a:spcAft>
              <a:buSzPts val="1000"/>
              <a:buFont typeface="Symbol" panose="05050102010706020507" pitchFamily="18" charset="2"/>
              <a:buChar char=""/>
              <a:tabLst>
                <a:tab pos="457200" algn="l"/>
              </a:tabLst>
            </a:pPr>
            <a:r>
              <a:rPr lang="en-US" dirty="0">
                <a:latin typeface="Arial" panose="020B0604020202020204" pitchFamily="34" charset="0"/>
                <a:cs typeface="Arial" panose="020B0604020202020204" pitchFamily="34" charset="0"/>
              </a:rPr>
              <a:t>Seamless addition of new clients into a network.</a:t>
            </a:r>
          </a:p>
          <a:p>
            <a:pPr marL="342900" indent="-342900" fontAlgn="base">
              <a:lnSpc>
                <a:spcPct val="107000"/>
              </a:lnSpc>
              <a:spcAft>
                <a:spcPts val="800"/>
              </a:spcAft>
              <a:buSzPts val="1000"/>
              <a:buFont typeface="Symbol" panose="05050102010706020507" pitchFamily="18" charset="2"/>
              <a:buChar char=""/>
              <a:tabLst>
                <a:tab pos="457200" algn="l"/>
              </a:tabLst>
            </a:pPr>
            <a:r>
              <a:rPr lang="en-US" dirty="0">
                <a:latin typeface="Arial" panose="020B0604020202020204" pitchFamily="34" charset="0"/>
                <a:cs typeface="Arial" panose="020B0604020202020204" pitchFamily="34" charset="0"/>
              </a:rPr>
              <a:t>Reuse of IP addresses, reducing the total number of IP addresses required.</a:t>
            </a:r>
          </a:p>
          <a:p>
            <a:pPr marL="342900" indent="-342900" fontAlgn="base">
              <a:lnSpc>
                <a:spcPct val="107000"/>
              </a:lnSpc>
              <a:spcAft>
                <a:spcPts val="800"/>
              </a:spcAft>
              <a:buSzPts val="1000"/>
              <a:buFont typeface="Symbol" panose="05050102010706020507" pitchFamily="18" charset="2"/>
              <a:buChar char=""/>
              <a:tabLst>
                <a:tab pos="457200" algn="l"/>
              </a:tabLst>
            </a:pPr>
            <a:endParaRPr lang="en-US" dirty="0">
              <a:latin typeface="Arial" panose="020B0604020202020204" pitchFamily="34" charset="0"/>
              <a:cs typeface="Arial" panose="020B0604020202020204" pitchFamily="34" charset="0"/>
            </a:endParaRPr>
          </a:p>
          <a:p>
            <a:pPr marL="342900" indent="-342900" fontAlgn="base">
              <a:lnSpc>
                <a:spcPct val="107000"/>
              </a:lnSpc>
              <a:spcAft>
                <a:spcPts val="800"/>
              </a:spcAft>
              <a:buSzPts val="1000"/>
              <a:buFont typeface="Symbol" panose="05050102010706020507" pitchFamily="18" charset="2"/>
              <a:buChar char=""/>
              <a:tabLst>
                <a:tab pos="457200" algn="l"/>
              </a:tabLst>
            </a:pPr>
            <a:endParaRPr lang="en-US" dirty="0">
              <a:latin typeface="Arial" panose="020B0604020202020204" pitchFamily="34" charset="0"/>
              <a:cs typeface="Arial" panose="020B0604020202020204" pitchFamily="34" charset="0"/>
            </a:endParaRPr>
          </a:p>
          <a:p>
            <a:pPr fontAlgn="base">
              <a:lnSpc>
                <a:spcPct val="107000"/>
              </a:lnSpc>
              <a:spcAft>
                <a:spcPts val="800"/>
              </a:spcAft>
            </a:pPr>
            <a:r>
              <a:rPr lang="en-US" sz="2000" b="1" dirty="0">
                <a:effectLst/>
                <a:latin typeface="Arial" panose="020B0604020202020204" pitchFamily="34" charset="0"/>
                <a:ea typeface="Times New Roman" panose="02020603050405020304" pitchFamily="18" charset="0"/>
                <a:cs typeface="Arial" panose="020B0604020202020204" pitchFamily="34" charset="0"/>
              </a:rPr>
              <a:t>Disadvantages of using DHCP</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fontAlgn="base">
              <a:lnSpc>
                <a:spcPct val="107000"/>
              </a:lnSpc>
              <a:spcAft>
                <a:spcPts val="800"/>
              </a:spcAft>
              <a:buSzPts val="1000"/>
              <a:buFont typeface="Symbol" panose="05050102010706020507" pitchFamily="18" charset="2"/>
              <a:buChar char=""/>
              <a:tabLst>
                <a:tab pos="457200" algn="l"/>
              </a:tabLst>
            </a:pPr>
            <a:r>
              <a:rPr lang="en-US" dirty="0">
                <a:latin typeface="Arial" panose="020B0604020202020204" pitchFamily="34" charset="0"/>
                <a:cs typeface="Arial" panose="020B0604020202020204" pitchFamily="34" charset="0"/>
              </a:rPr>
              <a:t>Tracking internet activity becomes tedious, as the same device can have multiple IP addresses over a period of time.</a:t>
            </a:r>
          </a:p>
          <a:p>
            <a:pPr marL="342900" lvl="0" indent="-342900" fontAlgn="base">
              <a:lnSpc>
                <a:spcPct val="107000"/>
              </a:lnSpc>
              <a:spcAft>
                <a:spcPts val="800"/>
              </a:spcAft>
              <a:buSzPts val="1000"/>
              <a:buFont typeface="Symbol" panose="05050102010706020507" pitchFamily="18" charset="2"/>
              <a:buChar char=""/>
              <a:tabLst>
                <a:tab pos="457200" algn="l"/>
              </a:tabLst>
            </a:pPr>
            <a:r>
              <a:rPr lang="en-US" dirty="0">
                <a:latin typeface="Arial" panose="020B0604020202020204" pitchFamily="34" charset="0"/>
                <a:cs typeface="Arial" panose="020B0604020202020204" pitchFamily="34" charset="0"/>
              </a:rPr>
              <a:t>Computers with DHCP cannot be used as servers, as their IPs change over time.</a:t>
            </a:r>
          </a:p>
        </p:txBody>
      </p:sp>
      <p:sp>
        <p:nvSpPr>
          <p:cNvPr id="9" name="TextBox 8">
            <a:extLst>
              <a:ext uri="{FF2B5EF4-FFF2-40B4-BE49-F238E27FC236}">
                <a16:creationId xmlns:a16="http://schemas.microsoft.com/office/drawing/2014/main" xmlns="" id="{364C84A1-D5CE-435B-901C-22472B916D59}"/>
              </a:ext>
            </a:extLst>
          </p:cNvPr>
          <p:cNvSpPr txBox="1"/>
          <p:nvPr/>
        </p:nvSpPr>
        <p:spPr>
          <a:xfrm>
            <a:off x="685800" y="628377"/>
            <a:ext cx="8145780" cy="435440"/>
          </a:xfrm>
          <a:prstGeom prst="rect">
            <a:avLst/>
          </a:prstGeom>
          <a:noFill/>
        </p:spPr>
        <p:txBody>
          <a:bodyPr wrap="square">
            <a:spAutoFit/>
          </a:bodyPr>
          <a:lstStyle/>
          <a:p>
            <a:pPr fontAlgn="base">
              <a:lnSpc>
                <a:spcPts val="2250"/>
              </a:lnSpc>
              <a:spcBef>
                <a:spcPts val="1500"/>
              </a:spcBef>
              <a:spcAft>
                <a:spcPts val="1500"/>
              </a:spcAft>
            </a:pPr>
            <a:r>
              <a:rPr lang="en-US" sz="3200" b="1" spc="-15" dirty="0">
                <a:solidFill>
                  <a:schemeClr val="bg1"/>
                </a:solidFill>
                <a:latin typeface="Carlito"/>
                <a:ea typeface="+mj-ea"/>
              </a:rPr>
              <a:t>DHCP: Dynamic Host Configuration Protocol</a:t>
            </a:r>
          </a:p>
        </p:txBody>
      </p:sp>
    </p:spTree>
    <p:extLst>
      <p:ext uri="{BB962C8B-B14F-4D97-AF65-F5344CB8AC3E}">
        <p14:creationId xmlns:p14="http://schemas.microsoft.com/office/powerpoint/2010/main" val="19240724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533400" y="316102"/>
            <a:ext cx="8145780" cy="815975"/>
          </a:xfrm>
          <a:custGeom>
            <a:avLst/>
            <a:gdLst/>
            <a:ahLst/>
            <a:cxnLst/>
            <a:rect l="l" t="t" r="r" b="b"/>
            <a:pathLst>
              <a:path w="8145780" h="815975">
                <a:moveTo>
                  <a:pt x="8009508" y="0"/>
                </a:moveTo>
                <a:lnTo>
                  <a:pt x="135915" y="0"/>
                </a:lnTo>
                <a:lnTo>
                  <a:pt x="92958" y="6940"/>
                </a:lnTo>
                <a:lnTo>
                  <a:pt x="55648" y="26261"/>
                </a:lnTo>
                <a:lnTo>
                  <a:pt x="26225" y="55714"/>
                </a:lnTo>
                <a:lnTo>
                  <a:pt x="6929" y="93049"/>
                </a:lnTo>
                <a:lnTo>
                  <a:pt x="0" y="136017"/>
                </a:lnTo>
                <a:lnTo>
                  <a:pt x="0" y="679576"/>
                </a:lnTo>
                <a:lnTo>
                  <a:pt x="6929" y="722544"/>
                </a:lnTo>
                <a:lnTo>
                  <a:pt x="26225" y="759879"/>
                </a:lnTo>
                <a:lnTo>
                  <a:pt x="55648" y="789332"/>
                </a:lnTo>
                <a:lnTo>
                  <a:pt x="92958" y="808653"/>
                </a:lnTo>
                <a:lnTo>
                  <a:pt x="135915" y="815594"/>
                </a:lnTo>
                <a:lnTo>
                  <a:pt x="8009508" y="815594"/>
                </a:lnTo>
                <a:lnTo>
                  <a:pt x="8052463" y="808653"/>
                </a:lnTo>
                <a:lnTo>
                  <a:pt x="8089766" y="789332"/>
                </a:lnTo>
                <a:lnTo>
                  <a:pt x="8119182" y="759879"/>
                </a:lnTo>
                <a:lnTo>
                  <a:pt x="8138471" y="722544"/>
                </a:lnTo>
                <a:lnTo>
                  <a:pt x="8145399" y="679576"/>
                </a:lnTo>
                <a:lnTo>
                  <a:pt x="8145399" y="136017"/>
                </a:lnTo>
                <a:lnTo>
                  <a:pt x="8138471" y="93049"/>
                </a:lnTo>
                <a:lnTo>
                  <a:pt x="8119182" y="55714"/>
                </a:lnTo>
                <a:lnTo>
                  <a:pt x="8089766" y="26261"/>
                </a:lnTo>
                <a:lnTo>
                  <a:pt x="8052463" y="6940"/>
                </a:lnTo>
                <a:lnTo>
                  <a:pt x="8009508" y="0"/>
                </a:lnTo>
                <a:close/>
              </a:path>
            </a:pathLst>
          </a:custGeom>
          <a:solidFill>
            <a:srgbClr val="006188"/>
          </a:solidFill>
        </p:spPr>
        <p:txBody>
          <a:bodyPr wrap="square" lIns="0" tIns="0" rIns="0" bIns="0" rtlCol="0"/>
          <a:lstStyle/>
          <a:p>
            <a:endParaRPr/>
          </a:p>
        </p:txBody>
      </p:sp>
      <p:sp>
        <p:nvSpPr>
          <p:cNvPr id="6" name="TextBox 5">
            <a:extLst>
              <a:ext uri="{FF2B5EF4-FFF2-40B4-BE49-F238E27FC236}">
                <a16:creationId xmlns:a16="http://schemas.microsoft.com/office/drawing/2014/main" xmlns="" id="{112365E4-FBE3-4C29-AD83-0A6CD0BC75EE}"/>
              </a:ext>
            </a:extLst>
          </p:cNvPr>
          <p:cNvSpPr txBox="1"/>
          <p:nvPr/>
        </p:nvSpPr>
        <p:spPr>
          <a:xfrm>
            <a:off x="398145" y="1524000"/>
            <a:ext cx="8416290" cy="4490140"/>
          </a:xfrm>
          <a:prstGeom prst="rect">
            <a:avLst/>
          </a:prstGeom>
          <a:noFill/>
        </p:spPr>
        <p:txBody>
          <a:bodyPr wrap="square">
            <a:spAutoFit/>
          </a:bodyPr>
          <a:lstStyle/>
          <a:p>
            <a:pPr marL="285750" indent="-285750" algn="just" fontAlgn="base">
              <a:lnSpc>
                <a:spcPct val="107000"/>
              </a:lnSpc>
              <a:spcBef>
                <a:spcPts val="1125"/>
              </a:spcBef>
              <a:spcAft>
                <a:spcPts val="1125"/>
              </a:spcAft>
              <a:buFont typeface="Arial" panose="020B0604020202020204" pitchFamily="34" charset="0"/>
              <a:buChar char="•"/>
            </a:pPr>
            <a:r>
              <a:rPr lang="en-US" sz="2000" dirty="0">
                <a:effectLst/>
                <a:latin typeface="Arial" panose="020B0604020202020204" pitchFamily="34" charset="0"/>
                <a:ea typeface="Times New Roman" panose="02020603050405020304" pitchFamily="18" charset="0"/>
                <a:cs typeface="Arial" panose="020B0604020202020204" pitchFamily="34" charset="0"/>
              </a:rPr>
              <a:t>The DNS protocol helps in translating or mapping host names to IP addresses. </a:t>
            </a:r>
          </a:p>
          <a:p>
            <a:pPr marL="285750" indent="-285750" algn="just" fontAlgn="base">
              <a:lnSpc>
                <a:spcPct val="107000"/>
              </a:lnSpc>
              <a:spcBef>
                <a:spcPts val="1125"/>
              </a:spcBef>
              <a:spcAft>
                <a:spcPts val="1125"/>
              </a:spcAft>
              <a:buFont typeface="Arial" panose="020B0604020202020204" pitchFamily="34" charset="0"/>
              <a:buChar char="•"/>
            </a:pPr>
            <a:r>
              <a:rPr lang="en-US" sz="2000" dirty="0">
                <a:effectLst/>
                <a:latin typeface="Arial" panose="020B0604020202020204" pitchFamily="34" charset="0"/>
                <a:ea typeface="Times New Roman" panose="02020603050405020304" pitchFamily="18" charset="0"/>
                <a:cs typeface="Arial" panose="020B0604020202020204" pitchFamily="34" charset="0"/>
              </a:rPr>
              <a:t>DNS works on a client-server model, and uses a distributed database over a hierarchy of name servers.</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285750" indent="-285750" algn="just" fontAlgn="base">
              <a:lnSpc>
                <a:spcPct val="107000"/>
              </a:lnSpc>
              <a:spcBef>
                <a:spcPts val="1125"/>
              </a:spcBef>
              <a:spcAft>
                <a:spcPts val="1125"/>
              </a:spcAft>
              <a:buFont typeface="Arial" panose="020B0604020202020204" pitchFamily="34" charset="0"/>
              <a:buChar char="•"/>
            </a:pPr>
            <a:r>
              <a:rPr lang="en-US" sz="2000" dirty="0">
                <a:latin typeface="Arial" panose="020B0604020202020204" pitchFamily="34" charset="0"/>
                <a:cs typeface="Arial" panose="020B0604020202020204" pitchFamily="34" charset="0"/>
              </a:rPr>
              <a:t>Hosts are identified based on their IP addresses, but memorizing an IP address is difficult due to its complexity. </a:t>
            </a:r>
          </a:p>
          <a:p>
            <a:pPr marL="285750" indent="-285750" algn="just" fontAlgn="base">
              <a:lnSpc>
                <a:spcPct val="107000"/>
              </a:lnSpc>
              <a:spcBef>
                <a:spcPts val="1125"/>
              </a:spcBef>
              <a:spcAft>
                <a:spcPts val="1125"/>
              </a:spcAft>
              <a:buFont typeface="Arial" panose="020B0604020202020204" pitchFamily="34" charset="0"/>
              <a:buChar char="•"/>
            </a:pPr>
            <a:r>
              <a:rPr lang="en-US" sz="2000" dirty="0">
                <a:latin typeface="Arial" panose="020B0604020202020204" pitchFamily="34" charset="0"/>
                <a:cs typeface="Arial" panose="020B0604020202020204" pitchFamily="34" charset="0"/>
              </a:rPr>
              <a:t>IPs are also dynamic, making it all the more necessary to map domain names to IP addresses. </a:t>
            </a:r>
          </a:p>
          <a:p>
            <a:pPr marL="285750" indent="-285750" algn="just" fontAlgn="base">
              <a:lnSpc>
                <a:spcPct val="107000"/>
              </a:lnSpc>
              <a:spcBef>
                <a:spcPts val="1125"/>
              </a:spcBef>
              <a:spcAft>
                <a:spcPts val="1125"/>
              </a:spcAft>
              <a:buFont typeface="Arial" panose="020B0604020202020204" pitchFamily="34" charset="0"/>
              <a:buChar char="•"/>
            </a:pPr>
            <a:r>
              <a:rPr lang="en-US" sz="2000" dirty="0">
                <a:latin typeface="Arial" panose="020B0604020202020204" pitchFamily="34" charset="0"/>
                <a:cs typeface="Arial" panose="020B0604020202020204" pitchFamily="34" charset="0"/>
              </a:rPr>
              <a:t>DNS helps resolve this issue by converting the domain names of websites into numerical IP addresses.</a:t>
            </a:r>
          </a:p>
        </p:txBody>
      </p:sp>
      <p:sp>
        <p:nvSpPr>
          <p:cNvPr id="7" name="TextBox 6">
            <a:extLst>
              <a:ext uri="{FF2B5EF4-FFF2-40B4-BE49-F238E27FC236}">
                <a16:creationId xmlns:a16="http://schemas.microsoft.com/office/drawing/2014/main" xmlns="" id="{67BFE6D0-4AE4-4699-AA33-8BE721BA3EEF}"/>
              </a:ext>
            </a:extLst>
          </p:cNvPr>
          <p:cNvSpPr txBox="1"/>
          <p:nvPr/>
        </p:nvSpPr>
        <p:spPr>
          <a:xfrm>
            <a:off x="533400" y="506369"/>
            <a:ext cx="8145780" cy="435440"/>
          </a:xfrm>
          <a:prstGeom prst="rect">
            <a:avLst/>
          </a:prstGeom>
          <a:noFill/>
        </p:spPr>
        <p:txBody>
          <a:bodyPr wrap="square">
            <a:spAutoFit/>
          </a:bodyPr>
          <a:lstStyle/>
          <a:p>
            <a:pPr fontAlgn="base">
              <a:lnSpc>
                <a:spcPts val="2250"/>
              </a:lnSpc>
              <a:spcBef>
                <a:spcPts val="1500"/>
              </a:spcBef>
              <a:spcAft>
                <a:spcPts val="1500"/>
              </a:spcAft>
            </a:pPr>
            <a:r>
              <a:rPr lang="en-US" sz="3600" b="1" spc="-15" dirty="0">
                <a:solidFill>
                  <a:schemeClr val="bg1"/>
                </a:solidFill>
                <a:latin typeface="Carlito"/>
                <a:ea typeface="+mj-ea"/>
              </a:rPr>
              <a:t>DNS: Domain Name System protocol</a:t>
            </a:r>
          </a:p>
        </p:txBody>
      </p:sp>
    </p:spTree>
    <p:extLst>
      <p:ext uri="{BB962C8B-B14F-4D97-AF65-F5344CB8AC3E}">
        <p14:creationId xmlns:p14="http://schemas.microsoft.com/office/powerpoint/2010/main" val="8746872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533400" y="316102"/>
            <a:ext cx="8145780" cy="815975"/>
          </a:xfrm>
          <a:custGeom>
            <a:avLst/>
            <a:gdLst/>
            <a:ahLst/>
            <a:cxnLst/>
            <a:rect l="l" t="t" r="r" b="b"/>
            <a:pathLst>
              <a:path w="8145780" h="815975">
                <a:moveTo>
                  <a:pt x="8009508" y="0"/>
                </a:moveTo>
                <a:lnTo>
                  <a:pt x="135915" y="0"/>
                </a:lnTo>
                <a:lnTo>
                  <a:pt x="92958" y="6940"/>
                </a:lnTo>
                <a:lnTo>
                  <a:pt x="55648" y="26261"/>
                </a:lnTo>
                <a:lnTo>
                  <a:pt x="26225" y="55714"/>
                </a:lnTo>
                <a:lnTo>
                  <a:pt x="6929" y="93049"/>
                </a:lnTo>
                <a:lnTo>
                  <a:pt x="0" y="136017"/>
                </a:lnTo>
                <a:lnTo>
                  <a:pt x="0" y="679576"/>
                </a:lnTo>
                <a:lnTo>
                  <a:pt x="6929" y="722544"/>
                </a:lnTo>
                <a:lnTo>
                  <a:pt x="26225" y="759879"/>
                </a:lnTo>
                <a:lnTo>
                  <a:pt x="55648" y="789332"/>
                </a:lnTo>
                <a:lnTo>
                  <a:pt x="92958" y="808653"/>
                </a:lnTo>
                <a:lnTo>
                  <a:pt x="135915" y="815594"/>
                </a:lnTo>
                <a:lnTo>
                  <a:pt x="8009508" y="815594"/>
                </a:lnTo>
                <a:lnTo>
                  <a:pt x="8052463" y="808653"/>
                </a:lnTo>
                <a:lnTo>
                  <a:pt x="8089766" y="789332"/>
                </a:lnTo>
                <a:lnTo>
                  <a:pt x="8119182" y="759879"/>
                </a:lnTo>
                <a:lnTo>
                  <a:pt x="8138471" y="722544"/>
                </a:lnTo>
                <a:lnTo>
                  <a:pt x="8145399" y="679576"/>
                </a:lnTo>
                <a:lnTo>
                  <a:pt x="8145399" y="136017"/>
                </a:lnTo>
                <a:lnTo>
                  <a:pt x="8138471" y="93049"/>
                </a:lnTo>
                <a:lnTo>
                  <a:pt x="8119182" y="55714"/>
                </a:lnTo>
                <a:lnTo>
                  <a:pt x="8089766" y="26261"/>
                </a:lnTo>
                <a:lnTo>
                  <a:pt x="8052463" y="6940"/>
                </a:lnTo>
                <a:lnTo>
                  <a:pt x="8009508" y="0"/>
                </a:lnTo>
                <a:close/>
              </a:path>
            </a:pathLst>
          </a:custGeom>
          <a:solidFill>
            <a:srgbClr val="006188"/>
          </a:solidFill>
        </p:spPr>
        <p:txBody>
          <a:bodyPr wrap="square" lIns="0" tIns="0" rIns="0" bIns="0" rtlCol="0"/>
          <a:lstStyle/>
          <a:p>
            <a:endParaRPr/>
          </a:p>
        </p:txBody>
      </p:sp>
      <p:sp>
        <p:nvSpPr>
          <p:cNvPr id="6" name="TextBox 5">
            <a:extLst>
              <a:ext uri="{FF2B5EF4-FFF2-40B4-BE49-F238E27FC236}">
                <a16:creationId xmlns:a16="http://schemas.microsoft.com/office/drawing/2014/main" xmlns="" id="{112365E4-FBE3-4C29-AD83-0A6CD0BC75EE}"/>
              </a:ext>
            </a:extLst>
          </p:cNvPr>
          <p:cNvSpPr txBox="1"/>
          <p:nvPr/>
        </p:nvSpPr>
        <p:spPr>
          <a:xfrm>
            <a:off x="533400" y="1524000"/>
            <a:ext cx="8145780" cy="4082015"/>
          </a:xfrm>
          <a:prstGeom prst="rect">
            <a:avLst/>
          </a:prstGeom>
          <a:noFill/>
        </p:spPr>
        <p:txBody>
          <a:bodyPr wrap="square">
            <a:spAutoFit/>
          </a:bodyPr>
          <a:lstStyle/>
          <a:p>
            <a:pPr fontAlgn="base">
              <a:lnSpc>
                <a:spcPct val="107000"/>
              </a:lnSpc>
              <a:spcAft>
                <a:spcPts val="800"/>
              </a:spcAft>
            </a:pPr>
            <a:r>
              <a:rPr lang="en-US" sz="2000" b="1" dirty="0">
                <a:solidFill>
                  <a:srgbClr val="444444"/>
                </a:solidFill>
                <a:effectLst/>
                <a:latin typeface="Arial" panose="020B0604020202020204" pitchFamily="34" charset="0"/>
                <a:ea typeface="Times New Roman" panose="02020603050405020304" pitchFamily="18" charset="0"/>
                <a:cs typeface="Arial" panose="020B0604020202020204" pitchFamily="34" charset="0"/>
              </a:rPr>
              <a:t>Advantages</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fontAlgn="base">
              <a:lnSpc>
                <a:spcPct val="107000"/>
              </a:lnSpc>
              <a:spcAft>
                <a:spcPts val="800"/>
              </a:spcAft>
              <a:buSzPts val="1000"/>
              <a:buFont typeface="Symbol" panose="05050102010706020507" pitchFamily="18" charset="2"/>
              <a:buChar char=""/>
              <a:tabLst>
                <a:tab pos="457200" algn="l"/>
              </a:tabLst>
            </a:pPr>
            <a:r>
              <a:rPr lang="en-US" dirty="0">
                <a:effectLst/>
                <a:latin typeface="Arial" panose="020B0604020202020204" pitchFamily="34" charset="0"/>
                <a:ea typeface="Times New Roman" panose="02020603050405020304" pitchFamily="18" charset="0"/>
                <a:cs typeface="Arial" panose="020B0604020202020204" pitchFamily="34" charset="0"/>
              </a:rPr>
              <a:t>DNS facilitates internet access.</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342900" indent="-342900" fontAlgn="base">
              <a:lnSpc>
                <a:spcPct val="107000"/>
              </a:lnSpc>
              <a:spcAft>
                <a:spcPts val="800"/>
              </a:spcAft>
              <a:buSzPts val="1000"/>
              <a:buFont typeface="Symbol" panose="05050102010706020507" pitchFamily="18" charset="2"/>
              <a:buChar char=""/>
              <a:tabLst>
                <a:tab pos="457200" algn="l"/>
              </a:tabLst>
            </a:pPr>
            <a:r>
              <a:rPr lang="en-US" dirty="0">
                <a:latin typeface="Arial" panose="020B0604020202020204" pitchFamily="34" charset="0"/>
                <a:cs typeface="Arial" panose="020B0604020202020204" pitchFamily="34" charset="0"/>
              </a:rPr>
              <a:t>Eliminates the need to memorize IP addresses.</a:t>
            </a:r>
          </a:p>
          <a:p>
            <a:pPr marL="342900" indent="-342900" fontAlgn="base">
              <a:lnSpc>
                <a:spcPct val="107000"/>
              </a:lnSpc>
              <a:spcAft>
                <a:spcPts val="800"/>
              </a:spcAft>
              <a:buSzPts val="1000"/>
              <a:buFont typeface="Symbol" panose="05050102010706020507" pitchFamily="18" charset="2"/>
              <a:buChar char=""/>
              <a:tabLst>
                <a:tab pos="457200" algn="l"/>
              </a:tabLst>
            </a:pPr>
            <a:endParaRPr lang="en-US" sz="1600" dirty="0">
              <a:latin typeface="Arial" panose="020B0604020202020204" pitchFamily="34" charset="0"/>
              <a:cs typeface="Arial" panose="020B0604020202020204" pitchFamily="34" charset="0"/>
            </a:endParaRPr>
          </a:p>
          <a:p>
            <a:pPr fontAlgn="base">
              <a:lnSpc>
                <a:spcPct val="107000"/>
              </a:lnSpc>
              <a:spcAft>
                <a:spcPts val="800"/>
              </a:spcAft>
            </a:pPr>
            <a:r>
              <a:rPr lang="en-US" sz="2000" b="1" dirty="0">
                <a:solidFill>
                  <a:srgbClr val="444444"/>
                </a:solidFill>
                <a:effectLst/>
                <a:latin typeface="Arial" panose="020B0604020202020204" pitchFamily="34" charset="0"/>
                <a:ea typeface="Times New Roman" panose="02020603050405020304" pitchFamily="18" charset="0"/>
                <a:cs typeface="Arial" panose="020B0604020202020204" pitchFamily="34" charset="0"/>
              </a:rPr>
              <a:t>Disadvantages</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fontAlgn="base">
              <a:lnSpc>
                <a:spcPct val="107000"/>
              </a:lnSpc>
              <a:spcAft>
                <a:spcPts val="800"/>
              </a:spcAft>
              <a:buSzPts val="1000"/>
              <a:buFont typeface="Symbol" panose="05050102010706020507" pitchFamily="18" charset="2"/>
              <a:buChar char=""/>
              <a:tabLst>
                <a:tab pos="457200" algn="l"/>
              </a:tabLst>
            </a:pPr>
            <a:r>
              <a:rPr lang="en-US" dirty="0">
                <a:latin typeface="Arial" panose="020B0604020202020204" pitchFamily="34" charset="0"/>
                <a:cs typeface="Arial" panose="020B0604020202020204" pitchFamily="34" charset="0"/>
              </a:rPr>
              <a:t>DNS queries don't carry information pertaining to the client who initiated it. This is because the DNS server only sees the IP from where the query came from, making the server susceptible to manipulation from hackers.</a:t>
            </a:r>
          </a:p>
          <a:p>
            <a:pPr marL="342900" lvl="0" indent="-342900" algn="just" fontAlgn="base">
              <a:lnSpc>
                <a:spcPct val="107000"/>
              </a:lnSpc>
              <a:spcAft>
                <a:spcPts val="800"/>
              </a:spcAft>
              <a:buSzPts val="1000"/>
              <a:buFont typeface="Symbol" panose="05050102010706020507" pitchFamily="18" charset="2"/>
              <a:buChar char=""/>
              <a:tabLst>
                <a:tab pos="457200" algn="l"/>
              </a:tabLst>
            </a:pPr>
            <a:endParaRPr lang="en-US" dirty="0">
              <a:latin typeface="Arial" panose="020B0604020202020204" pitchFamily="34" charset="0"/>
              <a:cs typeface="Arial" panose="020B0604020202020204" pitchFamily="34" charset="0"/>
            </a:endParaRPr>
          </a:p>
          <a:p>
            <a:pPr marL="342900" lvl="0" indent="-342900" algn="just" fontAlgn="base">
              <a:lnSpc>
                <a:spcPct val="107000"/>
              </a:lnSpc>
              <a:spcAft>
                <a:spcPts val="800"/>
              </a:spcAft>
              <a:buSzPts val="1000"/>
              <a:buFont typeface="Symbol" panose="05050102010706020507" pitchFamily="18" charset="2"/>
              <a:buChar char=""/>
              <a:tabLst>
                <a:tab pos="457200" algn="l"/>
              </a:tabLst>
            </a:pPr>
            <a:r>
              <a:rPr lang="en-US" dirty="0">
                <a:latin typeface="Arial" panose="020B0604020202020204" pitchFamily="34" charset="0"/>
                <a:cs typeface="Arial" panose="020B0604020202020204" pitchFamily="34" charset="0"/>
              </a:rPr>
              <a:t>DNS root servers, if compromised, could enable hackers to redirect to other pages for phishing data.</a:t>
            </a:r>
          </a:p>
        </p:txBody>
      </p:sp>
      <p:sp>
        <p:nvSpPr>
          <p:cNvPr id="7" name="TextBox 6">
            <a:extLst>
              <a:ext uri="{FF2B5EF4-FFF2-40B4-BE49-F238E27FC236}">
                <a16:creationId xmlns:a16="http://schemas.microsoft.com/office/drawing/2014/main" xmlns="" id="{67BFE6D0-4AE4-4699-AA33-8BE721BA3EEF}"/>
              </a:ext>
            </a:extLst>
          </p:cNvPr>
          <p:cNvSpPr txBox="1"/>
          <p:nvPr/>
        </p:nvSpPr>
        <p:spPr>
          <a:xfrm>
            <a:off x="533400" y="506369"/>
            <a:ext cx="8145780" cy="435440"/>
          </a:xfrm>
          <a:prstGeom prst="rect">
            <a:avLst/>
          </a:prstGeom>
          <a:noFill/>
        </p:spPr>
        <p:txBody>
          <a:bodyPr wrap="square">
            <a:spAutoFit/>
          </a:bodyPr>
          <a:lstStyle/>
          <a:p>
            <a:pPr fontAlgn="base">
              <a:lnSpc>
                <a:spcPts val="2250"/>
              </a:lnSpc>
              <a:spcBef>
                <a:spcPts val="1500"/>
              </a:spcBef>
              <a:spcAft>
                <a:spcPts val="1500"/>
              </a:spcAft>
            </a:pPr>
            <a:r>
              <a:rPr lang="en-US" sz="3600" b="1" spc="-15" dirty="0">
                <a:solidFill>
                  <a:schemeClr val="bg1"/>
                </a:solidFill>
                <a:latin typeface="Carlito"/>
                <a:ea typeface="+mj-ea"/>
              </a:rPr>
              <a:t>DNS: Domain Name System protocol</a:t>
            </a:r>
          </a:p>
        </p:txBody>
      </p:sp>
    </p:spTree>
    <p:extLst>
      <p:ext uri="{BB962C8B-B14F-4D97-AF65-F5344CB8AC3E}">
        <p14:creationId xmlns:p14="http://schemas.microsoft.com/office/powerpoint/2010/main" val="39499848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533400" y="316102"/>
            <a:ext cx="8145780" cy="815975"/>
          </a:xfrm>
          <a:custGeom>
            <a:avLst/>
            <a:gdLst/>
            <a:ahLst/>
            <a:cxnLst/>
            <a:rect l="l" t="t" r="r" b="b"/>
            <a:pathLst>
              <a:path w="8145780" h="815975">
                <a:moveTo>
                  <a:pt x="8009508" y="0"/>
                </a:moveTo>
                <a:lnTo>
                  <a:pt x="135915" y="0"/>
                </a:lnTo>
                <a:lnTo>
                  <a:pt x="92958" y="6940"/>
                </a:lnTo>
                <a:lnTo>
                  <a:pt x="55648" y="26261"/>
                </a:lnTo>
                <a:lnTo>
                  <a:pt x="26225" y="55714"/>
                </a:lnTo>
                <a:lnTo>
                  <a:pt x="6929" y="93049"/>
                </a:lnTo>
                <a:lnTo>
                  <a:pt x="0" y="136017"/>
                </a:lnTo>
                <a:lnTo>
                  <a:pt x="0" y="679576"/>
                </a:lnTo>
                <a:lnTo>
                  <a:pt x="6929" y="722544"/>
                </a:lnTo>
                <a:lnTo>
                  <a:pt x="26225" y="759879"/>
                </a:lnTo>
                <a:lnTo>
                  <a:pt x="55648" y="789332"/>
                </a:lnTo>
                <a:lnTo>
                  <a:pt x="92958" y="808653"/>
                </a:lnTo>
                <a:lnTo>
                  <a:pt x="135915" y="815594"/>
                </a:lnTo>
                <a:lnTo>
                  <a:pt x="8009508" y="815594"/>
                </a:lnTo>
                <a:lnTo>
                  <a:pt x="8052463" y="808653"/>
                </a:lnTo>
                <a:lnTo>
                  <a:pt x="8089766" y="789332"/>
                </a:lnTo>
                <a:lnTo>
                  <a:pt x="8119182" y="759879"/>
                </a:lnTo>
                <a:lnTo>
                  <a:pt x="8138471" y="722544"/>
                </a:lnTo>
                <a:lnTo>
                  <a:pt x="8145399" y="679576"/>
                </a:lnTo>
                <a:lnTo>
                  <a:pt x="8145399" y="136017"/>
                </a:lnTo>
                <a:lnTo>
                  <a:pt x="8138471" y="93049"/>
                </a:lnTo>
                <a:lnTo>
                  <a:pt x="8119182" y="55714"/>
                </a:lnTo>
                <a:lnTo>
                  <a:pt x="8089766" y="26261"/>
                </a:lnTo>
                <a:lnTo>
                  <a:pt x="8052463" y="6940"/>
                </a:lnTo>
                <a:lnTo>
                  <a:pt x="8009508" y="0"/>
                </a:lnTo>
                <a:close/>
              </a:path>
            </a:pathLst>
          </a:custGeom>
          <a:solidFill>
            <a:srgbClr val="006188"/>
          </a:solidFill>
        </p:spPr>
        <p:txBody>
          <a:bodyPr wrap="square" lIns="0" tIns="0" rIns="0" bIns="0" rtlCol="0"/>
          <a:lstStyle/>
          <a:p>
            <a:endParaRPr/>
          </a:p>
        </p:txBody>
      </p:sp>
      <p:sp>
        <p:nvSpPr>
          <p:cNvPr id="5" name="object 5"/>
          <p:cNvSpPr txBox="1">
            <a:spLocks noGrp="1"/>
          </p:cNvSpPr>
          <p:nvPr>
            <p:ph type="title"/>
          </p:nvPr>
        </p:nvSpPr>
        <p:spPr>
          <a:xfrm>
            <a:off x="690880" y="383540"/>
            <a:ext cx="7386320" cy="1121461"/>
          </a:xfrm>
          <a:prstGeom prst="rect">
            <a:avLst/>
          </a:prstGeom>
        </p:spPr>
        <p:txBody>
          <a:bodyPr vert="horz" wrap="square" lIns="0" tIns="13335" rIns="0" bIns="0" rtlCol="0">
            <a:spAutoFit/>
          </a:bodyPr>
          <a:lstStyle/>
          <a:p>
            <a:pPr marL="12700">
              <a:spcBef>
                <a:spcPts val="105"/>
              </a:spcBef>
            </a:pPr>
            <a:r>
              <a:rPr lang="en-US" sz="3600" spc="-15" dirty="0"/>
              <a:t>FTP: File Transfer Protocol</a:t>
            </a:r>
            <a:br>
              <a:rPr lang="en-US" sz="3600" spc="-15" dirty="0"/>
            </a:br>
            <a:endParaRPr sz="3600" spc="-15" dirty="0"/>
          </a:p>
        </p:txBody>
      </p:sp>
      <p:sp>
        <p:nvSpPr>
          <p:cNvPr id="6" name="TextBox 5">
            <a:extLst>
              <a:ext uri="{FF2B5EF4-FFF2-40B4-BE49-F238E27FC236}">
                <a16:creationId xmlns:a16="http://schemas.microsoft.com/office/drawing/2014/main" xmlns="" id="{4C54B56C-DB26-4403-AA0D-8D0D5B024C63}"/>
              </a:ext>
            </a:extLst>
          </p:cNvPr>
          <p:cNvSpPr txBox="1"/>
          <p:nvPr/>
        </p:nvSpPr>
        <p:spPr>
          <a:xfrm>
            <a:off x="499110" y="1486000"/>
            <a:ext cx="8145780" cy="4168129"/>
          </a:xfrm>
          <a:prstGeom prst="rect">
            <a:avLst/>
          </a:prstGeom>
          <a:noFill/>
        </p:spPr>
        <p:txBody>
          <a:bodyPr wrap="square">
            <a:spAutoFit/>
          </a:bodyPr>
          <a:lstStyle/>
          <a:p>
            <a:pPr marL="285750" indent="-285750" algn="just" fontAlgn="base">
              <a:lnSpc>
                <a:spcPct val="107000"/>
              </a:lnSpc>
              <a:spcBef>
                <a:spcPts val="1125"/>
              </a:spcBef>
              <a:spcAft>
                <a:spcPts val="1125"/>
              </a:spcAft>
              <a:buFont typeface="Arial" panose="020B0604020202020204" pitchFamily="34" charset="0"/>
              <a:buChar char="•"/>
            </a:pPr>
            <a:r>
              <a:rPr lang="en-US" sz="2000" dirty="0">
                <a:effectLst/>
                <a:latin typeface="Arial" panose="020B0604020202020204" pitchFamily="34" charset="0"/>
                <a:ea typeface="Times New Roman" panose="02020603050405020304" pitchFamily="18" charset="0"/>
                <a:cs typeface="Arial" panose="020B0604020202020204" pitchFamily="34" charset="0"/>
              </a:rPr>
              <a:t>File Transfer Protocol enables file sharing between hosts, both local and remote, and runs on top of TCP. </a:t>
            </a:r>
          </a:p>
          <a:p>
            <a:pPr marL="285750" indent="-285750" algn="just" fontAlgn="base">
              <a:lnSpc>
                <a:spcPct val="107000"/>
              </a:lnSpc>
              <a:spcBef>
                <a:spcPts val="1125"/>
              </a:spcBef>
              <a:spcAft>
                <a:spcPts val="1125"/>
              </a:spcAft>
              <a:buFont typeface="Arial" panose="020B0604020202020204" pitchFamily="34" charset="0"/>
              <a:buChar char="•"/>
            </a:pPr>
            <a:r>
              <a:rPr lang="en-US" sz="2000" dirty="0">
                <a:effectLst/>
                <a:latin typeface="Arial" panose="020B0604020202020204" pitchFamily="34" charset="0"/>
                <a:ea typeface="Times New Roman" panose="02020603050405020304" pitchFamily="18" charset="0"/>
                <a:cs typeface="Arial" panose="020B0604020202020204" pitchFamily="34" charset="0"/>
              </a:rPr>
              <a:t>For file transfer, FTP creates two TCP connections: control and data connection. </a:t>
            </a:r>
          </a:p>
          <a:p>
            <a:pPr marL="285750" indent="-285750" algn="just" fontAlgn="base">
              <a:lnSpc>
                <a:spcPct val="107000"/>
              </a:lnSpc>
              <a:spcBef>
                <a:spcPts val="1125"/>
              </a:spcBef>
              <a:spcAft>
                <a:spcPts val="1125"/>
              </a:spcAft>
              <a:buFont typeface="Arial" panose="020B0604020202020204" pitchFamily="34" charset="0"/>
              <a:buChar char="•"/>
            </a:pPr>
            <a:r>
              <a:rPr lang="en-US" sz="2000" dirty="0">
                <a:effectLst/>
                <a:latin typeface="Arial" panose="020B0604020202020204" pitchFamily="34" charset="0"/>
                <a:ea typeface="Times New Roman" panose="02020603050405020304" pitchFamily="18" charset="0"/>
                <a:cs typeface="Arial" panose="020B0604020202020204" pitchFamily="34" charset="0"/>
              </a:rPr>
              <a:t>The control connection is used to transfer control information like passwords, commands to retrieve and store files, etc.</a:t>
            </a:r>
          </a:p>
          <a:p>
            <a:pPr marL="285750" indent="-285750" algn="just" fontAlgn="base">
              <a:lnSpc>
                <a:spcPct val="107000"/>
              </a:lnSpc>
              <a:spcBef>
                <a:spcPts val="1125"/>
              </a:spcBef>
              <a:spcAft>
                <a:spcPts val="1125"/>
              </a:spcAft>
              <a:buFont typeface="Arial" panose="020B0604020202020204" pitchFamily="34" charset="0"/>
              <a:buChar char="•"/>
            </a:pPr>
            <a:r>
              <a:rPr lang="en-US" sz="2000" dirty="0">
                <a:latin typeface="Arial" panose="020B0604020202020204" pitchFamily="34" charset="0"/>
                <a:ea typeface="Times New Roman" panose="02020603050405020304" pitchFamily="18" charset="0"/>
                <a:cs typeface="Arial" panose="020B0604020202020204" pitchFamily="34" charset="0"/>
              </a:rPr>
              <a:t>T</a:t>
            </a:r>
            <a:r>
              <a:rPr lang="en-US" sz="2000" dirty="0">
                <a:effectLst/>
                <a:latin typeface="Arial" panose="020B0604020202020204" pitchFamily="34" charset="0"/>
                <a:ea typeface="Times New Roman" panose="02020603050405020304" pitchFamily="18" charset="0"/>
                <a:cs typeface="Arial" panose="020B0604020202020204" pitchFamily="34" charset="0"/>
              </a:rPr>
              <a:t>he data connection is used to transfer the actual file. </a:t>
            </a:r>
          </a:p>
          <a:p>
            <a:pPr marL="285750" indent="-285750" algn="just" fontAlgn="base">
              <a:lnSpc>
                <a:spcPct val="107000"/>
              </a:lnSpc>
              <a:spcBef>
                <a:spcPts val="1125"/>
              </a:spcBef>
              <a:spcAft>
                <a:spcPts val="1125"/>
              </a:spcAft>
              <a:buFont typeface="Arial" panose="020B0604020202020204" pitchFamily="34" charset="0"/>
              <a:buChar char="•"/>
            </a:pPr>
            <a:r>
              <a:rPr lang="en-US" sz="2000" dirty="0">
                <a:effectLst/>
                <a:latin typeface="Arial" panose="020B0604020202020204" pitchFamily="34" charset="0"/>
                <a:ea typeface="Times New Roman" panose="02020603050405020304" pitchFamily="18" charset="0"/>
                <a:cs typeface="Arial" panose="020B0604020202020204" pitchFamily="34" charset="0"/>
              </a:rPr>
              <a:t>Both of these connections run in parallel during the entire file transfer process.</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5838667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533400" y="316102"/>
            <a:ext cx="8145780" cy="815975"/>
          </a:xfrm>
          <a:custGeom>
            <a:avLst/>
            <a:gdLst/>
            <a:ahLst/>
            <a:cxnLst/>
            <a:rect l="l" t="t" r="r" b="b"/>
            <a:pathLst>
              <a:path w="8145780" h="815975">
                <a:moveTo>
                  <a:pt x="8009508" y="0"/>
                </a:moveTo>
                <a:lnTo>
                  <a:pt x="135915" y="0"/>
                </a:lnTo>
                <a:lnTo>
                  <a:pt x="92958" y="6940"/>
                </a:lnTo>
                <a:lnTo>
                  <a:pt x="55648" y="26261"/>
                </a:lnTo>
                <a:lnTo>
                  <a:pt x="26225" y="55714"/>
                </a:lnTo>
                <a:lnTo>
                  <a:pt x="6929" y="93049"/>
                </a:lnTo>
                <a:lnTo>
                  <a:pt x="0" y="136017"/>
                </a:lnTo>
                <a:lnTo>
                  <a:pt x="0" y="679576"/>
                </a:lnTo>
                <a:lnTo>
                  <a:pt x="6929" y="722544"/>
                </a:lnTo>
                <a:lnTo>
                  <a:pt x="26225" y="759879"/>
                </a:lnTo>
                <a:lnTo>
                  <a:pt x="55648" y="789332"/>
                </a:lnTo>
                <a:lnTo>
                  <a:pt x="92958" y="808653"/>
                </a:lnTo>
                <a:lnTo>
                  <a:pt x="135915" y="815594"/>
                </a:lnTo>
                <a:lnTo>
                  <a:pt x="8009508" y="815594"/>
                </a:lnTo>
                <a:lnTo>
                  <a:pt x="8052463" y="808653"/>
                </a:lnTo>
                <a:lnTo>
                  <a:pt x="8089766" y="789332"/>
                </a:lnTo>
                <a:lnTo>
                  <a:pt x="8119182" y="759879"/>
                </a:lnTo>
                <a:lnTo>
                  <a:pt x="8138471" y="722544"/>
                </a:lnTo>
                <a:lnTo>
                  <a:pt x="8145399" y="679576"/>
                </a:lnTo>
                <a:lnTo>
                  <a:pt x="8145399" y="136017"/>
                </a:lnTo>
                <a:lnTo>
                  <a:pt x="8138471" y="93049"/>
                </a:lnTo>
                <a:lnTo>
                  <a:pt x="8119182" y="55714"/>
                </a:lnTo>
                <a:lnTo>
                  <a:pt x="8089766" y="26261"/>
                </a:lnTo>
                <a:lnTo>
                  <a:pt x="8052463" y="6940"/>
                </a:lnTo>
                <a:lnTo>
                  <a:pt x="8009508" y="0"/>
                </a:lnTo>
                <a:close/>
              </a:path>
            </a:pathLst>
          </a:custGeom>
          <a:solidFill>
            <a:srgbClr val="006188"/>
          </a:solidFill>
        </p:spPr>
        <p:txBody>
          <a:bodyPr wrap="square" lIns="0" tIns="0" rIns="0" bIns="0" rtlCol="0"/>
          <a:lstStyle/>
          <a:p>
            <a:endParaRPr/>
          </a:p>
        </p:txBody>
      </p:sp>
      <p:sp>
        <p:nvSpPr>
          <p:cNvPr id="5" name="object 5"/>
          <p:cNvSpPr txBox="1">
            <a:spLocks noGrp="1"/>
          </p:cNvSpPr>
          <p:nvPr>
            <p:ph type="title"/>
          </p:nvPr>
        </p:nvSpPr>
        <p:spPr>
          <a:xfrm>
            <a:off x="690880" y="383540"/>
            <a:ext cx="7386320" cy="1121461"/>
          </a:xfrm>
          <a:prstGeom prst="rect">
            <a:avLst/>
          </a:prstGeom>
        </p:spPr>
        <p:txBody>
          <a:bodyPr vert="horz" wrap="square" lIns="0" tIns="13335" rIns="0" bIns="0" rtlCol="0">
            <a:spAutoFit/>
          </a:bodyPr>
          <a:lstStyle/>
          <a:p>
            <a:pPr marL="12700">
              <a:spcBef>
                <a:spcPts val="105"/>
              </a:spcBef>
            </a:pPr>
            <a:r>
              <a:rPr lang="en-US" sz="3600" spc="-15" dirty="0"/>
              <a:t>FTP: File Transfer Protocol</a:t>
            </a:r>
            <a:br>
              <a:rPr lang="en-US" sz="3600" spc="-15" dirty="0"/>
            </a:br>
            <a:endParaRPr sz="3600" spc="-15" dirty="0"/>
          </a:p>
        </p:txBody>
      </p:sp>
      <p:sp>
        <p:nvSpPr>
          <p:cNvPr id="6" name="TextBox 5">
            <a:extLst>
              <a:ext uri="{FF2B5EF4-FFF2-40B4-BE49-F238E27FC236}">
                <a16:creationId xmlns:a16="http://schemas.microsoft.com/office/drawing/2014/main" xmlns="" id="{4C54B56C-DB26-4403-AA0D-8D0D5B024C63}"/>
              </a:ext>
            </a:extLst>
          </p:cNvPr>
          <p:cNvSpPr txBox="1"/>
          <p:nvPr/>
        </p:nvSpPr>
        <p:spPr>
          <a:xfrm>
            <a:off x="533400" y="1676400"/>
            <a:ext cx="8180070" cy="3825086"/>
          </a:xfrm>
          <a:prstGeom prst="rect">
            <a:avLst/>
          </a:prstGeom>
          <a:noFill/>
        </p:spPr>
        <p:txBody>
          <a:bodyPr wrap="square">
            <a:spAutoFit/>
          </a:bodyPr>
          <a:lstStyle/>
          <a:p>
            <a:pPr fontAlgn="base">
              <a:lnSpc>
                <a:spcPct val="107000"/>
              </a:lnSpc>
              <a:spcAft>
                <a:spcPts val="800"/>
              </a:spcAft>
            </a:pPr>
            <a:r>
              <a:rPr lang="en-US" sz="2000" b="1" dirty="0">
                <a:effectLst/>
                <a:latin typeface="Arial" panose="020B0604020202020204" pitchFamily="34" charset="0"/>
                <a:ea typeface="Times New Roman" panose="02020603050405020304" pitchFamily="18" charset="0"/>
                <a:cs typeface="Arial" panose="020B0604020202020204" pitchFamily="34" charset="0"/>
              </a:rPr>
              <a:t>Advantages</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fontAlgn="base">
              <a:lnSpc>
                <a:spcPct val="107000"/>
              </a:lnSpc>
              <a:spcAft>
                <a:spcPts val="800"/>
              </a:spcAft>
              <a:buSzPts val="1000"/>
              <a:buFont typeface="Symbol" panose="05050102010706020507" pitchFamily="18" charset="2"/>
              <a:buChar char=""/>
              <a:tabLst>
                <a:tab pos="457200" algn="l"/>
              </a:tabLst>
            </a:pPr>
            <a:r>
              <a:rPr lang="en-US" dirty="0">
                <a:effectLst/>
                <a:latin typeface="Arial" panose="020B0604020202020204" pitchFamily="34" charset="0"/>
                <a:ea typeface="Times New Roman" panose="02020603050405020304" pitchFamily="18" charset="0"/>
                <a:cs typeface="Arial" panose="020B0604020202020204" pitchFamily="34" charset="0"/>
              </a:rPr>
              <a:t>Enables sharing large files and multiple directories at the same time.</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fontAlgn="base">
              <a:lnSpc>
                <a:spcPct val="107000"/>
              </a:lnSpc>
              <a:spcAft>
                <a:spcPts val="800"/>
              </a:spcAft>
              <a:buSzPts val="1000"/>
              <a:buFont typeface="Symbol" panose="05050102010706020507" pitchFamily="18" charset="2"/>
              <a:buChar char=""/>
              <a:tabLst>
                <a:tab pos="457200" algn="l"/>
              </a:tabLst>
            </a:pPr>
            <a:r>
              <a:rPr lang="en-US" dirty="0">
                <a:effectLst/>
                <a:latin typeface="Arial" panose="020B0604020202020204" pitchFamily="34" charset="0"/>
                <a:ea typeface="Times New Roman" panose="02020603050405020304" pitchFamily="18" charset="0"/>
                <a:cs typeface="Arial" panose="020B0604020202020204" pitchFamily="34" charset="0"/>
              </a:rPr>
              <a:t>Lets you resume file sharing if it was interrupted.</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fontAlgn="base">
              <a:lnSpc>
                <a:spcPct val="107000"/>
              </a:lnSpc>
              <a:spcAft>
                <a:spcPts val="800"/>
              </a:spcAft>
              <a:buSzPts val="1000"/>
              <a:buFont typeface="Symbol" panose="05050102010706020507" pitchFamily="18" charset="2"/>
              <a:buChar char=""/>
              <a:tabLst>
                <a:tab pos="457200" algn="l"/>
              </a:tabLst>
            </a:pPr>
            <a:r>
              <a:rPr lang="en-US" dirty="0">
                <a:effectLst/>
                <a:latin typeface="Arial" panose="020B0604020202020204" pitchFamily="34" charset="0"/>
                <a:ea typeface="Times New Roman" panose="02020603050405020304" pitchFamily="18" charset="0"/>
                <a:cs typeface="Arial" panose="020B0604020202020204" pitchFamily="34" charset="0"/>
              </a:rPr>
              <a:t>Lets you recover lost data, and schedule a file transfer.</a:t>
            </a:r>
          </a:p>
          <a:p>
            <a:pPr marL="342900" lvl="0" indent="-342900" fontAlgn="base">
              <a:lnSpc>
                <a:spcPct val="107000"/>
              </a:lnSpc>
              <a:spcAft>
                <a:spcPts val="800"/>
              </a:spcAft>
              <a:buSzPts val="1000"/>
              <a:buFont typeface="Symbol" panose="05050102010706020507" pitchFamily="18" charset="2"/>
              <a:buChar char=""/>
              <a:tabLst>
                <a:tab pos="457200" algn="l"/>
              </a:tabLst>
            </a:pPr>
            <a:endParaRPr lang="en-US" dirty="0">
              <a:effectLst/>
              <a:latin typeface="Calibri" panose="020F0502020204030204" pitchFamily="34" charset="0"/>
              <a:ea typeface="Calibri" panose="020F0502020204030204" pitchFamily="34" charset="0"/>
              <a:cs typeface="Arial" panose="020B0604020202020204" pitchFamily="34" charset="0"/>
            </a:endParaRPr>
          </a:p>
          <a:p>
            <a:pPr fontAlgn="base">
              <a:lnSpc>
                <a:spcPct val="107000"/>
              </a:lnSpc>
              <a:spcAft>
                <a:spcPts val="800"/>
              </a:spcAft>
            </a:pPr>
            <a:r>
              <a:rPr lang="en-US" sz="2000" b="1" dirty="0">
                <a:effectLst/>
                <a:latin typeface="Arial" panose="020B0604020202020204" pitchFamily="34" charset="0"/>
                <a:ea typeface="Times New Roman" panose="02020603050405020304" pitchFamily="18" charset="0"/>
                <a:cs typeface="Arial" panose="020B0604020202020204" pitchFamily="34" charset="0"/>
              </a:rPr>
              <a:t>Disadvantages</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fontAlgn="base">
              <a:lnSpc>
                <a:spcPct val="107000"/>
              </a:lnSpc>
              <a:spcAft>
                <a:spcPts val="800"/>
              </a:spcAft>
              <a:buSzPts val="1000"/>
              <a:buFont typeface="Symbol" panose="05050102010706020507" pitchFamily="18" charset="2"/>
              <a:buChar char=""/>
              <a:tabLst>
                <a:tab pos="457200" algn="l"/>
              </a:tabLst>
            </a:pPr>
            <a:r>
              <a:rPr lang="en-US" dirty="0">
                <a:effectLst/>
                <a:latin typeface="Arial" panose="020B0604020202020204" pitchFamily="34" charset="0"/>
                <a:ea typeface="Times New Roman" panose="02020603050405020304" pitchFamily="18" charset="0"/>
                <a:cs typeface="Arial" panose="020B0604020202020204" pitchFamily="34" charset="0"/>
              </a:rPr>
              <a:t>FTP lacks security. Data, usernames, and passwords are transferred in plain text, making them vulnerable to malicious actors.</a:t>
            </a:r>
          </a:p>
          <a:p>
            <a:pPr marL="342900" lvl="0" indent="-342900" fontAlgn="base">
              <a:lnSpc>
                <a:spcPct val="107000"/>
              </a:lnSpc>
              <a:spcAft>
                <a:spcPts val="800"/>
              </a:spcAft>
              <a:buSzPts val="1000"/>
              <a:buFont typeface="Symbol" panose="05050102010706020507" pitchFamily="18" charset="2"/>
              <a:buChar char=""/>
              <a:tabLst>
                <a:tab pos="457200" algn="l"/>
              </a:tabLst>
            </a:pPr>
            <a:r>
              <a:rPr lang="en-US" dirty="0">
                <a:effectLst/>
                <a:latin typeface="Arial" panose="020B0604020202020204" pitchFamily="34" charset="0"/>
                <a:ea typeface="Times New Roman" panose="02020603050405020304" pitchFamily="18" charset="0"/>
                <a:cs typeface="Arial" panose="020B0604020202020204" pitchFamily="34" charset="0"/>
              </a:rPr>
              <a:t>FTP lacks encryption capabilities, making it non-compliant with industry standards.</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1862863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533400" y="316102"/>
            <a:ext cx="8145780" cy="815975"/>
          </a:xfrm>
          <a:custGeom>
            <a:avLst/>
            <a:gdLst/>
            <a:ahLst/>
            <a:cxnLst/>
            <a:rect l="l" t="t" r="r" b="b"/>
            <a:pathLst>
              <a:path w="8145780" h="815975">
                <a:moveTo>
                  <a:pt x="8009508" y="0"/>
                </a:moveTo>
                <a:lnTo>
                  <a:pt x="135915" y="0"/>
                </a:lnTo>
                <a:lnTo>
                  <a:pt x="92958" y="6940"/>
                </a:lnTo>
                <a:lnTo>
                  <a:pt x="55648" y="26261"/>
                </a:lnTo>
                <a:lnTo>
                  <a:pt x="26225" y="55714"/>
                </a:lnTo>
                <a:lnTo>
                  <a:pt x="6929" y="93049"/>
                </a:lnTo>
                <a:lnTo>
                  <a:pt x="0" y="136017"/>
                </a:lnTo>
                <a:lnTo>
                  <a:pt x="0" y="679576"/>
                </a:lnTo>
                <a:lnTo>
                  <a:pt x="6929" y="722544"/>
                </a:lnTo>
                <a:lnTo>
                  <a:pt x="26225" y="759879"/>
                </a:lnTo>
                <a:lnTo>
                  <a:pt x="55648" y="789332"/>
                </a:lnTo>
                <a:lnTo>
                  <a:pt x="92958" y="808653"/>
                </a:lnTo>
                <a:lnTo>
                  <a:pt x="135915" y="815594"/>
                </a:lnTo>
                <a:lnTo>
                  <a:pt x="8009508" y="815594"/>
                </a:lnTo>
                <a:lnTo>
                  <a:pt x="8052463" y="808653"/>
                </a:lnTo>
                <a:lnTo>
                  <a:pt x="8089766" y="789332"/>
                </a:lnTo>
                <a:lnTo>
                  <a:pt x="8119182" y="759879"/>
                </a:lnTo>
                <a:lnTo>
                  <a:pt x="8138471" y="722544"/>
                </a:lnTo>
                <a:lnTo>
                  <a:pt x="8145399" y="679576"/>
                </a:lnTo>
                <a:lnTo>
                  <a:pt x="8145399" y="136017"/>
                </a:lnTo>
                <a:lnTo>
                  <a:pt x="8138471" y="93049"/>
                </a:lnTo>
                <a:lnTo>
                  <a:pt x="8119182" y="55714"/>
                </a:lnTo>
                <a:lnTo>
                  <a:pt x="8089766" y="26261"/>
                </a:lnTo>
                <a:lnTo>
                  <a:pt x="8052463" y="6940"/>
                </a:lnTo>
                <a:lnTo>
                  <a:pt x="8009508" y="0"/>
                </a:lnTo>
                <a:close/>
              </a:path>
            </a:pathLst>
          </a:custGeom>
          <a:solidFill>
            <a:srgbClr val="006188"/>
          </a:solidFill>
        </p:spPr>
        <p:txBody>
          <a:bodyPr wrap="square" lIns="0" tIns="0" rIns="0" bIns="0" rtlCol="0"/>
          <a:lstStyle/>
          <a:p>
            <a:endParaRPr/>
          </a:p>
        </p:txBody>
      </p:sp>
      <p:sp>
        <p:nvSpPr>
          <p:cNvPr id="5" name="object 5"/>
          <p:cNvSpPr txBox="1">
            <a:spLocks noGrp="1"/>
          </p:cNvSpPr>
          <p:nvPr>
            <p:ph type="title"/>
          </p:nvPr>
        </p:nvSpPr>
        <p:spPr>
          <a:xfrm>
            <a:off x="690880" y="383540"/>
            <a:ext cx="8453120" cy="1121461"/>
          </a:xfrm>
          <a:prstGeom prst="rect">
            <a:avLst/>
          </a:prstGeom>
        </p:spPr>
        <p:txBody>
          <a:bodyPr vert="horz" wrap="square" lIns="0" tIns="13335" rIns="0" bIns="0" rtlCol="0">
            <a:spAutoFit/>
          </a:bodyPr>
          <a:lstStyle/>
          <a:p>
            <a:pPr marL="12700">
              <a:spcBef>
                <a:spcPts val="105"/>
              </a:spcBef>
            </a:pPr>
            <a:r>
              <a:rPr lang="en-US" sz="3600" spc="-5" dirty="0"/>
              <a:t>HTTP: Hyper Text Transfer Protocol</a:t>
            </a:r>
            <a:br>
              <a:rPr lang="en-US" sz="3600" spc="-5" dirty="0"/>
            </a:br>
            <a:endParaRPr sz="3600" spc="-5" dirty="0"/>
          </a:p>
        </p:txBody>
      </p:sp>
      <p:sp>
        <p:nvSpPr>
          <p:cNvPr id="6" name="TextBox 5">
            <a:extLst>
              <a:ext uri="{FF2B5EF4-FFF2-40B4-BE49-F238E27FC236}">
                <a16:creationId xmlns:a16="http://schemas.microsoft.com/office/drawing/2014/main" xmlns="" id="{E0F3ED38-A5E8-4110-8C08-63227D7097BA}"/>
              </a:ext>
            </a:extLst>
          </p:cNvPr>
          <p:cNvSpPr txBox="1"/>
          <p:nvPr/>
        </p:nvSpPr>
        <p:spPr>
          <a:xfrm>
            <a:off x="262890" y="1199515"/>
            <a:ext cx="8686800" cy="5478103"/>
          </a:xfrm>
          <a:prstGeom prst="rect">
            <a:avLst/>
          </a:prstGeom>
          <a:noFill/>
        </p:spPr>
        <p:txBody>
          <a:bodyPr wrap="square">
            <a:spAutoFit/>
          </a:bodyPr>
          <a:lstStyle/>
          <a:p>
            <a:pPr marL="285750" indent="-285750" algn="just" fontAlgn="base">
              <a:lnSpc>
                <a:spcPct val="107000"/>
              </a:lnSpc>
              <a:spcBef>
                <a:spcPts val="1125"/>
              </a:spcBef>
              <a:spcAft>
                <a:spcPts val="1125"/>
              </a:spcAft>
              <a:buFont typeface="Arial" panose="020B0604020202020204" pitchFamily="34" charset="0"/>
              <a:buChar char="•"/>
            </a:pPr>
            <a:r>
              <a:rPr lang="en-US" sz="2000" dirty="0">
                <a:effectLst/>
                <a:latin typeface="Arial" panose="020B0604020202020204" pitchFamily="34" charset="0"/>
                <a:ea typeface="Times New Roman" panose="02020603050405020304" pitchFamily="18" charset="0"/>
                <a:cs typeface="Arial" panose="020B0604020202020204" pitchFamily="34" charset="0"/>
              </a:rPr>
              <a:t>HTTP is an application layer protocol used for distributed, collaborative, and hypermedia information systems. </a:t>
            </a:r>
          </a:p>
          <a:p>
            <a:pPr marL="285750" indent="-285750" algn="just" fontAlgn="base">
              <a:lnSpc>
                <a:spcPct val="107000"/>
              </a:lnSpc>
              <a:spcBef>
                <a:spcPts val="1125"/>
              </a:spcBef>
              <a:spcAft>
                <a:spcPts val="1125"/>
              </a:spcAft>
              <a:buFont typeface="Arial" panose="020B0604020202020204" pitchFamily="34" charset="0"/>
              <a:buChar char="•"/>
            </a:pPr>
            <a:r>
              <a:rPr lang="en-US" sz="2000" dirty="0">
                <a:effectLst/>
                <a:latin typeface="Arial" panose="020B0604020202020204" pitchFamily="34" charset="0"/>
                <a:ea typeface="Times New Roman" panose="02020603050405020304" pitchFamily="18" charset="0"/>
                <a:cs typeface="Arial" panose="020B0604020202020204" pitchFamily="34" charset="0"/>
              </a:rPr>
              <a:t>It works on a client-server model, where the web browser acts as the client. Data such as text, images, and other multimedia files are shared over the World Wide Web using HTTP. </a:t>
            </a:r>
          </a:p>
          <a:p>
            <a:pPr marL="285750" indent="-285750" algn="just" fontAlgn="base">
              <a:lnSpc>
                <a:spcPct val="107000"/>
              </a:lnSpc>
              <a:spcBef>
                <a:spcPts val="1125"/>
              </a:spcBef>
              <a:spcAft>
                <a:spcPts val="1125"/>
              </a:spcAft>
              <a:buFont typeface="Arial" panose="020B0604020202020204" pitchFamily="34" charset="0"/>
              <a:buChar char="•"/>
            </a:pPr>
            <a:r>
              <a:rPr lang="en-US" sz="2000" dirty="0">
                <a:effectLst/>
                <a:latin typeface="Arial" panose="020B0604020202020204" pitchFamily="34" charset="0"/>
                <a:ea typeface="Times New Roman" panose="02020603050405020304" pitchFamily="18" charset="0"/>
                <a:cs typeface="Arial" panose="020B0604020202020204" pitchFamily="34" charset="0"/>
              </a:rPr>
              <a:t>As a request and response type protocol, the client sends a request to the server, which is then processed by the server before sending a response back to the client.</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285750" indent="-285750" algn="just" fontAlgn="base">
              <a:lnSpc>
                <a:spcPct val="107000"/>
              </a:lnSpc>
              <a:spcBef>
                <a:spcPts val="1125"/>
              </a:spcBef>
              <a:spcAft>
                <a:spcPts val="1125"/>
              </a:spcAft>
              <a:buFont typeface="Arial" panose="020B0604020202020204" pitchFamily="34" charset="0"/>
              <a:buChar char="•"/>
            </a:pPr>
            <a:r>
              <a:rPr lang="en-US" sz="2000" dirty="0">
                <a:latin typeface="Arial" panose="020B0604020202020204" pitchFamily="34" charset="0"/>
                <a:cs typeface="Arial" panose="020B0604020202020204" pitchFamily="34" charset="0"/>
              </a:rPr>
              <a:t>HTTP is a stateless protocol, meaning the client and server are only aware of each other while the connection between them is intact. After that, both the client and server forget about each other's existence. </a:t>
            </a:r>
          </a:p>
          <a:p>
            <a:pPr marL="285750" indent="-285750" algn="just" fontAlgn="base">
              <a:lnSpc>
                <a:spcPct val="107000"/>
              </a:lnSpc>
              <a:spcBef>
                <a:spcPts val="1125"/>
              </a:spcBef>
              <a:spcAft>
                <a:spcPts val="1125"/>
              </a:spcAft>
              <a:buFont typeface="Arial" panose="020B0604020202020204" pitchFamily="34" charset="0"/>
              <a:buChar char="•"/>
            </a:pPr>
            <a:r>
              <a:rPr lang="en-US" sz="2000" dirty="0">
                <a:latin typeface="Arial" panose="020B0604020202020204" pitchFamily="34" charset="0"/>
                <a:cs typeface="Arial" panose="020B0604020202020204" pitchFamily="34" charset="0"/>
              </a:rPr>
              <a:t>Due to this phenomenon, the client and server can't both retain information between requests.</a:t>
            </a:r>
          </a:p>
        </p:txBody>
      </p:sp>
    </p:spTree>
    <p:extLst>
      <p:ext uri="{BB962C8B-B14F-4D97-AF65-F5344CB8AC3E}">
        <p14:creationId xmlns:p14="http://schemas.microsoft.com/office/powerpoint/2010/main" val="2630391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533400" y="316102"/>
            <a:ext cx="8145780" cy="815975"/>
          </a:xfrm>
          <a:custGeom>
            <a:avLst/>
            <a:gdLst/>
            <a:ahLst/>
            <a:cxnLst/>
            <a:rect l="l" t="t" r="r" b="b"/>
            <a:pathLst>
              <a:path w="8145780" h="815975">
                <a:moveTo>
                  <a:pt x="8009508" y="0"/>
                </a:moveTo>
                <a:lnTo>
                  <a:pt x="135915" y="0"/>
                </a:lnTo>
                <a:lnTo>
                  <a:pt x="92958" y="6940"/>
                </a:lnTo>
                <a:lnTo>
                  <a:pt x="55648" y="26261"/>
                </a:lnTo>
                <a:lnTo>
                  <a:pt x="26225" y="55714"/>
                </a:lnTo>
                <a:lnTo>
                  <a:pt x="6929" y="93049"/>
                </a:lnTo>
                <a:lnTo>
                  <a:pt x="0" y="136017"/>
                </a:lnTo>
                <a:lnTo>
                  <a:pt x="0" y="679576"/>
                </a:lnTo>
                <a:lnTo>
                  <a:pt x="6929" y="722544"/>
                </a:lnTo>
                <a:lnTo>
                  <a:pt x="26225" y="759879"/>
                </a:lnTo>
                <a:lnTo>
                  <a:pt x="55648" y="789332"/>
                </a:lnTo>
                <a:lnTo>
                  <a:pt x="92958" y="808653"/>
                </a:lnTo>
                <a:lnTo>
                  <a:pt x="135915" y="815594"/>
                </a:lnTo>
                <a:lnTo>
                  <a:pt x="8009508" y="815594"/>
                </a:lnTo>
                <a:lnTo>
                  <a:pt x="8052463" y="808653"/>
                </a:lnTo>
                <a:lnTo>
                  <a:pt x="8089766" y="789332"/>
                </a:lnTo>
                <a:lnTo>
                  <a:pt x="8119182" y="759879"/>
                </a:lnTo>
                <a:lnTo>
                  <a:pt x="8138471" y="722544"/>
                </a:lnTo>
                <a:lnTo>
                  <a:pt x="8145399" y="679576"/>
                </a:lnTo>
                <a:lnTo>
                  <a:pt x="8145399" y="136017"/>
                </a:lnTo>
                <a:lnTo>
                  <a:pt x="8138471" y="93049"/>
                </a:lnTo>
                <a:lnTo>
                  <a:pt x="8119182" y="55714"/>
                </a:lnTo>
                <a:lnTo>
                  <a:pt x="8089766" y="26261"/>
                </a:lnTo>
                <a:lnTo>
                  <a:pt x="8052463" y="6940"/>
                </a:lnTo>
                <a:lnTo>
                  <a:pt x="8009508" y="0"/>
                </a:lnTo>
                <a:close/>
              </a:path>
            </a:pathLst>
          </a:custGeom>
          <a:solidFill>
            <a:srgbClr val="006188"/>
          </a:solidFill>
        </p:spPr>
        <p:txBody>
          <a:bodyPr wrap="square" lIns="0" tIns="0" rIns="0" bIns="0" rtlCol="0"/>
          <a:lstStyle/>
          <a:p>
            <a:endParaRPr/>
          </a:p>
        </p:txBody>
      </p:sp>
      <p:sp>
        <p:nvSpPr>
          <p:cNvPr id="5" name="object 5"/>
          <p:cNvSpPr txBox="1">
            <a:spLocks noGrp="1"/>
          </p:cNvSpPr>
          <p:nvPr>
            <p:ph type="title"/>
          </p:nvPr>
        </p:nvSpPr>
        <p:spPr>
          <a:xfrm>
            <a:off x="690880" y="383540"/>
            <a:ext cx="8453120" cy="1121461"/>
          </a:xfrm>
          <a:prstGeom prst="rect">
            <a:avLst/>
          </a:prstGeom>
        </p:spPr>
        <p:txBody>
          <a:bodyPr vert="horz" wrap="square" lIns="0" tIns="13335" rIns="0" bIns="0" rtlCol="0">
            <a:spAutoFit/>
          </a:bodyPr>
          <a:lstStyle/>
          <a:p>
            <a:pPr marL="12700">
              <a:spcBef>
                <a:spcPts val="105"/>
              </a:spcBef>
            </a:pPr>
            <a:r>
              <a:rPr lang="en-US" sz="3600" spc="-5" dirty="0"/>
              <a:t>HTTP: Hyper Text Transfer Protocol</a:t>
            </a:r>
            <a:br>
              <a:rPr lang="en-US" sz="3600" spc="-5" dirty="0"/>
            </a:br>
            <a:endParaRPr sz="3600" spc="-5" dirty="0"/>
          </a:p>
        </p:txBody>
      </p:sp>
      <p:sp>
        <p:nvSpPr>
          <p:cNvPr id="6" name="TextBox 5">
            <a:extLst>
              <a:ext uri="{FF2B5EF4-FFF2-40B4-BE49-F238E27FC236}">
                <a16:creationId xmlns:a16="http://schemas.microsoft.com/office/drawing/2014/main" xmlns="" id="{E0F3ED38-A5E8-4110-8C08-63227D7097BA}"/>
              </a:ext>
            </a:extLst>
          </p:cNvPr>
          <p:cNvSpPr txBox="1"/>
          <p:nvPr/>
        </p:nvSpPr>
        <p:spPr>
          <a:xfrm>
            <a:off x="690880" y="1572439"/>
            <a:ext cx="8159635" cy="3495829"/>
          </a:xfrm>
          <a:prstGeom prst="rect">
            <a:avLst/>
          </a:prstGeom>
          <a:noFill/>
        </p:spPr>
        <p:txBody>
          <a:bodyPr wrap="square">
            <a:spAutoFit/>
          </a:bodyPr>
          <a:lstStyle/>
          <a:p>
            <a:pPr fontAlgn="base">
              <a:lnSpc>
                <a:spcPct val="107000"/>
              </a:lnSpc>
              <a:spcAft>
                <a:spcPts val="800"/>
              </a:spcAft>
            </a:pPr>
            <a:r>
              <a:rPr lang="en-US" sz="2000" b="1" dirty="0">
                <a:effectLst/>
                <a:latin typeface="Arial" panose="020B0604020202020204" pitchFamily="34" charset="0"/>
                <a:ea typeface="Times New Roman" panose="02020603050405020304" pitchFamily="18" charset="0"/>
                <a:cs typeface="Arial" panose="020B0604020202020204" pitchFamily="34" charset="0"/>
              </a:rPr>
              <a:t>Advantages</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fontAlgn="base">
              <a:lnSpc>
                <a:spcPct val="107000"/>
              </a:lnSpc>
              <a:spcAft>
                <a:spcPts val="800"/>
              </a:spcAft>
              <a:buSzPts val="1000"/>
              <a:buFont typeface="Symbol" panose="05050102010706020507" pitchFamily="18" charset="2"/>
              <a:buChar char=""/>
              <a:tabLst>
                <a:tab pos="457200" algn="l"/>
              </a:tabLst>
            </a:pPr>
            <a:r>
              <a:rPr lang="en-US" dirty="0">
                <a:effectLst/>
                <a:latin typeface="Arial" panose="020B0604020202020204" pitchFamily="34" charset="0"/>
                <a:ea typeface="Times New Roman" panose="02020603050405020304" pitchFamily="18" charset="0"/>
                <a:cs typeface="Arial" panose="020B0604020202020204" pitchFamily="34" charset="0"/>
              </a:rPr>
              <a:t>Memory usage and CPU usage are low because of lesser concurrent connections.</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fontAlgn="base">
              <a:lnSpc>
                <a:spcPct val="107000"/>
              </a:lnSpc>
              <a:spcAft>
                <a:spcPts val="800"/>
              </a:spcAft>
              <a:buSzPts val="1000"/>
              <a:buFont typeface="Symbol" panose="05050102010706020507" pitchFamily="18" charset="2"/>
              <a:buChar char=""/>
              <a:tabLst>
                <a:tab pos="457200" algn="l"/>
              </a:tabLst>
            </a:pPr>
            <a:r>
              <a:rPr lang="en-US" dirty="0">
                <a:effectLst/>
                <a:latin typeface="Arial" panose="020B0604020202020204" pitchFamily="34" charset="0"/>
                <a:ea typeface="Times New Roman" panose="02020603050405020304" pitchFamily="18" charset="0"/>
                <a:cs typeface="Arial" panose="020B0604020202020204" pitchFamily="34" charset="0"/>
              </a:rPr>
              <a:t>Errors can be reported without closing connections.</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fontAlgn="base">
              <a:lnSpc>
                <a:spcPct val="107000"/>
              </a:lnSpc>
              <a:spcAft>
                <a:spcPts val="800"/>
              </a:spcAft>
              <a:buSzPts val="1000"/>
              <a:buFont typeface="Symbol" panose="05050102010706020507" pitchFamily="18" charset="2"/>
              <a:buChar char=""/>
              <a:tabLst>
                <a:tab pos="457200" algn="l"/>
              </a:tabLst>
            </a:pPr>
            <a:r>
              <a:rPr lang="en-US" dirty="0">
                <a:effectLst/>
                <a:latin typeface="Arial" panose="020B0604020202020204" pitchFamily="34" charset="0"/>
                <a:ea typeface="Times New Roman" panose="02020603050405020304" pitchFamily="18" charset="0"/>
                <a:cs typeface="Arial" panose="020B0604020202020204" pitchFamily="34" charset="0"/>
              </a:rPr>
              <a:t>Owing to lesser TCP connections, network congestion is reduced.</a:t>
            </a:r>
          </a:p>
          <a:p>
            <a:pPr marL="342900" lvl="0" indent="-342900" fontAlgn="base">
              <a:lnSpc>
                <a:spcPct val="107000"/>
              </a:lnSpc>
              <a:spcAft>
                <a:spcPts val="800"/>
              </a:spcAft>
              <a:buSzPts val="1000"/>
              <a:buFont typeface="Symbol" panose="05050102010706020507" pitchFamily="18" charset="2"/>
              <a:buChar char=""/>
              <a:tabLst>
                <a:tab pos="457200" algn="l"/>
              </a:tabLst>
            </a:pP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fontAlgn="base">
              <a:lnSpc>
                <a:spcPct val="107000"/>
              </a:lnSpc>
              <a:spcAft>
                <a:spcPts val="800"/>
              </a:spcAft>
            </a:pPr>
            <a:r>
              <a:rPr lang="en-US" sz="2000" b="1" dirty="0">
                <a:effectLst/>
                <a:latin typeface="Arial" panose="020B0604020202020204" pitchFamily="34" charset="0"/>
                <a:ea typeface="Times New Roman" panose="02020603050405020304" pitchFamily="18" charset="0"/>
                <a:cs typeface="Arial" panose="020B0604020202020204" pitchFamily="34" charset="0"/>
              </a:rPr>
              <a:t>Disadvantages</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fontAlgn="base">
              <a:lnSpc>
                <a:spcPct val="107000"/>
              </a:lnSpc>
              <a:spcAft>
                <a:spcPts val="800"/>
              </a:spcAft>
              <a:buSzPts val="1000"/>
              <a:buFont typeface="Symbol" panose="05050102010706020507" pitchFamily="18" charset="2"/>
              <a:buChar char=""/>
              <a:tabLst>
                <a:tab pos="457200" algn="l"/>
              </a:tabLst>
            </a:pPr>
            <a:r>
              <a:rPr lang="en-US" dirty="0">
                <a:effectLst/>
                <a:latin typeface="Arial" panose="020B0604020202020204" pitchFamily="34" charset="0"/>
                <a:ea typeface="Times New Roman" panose="02020603050405020304" pitchFamily="18" charset="0"/>
                <a:cs typeface="Arial" panose="020B0604020202020204" pitchFamily="34" charset="0"/>
              </a:rPr>
              <a:t>HTTP lacks encryption capabilities, making it less secure.</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fontAlgn="base">
              <a:lnSpc>
                <a:spcPct val="107000"/>
              </a:lnSpc>
              <a:spcAft>
                <a:spcPts val="800"/>
              </a:spcAft>
              <a:buSzPts val="1000"/>
              <a:buFont typeface="Symbol" panose="05050102010706020507" pitchFamily="18" charset="2"/>
              <a:buChar char=""/>
              <a:tabLst>
                <a:tab pos="457200" algn="l"/>
              </a:tabLst>
            </a:pPr>
            <a:r>
              <a:rPr lang="en-US" dirty="0">
                <a:effectLst/>
                <a:latin typeface="Arial" panose="020B0604020202020204" pitchFamily="34" charset="0"/>
                <a:ea typeface="Times New Roman" panose="02020603050405020304" pitchFamily="18" charset="0"/>
                <a:cs typeface="Arial" panose="020B0604020202020204" pitchFamily="34" charset="0"/>
              </a:rPr>
              <a:t>HTTP requires more power to establish communication and transfer data.</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2086389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533400" y="316102"/>
            <a:ext cx="8145780" cy="815975"/>
          </a:xfrm>
          <a:custGeom>
            <a:avLst/>
            <a:gdLst/>
            <a:ahLst/>
            <a:cxnLst/>
            <a:rect l="l" t="t" r="r" b="b"/>
            <a:pathLst>
              <a:path w="8145780" h="815975">
                <a:moveTo>
                  <a:pt x="8009508" y="0"/>
                </a:moveTo>
                <a:lnTo>
                  <a:pt x="135915" y="0"/>
                </a:lnTo>
                <a:lnTo>
                  <a:pt x="92958" y="6940"/>
                </a:lnTo>
                <a:lnTo>
                  <a:pt x="55648" y="26261"/>
                </a:lnTo>
                <a:lnTo>
                  <a:pt x="26225" y="55714"/>
                </a:lnTo>
                <a:lnTo>
                  <a:pt x="6929" y="93049"/>
                </a:lnTo>
                <a:lnTo>
                  <a:pt x="0" y="136017"/>
                </a:lnTo>
                <a:lnTo>
                  <a:pt x="0" y="679576"/>
                </a:lnTo>
                <a:lnTo>
                  <a:pt x="6929" y="722544"/>
                </a:lnTo>
                <a:lnTo>
                  <a:pt x="26225" y="759879"/>
                </a:lnTo>
                <a:lnTo>
                  <a:pt x="55648" y="789332"/>
                </a:lnTo>
                <a:lnTo>
                  <a:pt x="92958" y="808653"/>
                </a:lnTo>
                <a:lnTo>
                  <a:pt x="135915" y="815594"/>
                </a:lnTo>
                <a:lnTo>
                  <a:pt x="8009508" y="815594"/>
                </a:lnTo>
                <a:lnTo>
                  <a:pt x="8052463" y="808653"/>
                </a:lnTo>
                <a:lnTo>
                  <a:pt x="8089766" y="789332"/>
                </a:lnTo>
                <a:lnTo>
                  <a:pt x="8119182" y="759879"/>
                </a:lnTo>
                <a:lnTo>
                  <a:pt x="8138471" y="722544"/>
                </a:lnTo>
                <a:lnTo>
                  <a:pt x="8145399" y="679576"/>
                </a:lnTo>
                <a:lnTo>
                  <a:pt x="8145399" y="136017"/>
                </a:lnTo>
                <a:lnTo>
                  <a:pt x="8138471" y="93049"/>
                </a:lnTo>
                <a:lnTo>
                  <a:pt x="8119182" y="55714"/>
                </a:lnTo>
                <a:lnTo>
                  <a:pt x="8089766" y="26261"/>
                </a:lnTo>
                <a:lnTo>
                  <a:pt x="8052463" y="6940"/>
                </a:lnTo>
                <a:lnTo>
                  <a:pt x="8009508" y="0"/>
                </a:lnTo>
                <a:close/>
              </a:path>
            </a:pathLst>
          </a:custGeom>
          <a:solidFill>
            <a:srgbClr val="006188"/>
          </a:solidFill>
        </p:spPr>
        <p:txBody>
          <a:bodyPr wrap="square" lIns="0" tIns="0" rIns="0" bIns="0" rtlCol="0"/>
          <a:lstStyle/>
          <a:p>
            <a:endParaRPr/>
          </a:p>
        </p:txBody>
      </p:sp>
      <p:sp>
        <p:nvSpPr>
          <p:cNvPr id="5" name="object 5"/>
          <p:cNvSpPr txBox="1">
            <a:spLocks noGrp="1"/>
          </p:cNvSpPr>
          <p:nvPr>
            <p:ph type="title"/>
          </p:nvPr>
        </p:nvSpPr>
        <p:spPr>
          <a:xfrm>
            <a:off x="690880" y="471135"/>
            <a:ext cx="7767320" cy="505908"/>
          </a:xfrm>
          <a:prstGeom prst="rect">
            <a:avLst/>
          </a:prstGeom>
        </p:spPr>
        <p:txBody>
          <a:bodyPr vert="horz" wrap="square" lIns="0" tIns="13335" rIns="0" bIns="0" rtlCol="0">
            <a:spAutoFit/>
          </a:bodyPr>
          <a:lstStyle/>
          <a:p>
            <a:pPr marL="12700">
              <a:spcBef>
                <a:spcPts val="105"/>
              </a:spcBef>
            </a:pPr>
            <a:r>
              <a:rPr lang="en-US" spc="-5" dirty="0"/>
              <a:t>HTTPs: Hyper Text Transfer Protocol Secure </a:t>
            </a:r>
            <a:endParaRPr spc="-5" dirty="0"/>
          </a:p>
        </p:txBody>
      </p:sp>
      <p:sp>
        <p:nvSpPr>
          <p:cNvPr id="7" name="TextBox 6">
            <a:extLst>
              <a:ext uri="{FF2B5EF4-FFF2-40B4-BE49-F238E27FC236}">
                <a16:creationId xmlns:a16="http://schemas.microsoft.com/office/drawing/2014/main" xmlns="" id="{95620E28-7242-45B6-B99F-FB2EECCAE825}"/>
              </a:ext>
            </a:extLst>
          </p:cNvPr>
          <p:cNvSpPr txBox="1"/>
          <p:nvPr/>
        </p:nvSpPr>
        <p:spPr>
          <a:xfrm>
            <a:off x="614680" y="1905000"/>
            <a:ext cx="7843520" cy="3549370"/>
          </a:xfrm>
          <a:prstGeom prst="rect">
            <a:avLst/>
          </a:prstGeom>
          <a:noFill/>
        </p:spPr>
        <p:txBody>
          <a:bodyPr wrap="square">
            <a:spAutoFit/>
          </a:bodyPr>
          <a:lstStyle/>
          <a:p>
            <a:pPr marL="285750" indent="-285750" algn="just" fontAlgn="base">
              <a:lnSpc>
                <a:spcPct val="107000"/>
              </a:lnSpc>
              <a:spcBef>
                <a:spcPts val="1125"/>
              </a:spcBef>
              <a:spcAft>
                <a:spcPts val="1125"/>
              </a:spcAft>
              <a:buFont typeface="Arial" panose="020B0604020202020204" pitchFamily="34" charset="0"/>
              <a:buChar char="•"/>
            </a:pPr>
            <a:r>
              <a:rPr lang="en-US" sz="2000" dirty="0">
                <a:latin typeface="Arial" panose="020B0604020202020204" pitchFamily="34" charset="0"/>
                <a:cs typeface="Arial" panose="020B0604020202020204" pitchFamily="34" charset="0"/>
              </a:rPr>
              <a:t>Hyper Text Transfer Protocol Secure (HTTPS) is a type of application layer protocol that facilitates data communication between clients and servers. </a:t>
            </a:r>
          </a:p>
          <a:p>
            <a:pPr marL="285750" indent="-285750" algn="just" fontAlgn="base">
              <a:lnSpc>
                <a:spcPct val="107000"/>
              </a:lnSpc>
              <a:spcBef>
                <a:spcPts val="1125"/>
              </a:spcBef>
              <a:spcAft>
                <a:spcPts val="1125"/>
              </a:spcAft>
              <a:buFont typeface="Arial" panose="020B0604020202020204" pitchFamily="34" charset="0"/>
              <a:buChar char="•"/>
            </a:pPr>
            <a:r>
              <a:rPr lang="en-US" sz="2000" dirty="0">
                <a:latin typeface="Arial" panose="020B0604020202020204" pitchFamily="34" charset="0"/>
                <a:cs typeface="Arial" panose="020B0604020202020204" pitchFamily="34" charset="0"/>
              </a:rPr>
              <a:t>HTTPS is a protocol that secures communication and data transfer. </a:t>
            </a:r>
          </a:p>
          <a:p>
            <a:pPr marL="285750" indent="-285750" algn="just" fontAlgn="base">
              <a:lnSpc>
                <a:spcPct val="107000"/>
              </a:lnSpc>
              <a:spcBef>
                <a:spcPts val="1125"/>
              </a:spcBef>
              <a:spcAft>
                <a:spcPts val="1125"/>
              </a:spcAft>
              <a:buFont typeface="Arial" panose="020B0604020202020204" pitchFamily="34" charset="0"/>
              <a:buChar char="•"/>
            </a:pPr>
            <a:r>
              <a:rPr lang="en-US" sz="2000" dirty="0">
                <a:latin typeface="Arial" panose="020B0604020202020204" pitchFamily="34" charset="0"/>
                <a:cs typeface="Arial" panose="020B0604020202020204" pitchFamily="34" charset="0"/>
              </a:rPr>
              <a:t>HTTPS is the secure version of HTTP with advanced security features</a:t>
            </a:r>
          </a:p>
          <a:p>
            <a:pPr marL="285750" indent="-285750" algn="just" fontAlgn="base">
              <a:lnSpc>
                <a:spcPct val="107000"/>
              </a:lnSpc>
              <a:spcBef>
                <a:spcPts val="1125"/>
              </a:spcBef>
              <a:spcAft>
                <a:spcPts val="1125"/>
              </a:spcAft>
              <a:buFont typeface="Arial" panose="020B0604020202020204" pitchFamily="34" charset="0"/>
              <a:buChar char="•"/>
            </a:pP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242878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722312" y="4416297"/>
            <a:ext cx="7773034" cy="1343660"/>
          </a:xfrm>
          <a:custGeom>
            <a:avLst/>
            <a:gdLst/>
            <a:ahLst/>
            <a:cxnLst/>
            <a:rect l="l" t="t" r="r" b="b"/>
            <a:pathLst>
              <a:path w="7773034" h="1343660">
                <a:moveTo>
                  <a:pt x="7548562" y="0"/>
                </a:moveTo>
                <a:lnTo>
                  <a:pt x="223862" y="0"/>
                </a:lnTo>
                <a:lnTo>
                  <a:pt x="178747" y="4552"/>
                </a:lnTo>
                <a:lnTo>
                  <a:pt x="136726" y="17607"/>
                </a:lnTo>
                <a:lnTo>
                  <a:pt x="98699" y="38261"/>
                </a:lnTo>
                <a:lnTo>
                  <a:pt x="65568" y="65611"/>
                </a:lnTo>
                <a:lnTo>
                  <a:pt x="38232" y="98753"/>
                </a:lnTo>
                <a:lnTo>
                  <a:pt x="17592" y="136784"/>
                </a:lnTo>
                <a:lnTo>
                  <a:pt x="4548" y="178801"/>
                </a:lnTo>
                <a:lnTo>
                  <a:pt x="0" y="223900"/>
                </a:lnTo>
                <a:lnTo>
                  <a:pt x="0" y="1119377"/>
                </a:lnTo>
                <a:lnTo>
                  <a:pt x="4548" y="1164485"/>
                </a:lnTo>
                <a:lnTo>
                  <a:pt x="17592" y="1206500"/>
                </a:lnTo>
                <a:lnTo>
                  <a:pt x="38232" y="1244521"/>
                </a:lnTo>
                <a:lnTo>
                  <a:pt x="65568" y="1277650"/>
                </a:lnTo>
                <a:lnTo>
                  <a:pt x="98699" y="1304984"/>
                </a:lnTo>
                <a:lnTo>
                  <a:pt x="136726" y="1325623"/>
                </a:lnTo>
                <a:lnTo>
                  <a:pt x="178747" y="1338667"/>
                </a:lnTo>
                <a:lnTo>
                  <a:pt x="223862" y="1343215"/>
                </a:lnTo>
                <a:lnTo>
                  <a:pt x="7548562" y="1343215"/>
                </a:lnTo>
                <a:lnTo>
                  <a:pt x="7593661" y="1338667"/>
                </a:lnTo>
                <a:lnTo>
                  <a:pt x="7635678" y="1325623"/>
                </a:lnTo>
                <a:lnTo>
                  <a:pt x="7673709" y="1304984"/>
                </a:lnTo>
                <a:lnTo>
                  <a:pt x="7706852" y="1277650"/>
                </a:lnTo>
                <a:lnTo>
                  <a:pt x="7734202" y="1244521"/>
                </a:lnTo>
                <a:lnTo>
                  <a:pt x="7754856" y="1206500"/>
                </a:lnTo>
                <a:lnTo>
                  <a:pt x="7767911" y="1164485"/>
                </a:lnTo>
                <a:lnTo>
                  <a:pt x="7772463" y="1119377"/>
                </a:lnTo>
                <a:lnTo>
                  <a:pt x="7772463" y="223900"/>
                </a:lnTo>
                <a:lnTo>
                  <a:pt x="7767911" y="178801"/>
                </a:lnTo>
                <a:lnTo>
                  <a:pt x="7754856" y="136784"/>
                </a:lnTo>
                <a:lnTo>
                  <a:pt x="7734202" y="98753"/>
                </a:lnTo>
                <a:lnTo>
                  <a:pt x="7706852" y="65611"/>
                </a:lnTo>
                <a:lnTo>
                  <a:pt x="7673709" y="38261"/>
                </a:lnTo>
                <a:lnTo>
                  <a:pt x="7635678" y="17607"/>
                </a:lnTo>
                <a:lnTo>
                  <a:pt x="7593661" y="4552"/>
                </a:lnTo>
                <a:lnTo>
                  <a:pt x="7548562" y="0"/>
                </a:lnTo>
                <a:close/>
              </a:path>
            </a:pathLst>
          </a:custGeom>
          <a:solidFill>
            <a:srgbClr val="006188"/>
          </a:solidFill>
        </p:spPr>
        <p:txBody>
          <a:bodyPr wrap="square" lIns="0" tIns="0" rIns="0" bIns="0" rtlCol="0"/>
          <a:lstStyle/>
          <a:p>
            <a:endParaRPr/>
          </a:p>
        </p:txBody>
      </p:sp>
      <p:sp>
        <p:nvSpPr>
          <p:cNvPr id="3" name="object 3"/>
          <p:cNvSpPr txBox="1"/>
          <p:nvPr/>
        </p:nvSpPr>
        <p:spPr>
          <a:xfrm>
            <a:off x="989647" y="4569523"/>
            <a:ext cx="4496753" cy="875240"/>
          </a:xfrm>
          <a:prstGeom prst="rect">
            <a:avLst/>
          </a:prstGeom>
        </p:spPr>
        <p:txBody>
          <a:bodyPr vert="horz" wrap="square" lIns="0" tIns="13335" rIns="0" bIns="0" rtlCol="0">
            <a:spAutoFit/>
          </a:bodyPr>
          <a:lstStyle/>
          <a:p>
            <a:pPr marL="12700">
              <a:lnSpc>
                <a:spcPct val="100000"/>
              </a:lnSpc>
              <a:spcBef>
                <a:spcPts val="105"/>
              </a:spcBef>
            </a:pPr>
            <a:r>
              <a:rPr lang="en-US" sz="5600" b="1" spc="-65" dirty="0">
                <a:solidFill>
                  <a:srgbClr val="FFFFFF"/>
                </a:solidFill>
                <a:latin typeface="Carlito"/>
              </a:rPr>
              <a:t>Protocols </a:t>
            </a:r>
            <a:endParaRPr sz="5600" b="1" spc="-65" dirty="0">
              <a:solidFill>
                <a:srgbClr val="FFFFFF"/>
              </a:solidFill>
              <a:latin typeface="Carlito"/>
            </a:endParaRPr>
          </a:p>
        </p:txBody>
      </p:sp>
      <p:grpSp>
        <p:nvGrpSpPr>
          <p:cNvPr id="4" name="object 4"/>
          <p:cNvGrpSpPr/>
          <p:nvPr/>
        </p:nvGrpSpPr>
        <p:grpSpPr>
          <a:xfrm>
            <a:off x="2720975" y="2894202"/>
            <a:ext cx="3775075" cy="1525270"/>
            <a:chOff x="2720975" y="2894202"/>
            <a:chExt cx="3775075" cy="1525270"/>
          </a:xfrm>
        </p:grpSpPr>
        <p:sp>
          <p:nvSpPr>
            <p:cNvPr id="5" name="object 5"/>
            <p:cNvSpPr/>
            <p:nvPr/>
          </p:nvSpPr>
          <p:spPr>
            <a:xfrm>
              <a:off x="2733675" y="2906902"/>
              <a:ext cx="3749675" cy="1499870"/>
            </a:xfrm>
            <a:custGeom>
              <a:avLst/>
              <a:gdLst/>
              <a:ahLst/>
              <a:cxnLst/>
              <a:rect l="l" t="t" r="r" b="b"/>
              <a:pathLst>
                <a:path w="3749675" h="1499870">
                  <a:moveTo>
                    <a:pt x="2999740" y="0"/>
                  </a:moveTo>
                  <a:lnTo>
                    <a:pt x="0" y="0"/>
                  </a:lnTo>
                  <a:lnTo>
                    <a:pt x="749935" y="749935"/>
                  </a:lnTo>
                  <a:lnTo>
                    <a:pt x="0" y="1499870"/>
                  </a:lnTo>
                  <a:lnTo>
                    <a:pt x="2999740" y="1499870"/>
                  </a:lnTo>
                  <a:lnTo>
                    <a:pt x="3749675" y="749935"/>
                  </a:lnTo>
                  <a:lnTo>
                    <a:pt x="2999740" y="0"/>
                  </a:lnTo>
                  <a:close/>
                </a:path>
              </a:pathLst>
            </a:custGeom>
            <a:solidFill>
              <a:srgbClr val="B11A1A"/>
            </a:solidFill>
          </p:spPr>
          <p:txBody>
            <a:bodyPr wrap="square" lIns="0" tIns="0" rIns="0" bIns="0" rtlCol="0"/>
            <a:lstStyle/>
            <a:p>
              <a:endParaRPr/>
            </a:p>
          </p:txBody>
        </p:sp>
        <p:sp>
          <p:nvSpPr>
            <p:cNvPr id="6" name="object 6"/>
            <p:cNvSpPr/>
            <p:nvPr/>
          </p:nvSpPr>
          <p:spPr>
            <a:xfrm>
              <a:off x="2733675" y="2906902"/>
              <a:ext cx="3749675" cy="1499870"/>
            </a:xfrm>
            <a:custGeom>
              <a:avLst/>
              <a:gdLst/>
              <a:ahLst/>
              <a:cxnLst/>
              <a:rect l="l" t="t" r="r" b="b"/>
              <a:pathLst>
                <a:path w="3749675" h="1499870">
                  <a:moveTo>
                    <a:pt x="0" y="0"/>
                  </a:moveTo>
                  <a:lnTo>
                    <a:pt x="2999740" y="0"/>
                  </a:lnTo>
                  <a:lnTo>
                    <a:pt x="3749675" y="749935"/>
                  </a:lnTo>
                  <a:lnTo>
                    <a:pt x="2999740" y="1499870"/>
                  </a:lnTo>
                  <a:lnTo>
                    <a:pt x="0" y="1499870"/>
                  </a:lnTo>
                  <a:lnTo>
                    <a:pt x="749935" y="749935"/>
                  </a:lnTo>
                  <a:lnTo>
                    <a:pt x="0" y="0"/>
                  </a:lnTo>
                  <a:close/>
                </a:path>
              </a:pathLst>
            </a:custGeom>
            <a:ln w="25400">
              <a:solidFill>
                <a:srgbClr val="FFFFFF"/>
              </a:solidFill>
            </a:ln>
          </p:spPr>
          <p:txBody>
            <a:bodyPr wrap="square" lIns="0" tIns="0" rIns="0" bIns="0" rtlCol="0"/>
            <a:lstStyle/>
            <a:p>
              <a:endParaRPr/>
            </a:p>
          </p:txBody>
        </p:sp>
      </p:grpSp>
      <p:sp>
        <p:nvSpPr>
          <p:cNvPr id="7" name="object 7"/>
          <p:cNvSpPr txBox="1"/>
          <p:nvPr/>
        </p:nvSpPr>
        <p:spPr>
          <a:xfrm>
            <a:off x="3512820" y="3158744"/>
            <a:ext cx="2251075" cy="906780"/>
          </a:xfrm>
          <a:prstGeom prst="rect">
            <a:avLst/>
          </a:prstGeom>
        </p:spPr>
        <p:txBody>
          <a:bodyPr vert="horz" wrap="square" lIns="0" tIns="66040" rIns="0" bIns="0" rtlCol="0">
            <a:spAutoFit/>
          </a:bodyPr>
          <a:lstStyle/>
          <a:p>
            <a:pPr marL="12700" marR="5080" indent="427355">
              <a:lnSpc>
                <a:spcPts val="3279"/>
              </a:lnSpc>
              <a:spcBef>
                <a:spcPts val="520"/>
              </a:spcBef>
            </a:pPr>
            <a:r>
              <a:rPr sz="3050" spc="-5" dirty="0">
                <a:solidFill>
                  <a:srgbClr val="FFFFFF"/>
                </a:solidFill>
                <a:latin typeface="Carlito"/>
                <a:cs typeface="Carlito"/>
              </a:rPr>
              <a:t>Network  </a:t>
            </a:r>
            <a:r>
              <a:rPr sz="3050" spc="-45" dirty="0">
                <a:solidFill>
                  <a:srgbClr val="FFFFFF"/>
                </a:solidFill>
                <a:latin typeface="Carlito"/>
                <a:cs typeface="Carlito"/>
              </a:rPr>
              <a:t>F</a:t>
            </a:r>
            <a:r>
              <a:rPr sz="3050" spc="-10" dirty="0">
                <a:solidFill>
                  <a:srgbClr val="FFFFFF"/>
                </a:solidFill>
                <a:latin typeface="Carlito"/>
                <a:cs typeface="Carlito"/>
              </a:rPr>
              <a:t>un</a:t>
            </a:r>
            <a:r>
              <a:rPr sz="3050" dirty="0">
                <a:solidFill>
                  <a:srgbClr val="FFFFFF"/>
                </a:solidFill>
                <a:latin typeface="Carlito"/>
                <a:cs typeface="Carlito"/>
              </a:rPr>
              <a:t>d</a:t>
            </a:r>
            <a:r>
              <a:rPr sz="3050" spc="-25" dirty="0">
                <a:solidFill>
                  <a:srgbClr val="FFFFFF"/>
                </a:solidFill>
                <a:latin typeface="Carlito"/>
                <a:cs typeface="Carlito"/>
              </a:rPr>
              <a:t>a</a:t>
            </a:r>
            <a:r>
              <a:rPr sz="3050" spc="-35" dirty="0">
                <a:solidFill>
                  <a:srgbClr val="FFFFFF"/>
                </a:solidFill>
                <a:latin typeface="Carlito"/>
                <a:cs typeface="Carlito"/>
              </a:rPr>
              <a:t>m</a:t>
            </a:r>
            <a:r>
              <a:rPr sz="3050" spc="-5" dirty="0">
                <a:solidFill>
                  <a:srgbClr val="FFFFFF"/>
                </a:solidFill>
                <a:latin typeface="Carlito"/>
                <a:cs typeface="Carlito"/>
              </a:rPr>
              <a:t>e</a:t>
            </a:r>
            <a:r>
              <a:rPr sz="3050" dirty="0">
                <a:solidFill>
                  <a:srgbClr val="FFFFFF"/>
                </a:solidFill>
                <a:latin typeface="Carlito"/>
                <a:cs typeface="Carlito"/>
              </a:rPr>
              <a:t>n</a:t>
            </a:r>
            <a:r>
              <a:rPr sz="3050" spc="10" dirty="0">
                <a:solidFill>
                  <a:srgbClr val="FFFFFF"/>
                </a:solidFill>
                <a:latin typeface="Carlito"/>
                <a:cs typeface="Carlito"/>
              </a:rPr>
              <a:t>t</a:t>
            </a:r>
            <a:r>
              <a:rPr sz="3050" spc="-25" dirty="0">
                <a:solidFill>
                  <a:srgbClr val="FFFFFF"/>
                </a:solidFill>
                <a:latin typeface="Carlito"/>
                <a:cs typeface="Carlito"/>
              </a:rPr>
              <a:t>a</a:t>
            </a:r>
            <a:r>
              <a:rPr sz="3050" spc="10" dirty="0">
                <a:solidFill>
                  <a:srgbClr val="FFFFFF"/>
                </a:solidFill>
                <a:latin typeface="Carlito"/>
                <a:cs typeface="Carlito"/>
              </a:rPr>
              <a:t>l</a:t>
            </a:r>
            <a:r>
              <a:rPr sz="3050" spc="-5" dirty="0">
                <a:solidFill>
                  <a:srgbClr val="FFFFFF"/>
                </a:solidFill>
                <a:latin typeface="Carlito"/>
                <a:cs typeface="Carlito"/>
              </a:rPr>
              <a:t>s</a:t>
            </a:r>
            <a:endParaRPr sz="3050">
              <a:latin typeface="Carlito"/>
              <a:cs typeface="Carlito"/>
            </a:endParaRPr>
          </a:p>
        </p:txBody>
      </p:sp>
      <p:sp>
        <p:nvSpPr>
          <p:cNvPr id="8" name="object 2">
            <a:extLst>
              <a:ext uri="{FF2B5EF4-FFF2-40B4-BE49-F238E27FC236}">
                <a16:creationId xmlns:a16="http://schemas.microsoft.com/office/drawing/2014/main" xmlns="" id="{224456FF-5D42-49BB-AE12-BF9EF8B3201C}"/>
              </a:ext>
            </a:extLst>
          </p:cNvPr>
          <p:cNvSpPr/>
          <p:nvPr/>
        </p:nvSpPr>
        <p:spPr>
          <a:xfrm>
            <a:off x="533400" y="316102"/>
            <a:ext cx="8145780" cy="815975"/>
          </a:xfrm>
          <a:custGeom>
            <a:avLst/>
            <a:gdLst/>
            <a:ahLst/>
            <a:cxnLst/>
            <a:rect l="l" t="t" r="r" b="b"/>
            <a:pathLst>
              <a:path w="8145780" h="815975">
                <a:moveTo>
                  <a:pt x="8009508" y="0"/>
                </a:moveTo>
                <a:lnTo>
                  <a:pt x="135915" y="0"/>
                </a:lnTo>
                <a:lnTo>
                  <a:pt x="92958" y="6940"/>
                </a:lnTo>
                <a:lnTo>
                  <a:pt x="55648" y="26261"/>
                </a:lnTo>
                <a:lnTo>
                  <a:pt x="26225" y="55714"/>
                </a:lnTo>
                <a:lnTo>
                  <a:pt x="6929" y="93049"/>
                </a:lnTo>
                <a:lnTo>
                  <a:pt x="0" y="136017"/>
                </a:lnTo>
                <a:lnTo>
                  <a:pt x="0" y="679576"/>
                </a:lnTo>
                <a:lnTo>
                  <a:pt x="6929" y="722544"/>
                </a:lnTo>
                <a:lnTo>
                  <a:pt x="26225" y="759879"/>
                </a:lnTo>
                <a:lnTo>
                  <a:pt x="55648" y="789332"/>
                </a:lnTo>
                <a:lnTo>
                  <a:pt x="92958" y="808653"/>
                </a:lnTo>
                <a:lnTo>
                  <a:pt x="135915" y="815594"/>
                </a:lnTo>
                <a:lnTo>
                  <a:pt x="8009508" y="815594"/>
                </a:lnTo>
                <a:lnTo>
                  <a:pt x="8052463" y="808653"/>
                </a:lnTo>
                <a:lnTo>
                  <a:pt x="8089766" y="789332"/>
                </a:lnTo>
                <a:lnTo>
                  <a:pt x="8119182" y="759879"/>
                </a:lnTo>
                <a:lnTo>
                  <a:pt x="8138471" y="722544"/>
                </a:lnTo>
                <a:lnTo>
                  <a:pt x="8145399" y="679576"/>
                </a:lnTo>
                <a:lnTo>
                  <a:pt x="8145399" y="136017"/>
                </a:lnTo>
                <a:lnTo>
                  <a:pt x="8138471" y="93049"/>
                </a:lnTo>
                <a:lnTo>
                  <a:pt x="8119182" y="55714"/>
                </a:lnTo>
                <a:lnTo>
                  <a:pt x="8089766" y="26261"/>
                </a:lnTo>
                <a:lnTo>
                  <a:pt x="8052463" y="6940"/>
                </a:lnTo>
                <a:lnTo>
                  <a:pt x="8009508" y="0"/>
                </a:lnTo>
                <a:close/>
              </a:path>
            </a:pathLst>
          </a:custGeom>
          <a:solidFill>
            <a:srgbClr val="006188"/>
          </a:solidFill>
        </p:spPr>
        <p:txBody>
          <a:bodyPr wrap="square" lIns="0" tIns="0" rIns="0" bIns="0" rtlCol="0"/>
          <a:lstStyle/>
          <a:p>
            <a:endParaRPr/>
          </a:p>
        </p:txBody>
      </p:sp>
      <p:sp>
        <p:nvSpPr>
          <p:cNvPr id="9" name="object 3">
            <a:extLst>
              <a:ext uri="{FF2B5EF4-FFF2-40B4-BE49-F238E27FC236}">
                <a16:creationId xmlns:a16="http://schemas.microsoft.com/office/drawing/2014/main" xmlns="" id="{780511E2-0058-4811-B3F3-61B61D417AFB}"/>
              </a:ext>
            </a:extLst>
          </p:cNvPr>
          <p:cNvSpPr txBox="1">
            <a:spLocks/>
          </p:cNvSpPr>
          <p:nvPr/>
        </p:nvSpPr>
        <p:spPr>
          <a:xfrm>
            <a:off x="690880" y="383540"/>
            <a:ext cx="2966720" cy="567463"/>
          </a:xfrm>
          <a:prstGeom prst="rect">
            <a:avLst/>
          </a:prstGeom>
        </p:spPr>
        <p:txBody>
          <a:bodyPr vert="horz" wrap="square" lIns="0" tIns="13335" rIns="0" bIns="0" rtlCol="0">
            <a:spAutoFit/>
          </a:bodyPr>
          <a:lstStyle>
            <a:lvl1pPr>
              <a:defRPr>
                <a:latin typeface="+mj-lt"/>
                <a:ea typeface="+mj-ea"/>
                <a:cs typeface="+mj-cs"/>
              </a:defRPr>
            </a:lvl1pPr>
          </a:lstStyle>
          <a:p>
            <a:pPr marL="12700">
              <a:spcBef>
                <a:spcPts val="105"/>
              </a:spcBef>
            </a:pPr>
            <a:r>
              <a:rPr lang="en-US" sz="3600" b="1" spc="-25" dirty="0">
                <a:solidFill>
                  <a:schemeClr val="bg1"/>
                </a:solidFill>
                <a:latin typeface="Carlito"/>
              </a:rPr>
              <a:t>Chapter 4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533400" y="316102"/>
            <a:ext cx="8145780" cy="815975"/>
          </a:xfrm>
          <a:custGeom>
            <a:avLst/>
            <a:gdLst/>
            <a:ahLst/>
            <a:cxnLst/>
            <a:rect l="l" t="t" r="r" b="b"/>
            <a:pathLst>
              <a:path w="8145780" h="815975">
                <a:moveTo>
                  <a:pt x="8009508" y="0"/>
                </a:moveTo>
                <a:lnTo>
                  <a:pt x="135915" y="0"/>
                </a:lnTo>
                <a:lnTo>
                  <a:pt x="92958" y="6940"/>
                </a:lnTo>
                <a:lnTo>
                  <a:pt x="55648" y="26261"/>
                </a:lnTo>
                <a:lnTo>
                  <a:pt x="26225" y="55714"/>
                </a:lnTo>
                <a:lnTo>
                  <a:pt x="6929" y="93049"/>
                </a:lnTo>
                <a:lnTo>
                  <a:pt x="0" y="136017"/>
                </a:lnTo>
                <a:lnTo>
                  <a:pt x="0" y="679576"/>
                </a:lnTo>
                <a:lnTo>
                  <a:pt x="6929" y="722544"/>
                </a:lnTo>
                <a:lnTo>
                  <a:pt x="26225" y="759879"/>
                </a:lnTo>
                <a:lnTo>
                  <a:pt x="55648" y="789332"/>
                </a:lnTo>
                <a:lnTo>
                  <a:pt x="92958" y="808653"/>
                </a:lnTo>
                <a:lnTo>
                  <a:pt x="135915" y="815594"/>
                </a:lnTo>
                <a:lnTo>
                  <a:pt x="8009508" y="815594"/>
                </a:lnTo>
                <a:lnTo>
                  <a:pt x="8052463" y="808653"/>
                </a:lnTo>
                <a:lnTo>
                  <a:pt x="8089766" y="789332"/>
                </a:lnTo>
                <a:lnTo>
                  <a:pt x="8119182" y="759879"/>
                </a:lnTo>
                <a:lnTo>
                  <a:pt x="8138471" y="722544"/>
                </a:lnTo>
                <a:lnTo>
                  <a:pt x="8145399" y="679576"/>
                </a:lnTo>
                <a:lnTo>
                  <a:pt x="8145399" y="136017"/>
                </a:lnTo>
                <a:lnTo>
                  <a:pt x="8138471" y="93049"/>
                </a:lnTo>
                <a:lnTo>
                  <a:pt x="8119182" y="55714"/>
                </a:lnTo>
                <a:lnTo>
                  <a:pt x="8089766" y="26261"/>
                </a:lnTo>
                <a:lnTo>
                  <a:pt x="8052463" y="6940"/>
                </a:lnTo>
                <a:lnTo>
                  <a:pt x="8009508" y="0"/>
                </a:lnTo>
                <a:close/>
              </a:path>
            </a:pathLst>
          </a:custGeom>
          <a:solidFill>
            <a:srgbClr val="006188"/>
          </a:solidFill>
        </p:spPr>
        <p:txBody>
          <a:bodyPr wrap="square" lIns="0" tIns="0" rIns="0" bIns="0" rtlCol="0"/>
          <a:lstStyle/>
          <a:p>
            <a:endParaRPr/>
          </a:p>
        </p:txBody>
      </p:sp>
      <p:sp>
        <p:nvSpPr>
          <p:cNvPr id="5" name="object 5"/>
          <p:cNvSpPr txBox="1">
            <a:spLocks noGrp="1"/>
          </p:cNvSpPr>
          <p:nvPr>
            <p:ph type="title"/>
          </p:nvPr>
        </p:nvSpPr>
        <p:spPr>
          <a:xfrm>
            <a:off x="540327" y="457200"/>
            <a:ext cx="8145780" cy="752129"/>
          </a:xfrm>
          <a:prstGeom prst="rect">
            <a:avLst/>
          </a:prstGeom>
        </p:spPr>
        <p:txBody>
          <a:bodyPr vert="horz" wrap="square" lIns="0" tIns="13335" rIns="0" bIns="0" rtlCol="0">
            <a:spAutoFit/>
          </a:bodyPr>
          <a:lstStyle/>
          <a:p>
            <a:pPr marL="12700">
              <a:spcBef>
                <a:spcPts val="105"/>
              </a:spcBef>
            </a:pPr>
            <a:r>
              <a:rPr lang="en-US" sz="2400" spc="-15" dirty="0"/>
              <a:t>IMAP and IMAP4: Internet Message Access Protocol (version 4)</a:t>
            </a:r>
            <a:br>
              <a:rPr lang="en-US" sz="2400" spc="-15" dirty="0"/>
            </a:br>
            <a:endParaRPr sz="2400" spc="-15" dirty="0"/>
          </a:p>
        </p:txBody>
      </p:sp>
      <p:sp>
        <p:nvSpPr>
          <p:cNvPr id="6" name="TextBox 5">
            <a:extLst>
              <a:ext uri="{FF2B5EF4-FFF2-40B4-BE49-F238E27FC236}">
                <a16:creationId xmlns:a16="http://schemas.microsoft.com/office/drawing/2014/main" xmlns="" id="{B68A503D-16EF-4AEA-AFC0-A3543E1FD9CD}"/>
              </a:ext>
            </a:extLst>
          </p:cNvPr>
          <p:cNvSpPr txBox="1"/>
          <p:nvPr/>
        </p:nvSpPr>
        <p:spPr>
          <a:xfrm>
            <a:off x="540327" y="1600200"/>
            <a:ext cx="8152707" cy="3886000"/>
          </a:xfrm>
          <a:prstGeom prst="rect">
            <a:avLst/>
          </a:prstGeom>
          <a:noFill/>
        </p:spPr>
        <p:txBody>
          <a:bodyPr wrap="square">
            <a:spAutoFit/>
          </a:bodyPr>
          <a:lstStyle/>
          <a:p>
            <a:pPr marL="285750" indent="-285750" algn="just" fontAlgn="base">
              <a:lnSpc>
                <a:spcPct val="107000"/>
              </a:lnSpc>
              <a:spcBef>
                <a:spcPts val="1125"/>
              </a:spcBef>
              <a:spcAft>
                <a:spcPts val="1125"/>
              </a:spcAft>
              <a:buFont typeface="Arial" panose="020B0604020202020204" pitchFamily="34" charset="0"/>
              <a:buChar char="•"/>
            </a:pPr>
            <a:r>
              <a:rPr lang="en-US" sz="2000" dirty="0">
                <a:effectLst/>
                <a:latin typeface="Arial" panose="020B0604020202020204" pitchFamily="34" charset="0"/>
                <a:ea typeface="Times New Roman" panose="02020603050405020304" pitchFamily="18" charset="0"/>
                <a:cs typeface="Arial" panose="020B0604020202020204" pitchFamily="34" charset="0"/>
              </a:rPr>
              <a:t>IMAP is an email protocol that lets end users access and manipulate messages stored on a mail server from their email client as if they were present locally on their remote device. </a:t>
            </a:r>
          </a:p>
          <a:p>
            <a:pPr marL="285750" indent="-285750" algn="just" fontAlgn="base">
              <a:lnSpc>
                <a:spcPct val="107000"/>
              </a:lnSpc>
              <a:spcBef>
                <a:spcPts val="1125"/>
              </a:spcBef>
              <a:spcAft>
                <a:spcPts val="1125"/>
              </a:spcAft>
              <a:buFont typeface="Arial" panose="020B0604020202020204" pitchFamily="34" charset="0"/>
              <a:buChar char="•"/>
            </a:pPr>
            <a:r>
              <a:rPr lang="en-US" sz="2000" dirty="0">
                <a:effectLst/>
                <a:latin typeface="Arial" panose="020B0604020202020204" pitchFamily="34" charset="0"/>
                <a:ea typeface="Times New Roman" panose="02020603050405020304" pitchFamily="18" charset="0"/>
                <a:cs typeface="Arial" panose="020B0604020202020204" pitchFamily="34" charset="0"/>
              </a:rPr>
              <a:t>IMAP follows a client-server model, and lets multiple clients access messages on a common mail server concurrently. </a:t>
            </a:r>
          </a:p>
          <a:p>
            <a:pPr marL="285750" indent="-285750" algn="just" fontAlgn="base">
              <a:lnSpc>
                <a:spcPct val="107000"/>
              </a:lnSpc>
              <a:spcBef>
                <a:spcPts val="1125"/>
              </a:spcBef>
              <a:spcAft>
                <a:spcPts val="1125"/>
              </a:spcAft>
              <a:buFont typeface="Arial" panose="020B0604020202020204" pitchFamily="34" charset="0"/>
              <a:buChar char="•"/>
            </a:pPr>
            <a:r>
              <a:rPr lang="en-US" sz="2000" dirty="0">
                <a:effectLst/>
                <a:latin typeface="Arial" panose="020B0604020202020204" pitchFamily="34" charset="0"/>
                <a:ea typeface="Times New Roman" panose="02020603050405020304" pitchFamily="18" charset="0"/>
                <a:cs typeface="Arial" panose="020B0604020202020204" pitchFamily="34" charset="0"/>
              </a:rPr>
              <a:t>IMAP includes operations for creating, deleting, and renaming mailboxes; checking for new messages; permanently removing messages; setting and removing flags; and much more. </a:t>
            </a:r>
          </a:p>
          <a:p>
            <a:pPr marL="285750" indent="-285750" algn="just" fontAlgn="base">
              <a:lnSpc>
                <a:spcPct val="107000"/>
              </a:lnSpc>
              <a:spcBef>
                <a:spcPts val="1125"/>
              </a:spcBef>
              <a:spcAft>
                <a:spcPts val="1125"/>
              </a:spcAft>
              <a:buFont typeface="Arial" panose="020B0604020202020204" pitchFamily="34" charset="0"/>
              <a:buChar char="•"/>
            </a:pPr>
            <a:r>
              <a:rPr lang="en-US" sz="2000" dirty="0">
                <a:effectLst/>
                <a:latin typeface="Arial" panose="020B0604020202020204" pitchFamily="34" charset="0"/>
                <a:ea typeface="Times New Roman" panose="02020603050405020304" pitchFamily="18" charset="0"/>
                <a:cs typeface="Arial" panose="020B0604020202020204" pitchFamily="34" charset="0"/>
              </a:rPr>
              <a:t>The current version of IMAP is version 4 revision 1.</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74261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533400" y="316102"/>
            <a:ext cx="8145780" cy="815975"/>
          </a:xfrm>
          <a:custGeom>
            <a:avLst/>
            <a:gdLst/>
            <a:ahLst/>
            <a:cxnLst/>
            <a:rect l="l" t="t" r="r" b="b"/>
            <a:pathLst>
              <a:path w="8145780" h="815975">
                <a:moveTo>
                  <a:pt x="8009508" y="0"/>
                </a:moveTo>
                <a:lnTo>
                  <a:pt x="135915" y="0"/>
                </a:lnTo>
                <a:lnTo>
                  <a:pt x="92958" y="6940"/>
                </a:lnTo>
                <a:lnTo>
                  <a:pt x="55648" y="26261"/>
                </a:lnTo>
                <a:lnTo>
                  <a:pt x="26225" y="55714"/>
                </a:lnTo>
                <a:lnTo>
                  <a:pt x="6929" y="93049"/>
                </a:lnTo>
                <a:lnTo>
                  <a:pt x="0" y="136017"/>
                </a:lnTo>
                <a:lnTo>
                  <a:pt x="0" y="679576"/>
                </a:lnTo>
                <a:lnTo>
                  <a:pt x="6929" y="722544"/>
                </a:lnTo>
                <a:lnTo>
                  <a:pt x="26225" y="759879"/>
                </a:lnTo>
                <a:lnTo>
                  <a:pt x="55648" y="789332"/>
                </a:lnTo>
                <a:lnTo>
                  <a:pt x="92958" y="808653"/>
                </a:lnTo>
                <a:lnTo>
                  <a:pt x="135915" y="815594"/>
                </a:lnTo>
                <a:lnTo>
                  <a:pt x="8009508" y="815594"/>
                </a:lnTo>
                <a:lnTo>
                  <a:pt x="8052463" y="808653"/>
                </a:lnTo>
                <a:lnTo>
                  <a:pt x="8089766" y="789332"/>
                </a:lnTo>
                <a:lnTo>
                  <a:pt x="8119182" y="759879"/>
                </a:lnTo>
                <a:lnTo>
                  <a:pt x="8138471" y="722544"/>
                </a:lnTo>
                <a:lnTo>
                  <a:pt x="8145399" y="679576"/>
                </a:lnTo>
                <a:lnTo>
                  <a:pt x="8145399" y="136017"/>
                </a:lnTo>
                <a:lnTo>
                  <a:pt x="8138471" y="93049"/>
                </a:lnTo>
                <a:lnTo>
                  <a:pt x="8119182" y="55714"/>
                </a:lnTo>
                <a:lnTo>
                  <a:pt x="8089766" y="26261"/>
                </a:lnTo>
                <a:lnTo>
                  <a:pt x="8052463" y="6940"/>
                </a:lnTo>
                <a:lnTo>
                  <a:pt x="8009508" y="0"/>
                </a:lnTo>
                <a:close/>
              </a:path>
            </a:pathLst>
          </a:custGeom>
          <a:solidFill>
            <a:srgbClr val="006188"/>
          </a:solidFill>
        </p:spPr>
        <p:txBody>
          <a:bodyPr wrap="square" lIns="0" tIns="0" rIns="0" bIns="0" rtlCol="0"/>
          <a:lstStyle/>
          <a:p>
            <a:endParaRPr/>
          </a:p>
        </p:txBody>
      </p:sp>
      <p:sp>
        <p:nvSpPr>
          <p:cNvPr id="5" name="object 5"/>
          <p:cNvSpPr txBox="1">
            <a:spLocks noGrp="1"/>
          </p:cNvSpPr>
          <p:nvPr>
            <p:ph type="title"/>
          </p:nvPr>
        </p:nvSpPr>
        <p:spPr>
          <a:xfrm>
            <a:off x="540327" y="457200"/>
            <a:ext cx="8145780" cy="752129"/>
          </a:xfrm>
          <a:prstGeom prst="rect">
            <a:avLst/>
          </a:prstGeom>
        </p:spPr>
        <p:txBody>
          <a:bodyPr vert="horz" wrap="square" lIns="0" tIns="13335" rIns="0" bIns="0" rtlCol="0">
            <a:spAutoFit/>
          </a:bodyPr>
          <a:lstStyle/>
          <a:p>
            <a:pPr marL="12700">
              <a:spcBef>
                <a:spcPts val="105"/>
              </a:spcBef>
            </a:pPr>
            <a:r>
              <a:rPr lang="en-US" sz="2400" spc="-15" dirty="0"/>
              <a:t>IMAP and IMAP4: Internet Message Access Protocol (version 4)</a:t>
            </a:r>
            <a:br>
              <a:rPr lang="en-US" sz="2400" spc="-15" dirty="0"/>
            </a:br>
            <a:endParaRPr sz="2400" spc="-15" dirty="0"/>
          </a:p>
        </p:txBody>
      </p:sp>
      <p:sp>
        <p:nvSpPr>
          <p:cNvPr id="6" name="TextBox 5">
            <a:extLst>
              <a:ext uri="{FF2B5EF4-FFF2-40B4-BE49-F238E27FC236}">
                <a16:creationId xmlns:a16="http://schemas.microsoft.com/office/drawing/2014/main" xmlns="" id="{B68A503D-16EF-4AEA-AFC0-A3543E1FD9CD}"/>
              </a:ext>
            </a:extLst>
          </p:cNvPr>
          <p:cNvSpPr txBox="1"/>
          <p:nvPr/>
        </p:nvSpPr>
        <p:spPr>
          <a:xfrm>
            <a:off x="647353" y="1524000"/>
            <a:ext cx="8038754" cy="3722494"/>
          </a:xfrm>
          <a:prstGeom prst="rect">
            <a:avLst/>
          </a:prstGeom>
          <a:noFill/>
        </p:spPr>
        <p:txBody>
          <a:bodyPr wrap="square">
            <a:spAutoFit/>
          </a:bodyPr>
          <a:lstStyle/>
          <a:p>
            <a:pPr fontAlgn="base">
              <a:lnSpc>
                <a:spcPct val="107000"/>
              </a:lnSpc>
              <a:spcAft>
                <a:spcPts val="800"/>
              </a:spcAft>
            </a:pPr>
            <a:r>
              <a:rPr lang="en-US" sz="2000" b="1" dirty="0">
                <a:effectLst/>
                <a:latin typeface="Arial" panose="020B0604020202020204" pitchFamily="34" charset="0"/>
                <a:ea typeface="Times New Roman" panose="02020603050405020304" pitchFamily="18" charset="0"/>
                <a:cs typeface="Arial" panose="020B0604020202020204" pitchFamily="34" charset="0"/>
              </a:rPr>
              <a:t>Advantages</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fontAlgn="base">
              <a:lnSpc>
                <a:spcPct val="107000"/>
              </a:lnSpc>
              <a:spcAft>
                <a:spcPts val="800"/>
              </a:spcAft>
              <a:buSzPts val="1000"/>
              <a:buFont typeface="Symbol" panose="05050102010706020507" pitchFamily="18" charset="2"/>
              <a:buChar char=""/>
              <a:tabLst>
                <a:tab pos="457200" algn="l"/>
              </a:tabLst>
            </a:pPr>
            <a:r>
              <a:rPr lang="en-US" dirty="0">
                <a:effectLst/>
                <a:latin typeface="Arial" panose="020B0604020202020204" pitchFamily="34" charset="0"/>
                <a:ea typeface="Times New Roman" panose="02020603050405020304" pitchFamily="18" charset="0"/>
                <a:cs typeface="Arial" panose="020B0604020202020204" pitchFamily="34" charset="0"/>
              </a:rPr>
              <a:t>As the emails are stored on the mail server, local storage utilization is minimal.</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fontAlgn="base">
              <a:lnSpc>
                <a:spcPct val="107000"/>
              </a:lnSpc>
              <a:spcAft>
                <a:spcPts val="800"/>
              </a:spcAft>
              <a:buSzPts val="1000"/>
              <a:buFont typeface="Symbol" panose="05050102010706020507" pitchFamily="18" charset="2"/>
              <a:buChar char=""/>
              <a:tabLst>
                <a:tab pos="457200" algn="l"/>
              </a:tabLst>
            </a:pPr>
            <a:r>
              <a:rPr lang="en-US" dirty="0">
                <a:effectLst/>
                <a:latin typeface="Arial" panose="020B0604020202020204" pitchFamily="34" charset="0"/>
                <a:ea typeface="Times New Roman" panose="02020603050405020304" pitchFamily="18" charset="0"/>
                <a:cs typeface="Arial" panose="020B0604020202020204" pitchFamily="34" charset="0"/>
              </a:rPr>
              <a:t>In case of accidental deletion of emails or data, it is always possible to retrieve them as they are stored on the mail server.</a:t>
            </a:r>
          </a:p>
          <a:p>
            <a:pPr marL="342900" lvl="0" indent="-342900" fontAlgn="base">
              <a:lnSpc>
                <a:spcPct val="107000"/>
              </a:lnSpc>
              <a:spcAft>
                <a:spcPts val="800"/>
              </a:spcAft>
              <a:buSzPts val="1000"/>
              <a:buFont typeface="Symbol" panose="05050102010706020507" pitchFamily="18" charset="2"/>
              <a:buChar char=""/>
              <a:tabLst>
                <a:tab pos="457200" algn="l"/>
              </a:tabLst>
            </a:pPr>
            <a:endParaRPr lang="en-US" dirty="0">
              <a:effectLst/>
              <a:latin typeface="Calibri" panose="020F0502020204030204" pitchFamily="34" charset="0"/>
              <a:ea typeface="Calibri" panose="020F0502020204030204" pitchFamily="34" charset="0"/>
              <a:cs typeface="Arial" panose="020B0604020202020204" pitchFamily="34" charset="0"/>
            </a:endParaRPr>
          </a:p>
          <a:p>
            <a:pPr fontAlgn="base">
              <a:lnSpc>
                <a:spcPct val="107000"/>
              </a:lnSpc>
              <a:spcAft>
                <a:spcPts val="800"/>
              </a:spcAft>
            </a:pPr>
            <a:r>
              <a:rPr lang="en-US" sz="2000" b="1" dirty="0">
                <a:effectLst/>
                <a:latin typeface="Arial" panose="020B0604020202020204" pitchFamily="34" charset="0"/>
                <a:ea typeface="Times New Roman" panose="02020603050405020304" pitchFamily="18" charset="0"/>
                <a:cs typeface="Arial" panose="020B0604020202020204" pitchFamily="34" charset="0"/>
              </a:rPr>
              <a:t>Disadvantages</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fontAlgn="base">
              <a:lnSpc>
                <a:spcPct val="107000"/>
              </a:lnSpc>
              <a:spcAft>
                <a:spcPts val="800"/>
              </a:spcAft>
              <a:buSzPts val="1000"/>
              <a:buFont typeface="Symbol" panose="05050102010706020507" pitchFamily="18" charset="2"/>
              <a:buChar char=""/>
              <a:tabLst>
                <a:tab pos="457200" algn="l"/>
              </a:tabLst>
            </a:pPr>
            <a:r>
              <a:rPr lang="en-US" dirty="0">
                <a:effectLst/>
                <a:latin typeface="Arial" panose="020B0604020202020204" pitchFamily="34" charset="0"/>
                <a:ea typeface="Times New Roman" panose="02020603050405020304" pitchFamily="18" charset="0"/>
                <a:cs typeface="Arial" panose="020B0604020202020204" pitchFamily="34" charset="0"/>
              </a:rPr>
              <a:t>Emails won't work without an active internet connection.</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fontAlgn="base">
              <a:lnSpc>
                <a:spcPct val="107000"/>
              </a:lnSpc>
              <a:spcAft>
                <a:spcPts val="800"/>
              </a:spcAft>
              <a:buSzPts val="1000"/>
              <a:buFont typeface="Symbol" panose="05050102010706020507" pitchFamily="18" charset="2"/>
              <a:buChar char=""/>
              <a:tabLst>
                <a:tab pos="457200" algn="l"/>
              </a:tabLst>
            </a:pPr>
            <a:r>
              <a:rPr lang="en-US" dirty="0">
                <a:effectLst/>
                <a:latin typeface="Arial" panose="020B0604020202020204" pitchFamily="34" charset="0"/>
                <a:ea typeface="Times New Roman" panose="02020603050405020304" pitchFamily="18" charset="0"/>
                <a:cs typeface="Arial" panose="020B0604020202020204" pitchFamily="34" charset="0"/>
              </a:rPr>
              <a:t>High utilization of emails by end users requires more mailbox storage, thereby augmenting costs.</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7737867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533400" y="316102"/>
            <a:ext cx="8145780" cy="815975"/>
          </a:xfrm>
          <a:custGeom>
            <a:avLst/>
            <a:gdLst/>
            <a:ahLst/>
            <a:cxnLst/>
            <a:rect l="l" t="t" r="r" b="b"/>
            <a:pathLst>
              <a:path w="8145780" h="815975">
                <a:moveTo>
                  <a:pt x="8009508" y="0"/>
                </a:moveTo>
                <a:lnTo>
                  <a:pt x="135915" y="0"/>
                </a:lnTo>
                <a:lnTo>
                  <a:pt x="92958" y="6940"/>
                </a:lnTo>
                <a:lnTo>
                  <a:pt x="55648" y="26261"/>
                </a:lnTo>
                <a:lnTo>
                  <a:pt x="26225" y="55714"/>
                </a:lnTo>
                <a:lnTo>
                  <a:pt x="6929" y="93049"/>
                </a:lnTo>
                <a:lnTo>
                  <a:pt x="0" y="136017"/>
                </a:lnTo>
                <a:lnTo>
                  <a:pt x="0" y="679576"/>
                </a:lnTo>
                <a:lnTo>
                  <a:pt x="6929" y="722544"/>
                </a:lnTo>
                <a:lnTo>
                  <a:pt x="26225" y="759879"/>
                </a:lnTo>
                <a:lnTo>
                  <a:pt x="55648" y="789332"/>
                </a:lnTo>
                <a:lnTo>
                  <a:pt x="92958" y="808653"/>
                </a:lnTo>
                <a:lnTo>
                  <a:pt x="135915" y="815594"/>
                </a:lnTo>
                <a:lnTo>
                  <a:pt x="8009508" y="815594"/>
                </a:lnTo>
                <a:lnTo>
                  <a:pt x="8052463" y="808653"/>
                </a:lnTo>
                <a:lnTo>
                  <a:pt x="8089766" y="789332"/>
                </a:lnTo>
                <a:lnTo>
                  <a:pt x="8119182" y="759879"/>
                </a:lnTo>
                <a:lnTo>
                  <a:pt x="8138471" y="722544"/>
                </a:lnTo>
                <a:lnTo>
                  <a:pt x="8145399" y="679576"/>
                </a:lnTo>
                <a:lnTo>
                  <a:pt x="8145399" y="136017"/>
                </a:lnTo>
                <a:lnTo>
                  <a:pt x="8138471" y="93049"/>
                </a:lnTo>
                <a:lnTo>
                  <a:pt x="8119182" y="55714"/>
                </a:lnTo>
                <a:lnTo>
                  <a:pt x="8089766" y="26261"/>
                </a:lnTo>
                <a:lnTo>
                  <a:pt x="8052463" y="6940"/>
                </a:lnTo>
                <a:lnTo>
                  <a:pt x="8009508" y="0"/>
                </a:lnTo>
                <a:close/>
              </a:path>
            </a:pathLst>
          </a:custGeom>
          <a:solidFill>
            <a:srgbClr val="006188"/>
          </a:solidFill>
        </p:spPr>
        <p:txBody>
          <a:bodyPr wrap="square" lIns="0" tIns="0" rIns="0" bIns="0" rtlCol="0"/>
          <a:lstStyle/>
          <a:p>
            <a:endParaRPr/>
          </a:p>
        </p:txBody>
      </p:sp>
      <p:sp>
        <p:nvSpPr>
          <p:cNvPr id="5" name="object 5"/>
          <p:cNvSpPr txBox="1">
            <a:spLocks noGrp="1"/>
          </p:cNvSpPr>
          <p:nvPr>
            <p:ph type="title"/>
          </p:nvPr>
        </p:nvSpPr>
        <p:spPr>
          <a:xfrm>
            <a:off x="688340" y="457200"/>
            <a:ext cx="7767320" cy="875240"/>
          </a:xfrm>
          <a:prstGeom prst="rect">
            <a:avLst/>
          </a:prstGeom>
        </p:spPr>
        <p:txBody>
          <a:bodyPr vert="horz" wrap="square" lIns="0" tIns="13335" rIns="0" bIns="0" rtlCol="0">
            <a:spAutoFit/>
          </a:bodyPr>
          <a:lstStyle/>
          <a:p>
            <a:pPr marL="12700">
              <a:spcBef>
                <a:spcPts val="105"/>
              </a:spcBef>
            </a:pPr>
            <a:r>
              <a:rPr lang="en-US" sz="2800" spc="-15" dirty="0"/>
              <a:t>POP and POP3: Post Office Protocol (version 3)</a:t>
            </a:r>
            <a:br>
              <a:rPr lang="en-US" sz="2800" spc="-15" dirty="0"/>
            </a:br>
            <a:endParaRPr sz="2800" spc="-15" dirty="0"/>
          </a:p>
        </p:txBody>
      </p:sp>
      <p:sp>
        <p:nvSpPr>
          <p:cNvPr id="6" name="TextBox 5">
            <a:extLst>
              <a:ext uri="{FF2B5EF4-FFF2-40B4-BE49-F238E27FC236}">
                <a16:creationId xmlns:a16="http://schemas.microsoft.com/office/drawing/2014/main" xmlns="" id="{B10B9B24-1334-4B88-AD1A-D5B7B8A64B08}"/>
              </a:ext>
            </a:extLst>
          </p:cNvPr>
          <p:cNvSpPr txBox="1"/>
          <p:nvPr/>
        </p:nvSpPr>
        <p:spPr>
          <a:xfrm>
            <a:off x="381000" y="1473538"/>
            <a:ext cx="8298180" cy="4497450"/>
          </a:xfrm>
          <a:prstGeom prst="rect">
            <a:avLst/>
          </a:prstGeom>
          <a:noFill/>
        </p:spPr>
        <p:txBody>
          <a:bodyPr wrap="square">
            <a:spAutoFit/>
          </a:bodyPr>
          <a:lstStyle/>
          <a:p>
            <a:pPr marL="285750" indent="-285750" algn="just" fontAlgn="base">
              <a:lnSpc>
                <a:spcPct val="107000"/>
              </a:lnSpc>
              <a:spcBef>
                <a:spcPts val="1125"/>
              </a:spcBef>
              <a:spcAft>
                <a:spcPts val="1125"/>
              </a:spcAft>
              <a:buFont typeface="Arial" panose="020B0604020202020204" pitchFamily="34" charset="0"/>
              <a:buChar char="•"/>
            </a:pPr>
            <a:r>
              <a:rPr lang="en-US" sz="2000" dirty="0">
                <a:effectLst/>
                <a:latin typeface="Arial" panose="020B0604020202020204" pitchFamily="34" charset="0"/>
                <a:ea typeface="Times New Roman" panose="02020603050405020304" pitchFamily="18" charset="0"/>
                <a:cs typeface="Arial" panose="020B0604020202020204" pitchFamily="34" charset="0"/>
              </a:rPr>
              <a:t>The Post Office Protocol is also an email protocol. Using this protocol, the end user can download emails from the mail server to their own email client. </a:t>
            </a:r>
          </a:p>
          <a:p>
            <a:pPr marL="285750" indent="-285750" algn="just" fontAlgn="base">
              <a:lnSpc>
                <a:spcPct val="107000"/>
              </a:lnSpc>
              <a:spcBef>
                <a:spcPts val="1125"/>
              </a:spcBef>
              <a:spcAft>
                <a:spcPts val="1125"/>
              </a:spcAft>
              <a:buFont typeface="Arial" panose="020B0604020202020204" pitchFamily="34" charset="0"/>
              <a:buChar char="•"/>
            </a:pPr>
            <a:r>
              <a:rPr lang="en-US" sz="2000" dirty="0">
                <a:effectLst/>
                <a:latin typeface="Arial" panose="020B0604020202020204" pitchFamily="34" charset="0"/>
                <a:ea typeface="Times New Roman" panose="02020603050405020304" pitchFamily="18" charset="0"/>
                <a:cs typeface="Arial" panose="020B0604020202020204" pitchFamily="34" charset="0"/>
              </a:rPr>
              <a:t>Once the emails are downloaded locally, they can be read without an internet connection. </a:t>
            </a:r>
          </a:p>
          <a:p>
            <a:pPr marL="285750" indent="-285750" algn="just" fontAlgn="base">
              <a:lnSpc>
                <a:spcPct val="107000"/>
              </a:lnSpc>
              <a:spcBef>
                <a:spcPts val="1125"/>
              </a:spcBef>
              <a:spcAft>
                <a:spcPts val="1125"/>
              </a:spcAft>
              <a:buFont typeface="Arial" panose="020B0604020202020204" pitchFamily="34" charset="0"/>
              <a:buChar char="•"/>
            </a:pPr>
            <a:r>
              <a:rPr lang="en-US" sz="2000" dirty="0">
                <a:effectLst/>
                <a:latin typeface="Arial" panose="020B0604020202020204" pitchFamily="34" charset="0"/>
                <a:ea typeface="Times New Roman" panose="02020603050405020304" pitchFamily="18" charset="0"/>
                <a:cs typeface="Arial" panose="020B0604020202020204" pitchFamily="34" charset="0"/>
              </a:rPr>
              <a:t>Also, once the emails are moved locally, they get deleted from the mail server, freeing up space. </a:t>
            </a:r>
          </a:p>
          <a:p>
            <a:pPr marL="285750" indent="-285750" algn="just" fontAlgn="base">
              <a:lnSpc>
                <a:spcPct val="107000"/>
              </a:lnSpc>
              <a:spcBef>
                <a:spcPts val="1125"/>
              </a:spcBef>
              <a:spcAft>
                <a:spcPts val="1125"/>
              </a:spcAft>
              <a:buFont typeface="Arial" panose="020B0604020202020204" pitchFamily="34" charset="0"/>
              <a:buChar char="•"/>
            </a:pPr>
            <a:r>
              <a:rPr lang="en-US" sz="2000" dirty="0">
                <a:effectLst/>
                <a:latin typeface="Arial" panose="020B0604020202020204" pitchFamily="34" charset="0"/>
                <a:ea typeface="Times New Roman" panose="02020603050405020304" pitchFamily="18" charset="0"/>
                <a:cs typeface="Arial" panose="020B0604020202020204" pitchFamily="34" charset="0"/>
              </a:rPr>
              <a:t>POP3 is not designed to perform extensive manipulations with the messages on the mail server, unlike IMAP4. </a:t>
            </a:r>
          </a:p>
          <a:p>
            <a:pPr marL="285750" indent="-285750" algn="just" fontAlgn="base">
              <a:lnSpc>
                <a:spcPct val="107000"/>
              </a:lnSpc>
              <a:spcBef>
                <a:spcPts val="1125"/>
              </a:spcBef>
              <a:spcAft>
                <a:spcPts val="1125"/>
              </a:spcAft>
              <a:buFont typeface="Arial" panose="020B0604020202020204" pitchFamily="34" charset="0"/>
              <a:buChar char="•"/>
            </a:pPr>
            <a:r>
              <a:rPr lang="en-US" sz="2000" dirty="0">
                <a:effectLst/>
                <a:latin typeface="Arial" panose="020B0604020202020204" pitchFamily="34" charset="0"/>
                <a:ea typeface="Times New Roman" panose="02020603050405020304" pitchFamily="18" charset="0"/>
                <a:cs typeface="Arial" panose="020B0604020202020204" pitchFamily="34" charset="0"/>
              </a:rPr>
              <a:t>POP3 is the latest version of the Post Office Protocol.</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70502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533400" y="316102"/>
            <a:ext cx="8145780" cy="815975"/>
          </a:xfrm>
          <a:custGeom>
            <a:avLst/>
            <a:gdLst/>
            <a:ahLst/>
            <a:cxnLst/>
            <a:rect l="l" t="t" r="r" b="b"/>
            <a:pathLst>
              <a:path w="8145780" h="815975">
                <a:moveTo>
                  <a:pt x="8009508" y="0"/>
                </a:moveTo>
                <a:lnTo>
                  <a:pt x="135915" y="0"/>
                </a:lnTo>
                <a:lnTo>
                  <a:pt x="92958" y="6940"/>
                </a:lnTo>
                <a:lnTo>
                  <a:pt x="55648" y="26261"/>
                </a:lnTo>
                <a:lnTo>
                  <a:pt x="26225" y="55714"/>
                </a:lnTo>
                <a:lnTo>
                  <a:pt x="6929" y="93049"/>
                </a:lnTo>
                <a:lnTo>
                  <a:pt x="0" y="136017"/>
                </a:lnTo>
                <a:lnTo>
                  <a:pt x="0" y="679576"/>
                </a:lnTo>
                <a:lnTo>
                  <a:pt x="6929" y="722544"/>
                </a:lnTo>
                <a:lnTo>
                  <a:pt x="26225" y="759879"/>
                </a:lnTo>
                <a:lnTo>
                  <a:pt x="55648" y="789332"/>
                </a:lnTo>
                <a:lnTo>
                  <a:pt x="92958" y="808653"/>
                </a:lnTo>
                <a:lnTo>
                  <a:pt x="135915" y="815594"/>
                </a:lnTo>
                <a:lnTo>
                  <a:pt x="8009508" y="815594"/>
                </a:lnTo>
                <a:lnTo>
                  <a:pt x="8052463" y="808653"/>
                </a:lnTo>
                <a:lnTo>
                  <a:pt x="8089766" y="789332"/>
                </a:lnTo>
                <a:lnTo>
                  <a:pt x="8119182" y="759879"/>
                </a:lnTo>
                <a:lnTo>
                  <a:pt x="8138471" y="722544"/>
                </a:lnTo>
                <a:lnTo>
                  <a:pt x="8145399" y="679576"/>
                </a:lnTo>
                <a:lnTo>
                  <a:pt x="8145399" y="136017"/>
                </a:lnTo>
                <a:lnTo>
                  <a:pt x="8138471" y="93049"/>
                </a:lnTo>
                <a:lnTo>
                  <a:pt x="8119182" y="55714"/>
                </a:lnTo>
                <a:lnTo>
                  <a:pt x="8089766" y="26261"/>
                </a:lnTo>
                <a:lnTo>
                  <a:pt x="8052463" y="6940"/>
                </a:lnTo>
                <a:lnTo>
                  <a:pt x="8009508" y="0"/>
                </a:lnTo>
                <a:close/>
              </a:path>
            </a:pathLst>
          </a:custGeom>
          <a:solidFill>
            <a:srgbClr val="006188"/>
          </a:solidFill>
        </p:spPr>
        <p:txBody>
          <a:bodyPr wrap="square" lIns="0" tIns="0" rIns="0" bIns="0" rtlCol="0"/>
          <a:lstStyle/>
          <a:p>
            <a:endParaRPr/>
          </a:p>
        </p:txBody>
      </p:sp>
      <p:sp>
        <p:nvSpPr>
          <p:cNvPr id="5" name="object 5"/>
          <p:cNvSpPr txBox="1">
            <a:spLocks noGrp="1"/>
          </p:cNvSpPr>
          <p:nvPr>
            <p:ph type="title"/>
          </p:nvPr>
        </p:nvSpPr>
        <p:spPr>
          <a:xfrm>
            <a:off x="688340" y="457200"/>
            <a:ext cx="7767320" cy="875240"/>
          </a:xfrm>
          <a:prstGeom prst="rect">
            <a:avLst/>
          </a:prstGeom>
        </p:spPr>
        <p:txBody>
          <a:bodyPr vert="horz" wrap="square" lIns="0" tIns="13335" rIns="0" bIns="0" rtlCol="0">
            <a:spAutoFit/>
          </a:bodyPr>
          <a:lstStyle/>
          <a:p>
            <a:pPr marL="12700">
              <a:spcBef>
                <a:spcPts val="105"/>
              </a:spcBef>
            </a:pPr>
            <a:r>
              <a:rPr lang="en-US" sz="2800" spc="-15" dirty="0"/>
              <a:t>POP and POP3: Post Office Protocol (version 3)</a:t>
            </a:r>
            <a:br>
              <a:rPr lang="en-US" sz="2800" spc="-15" dirty="0"/>
            </a:br>
            <a:endParaRPr sz="2800" spc="-15" dirty="0"/>
          </a:p>
        </p:txBody>
      </p:sp>
      <p:sp>
        <p:nvSpPr>
          <p:cNvPr id="6" name="TextBox 5">
            <a:extLst>
              <a:ext uri="{FF2B5EF4-FFF2-40B4-BE49-F238E27FC236}">
                <a16:creationId xmlns:a16="http://schemas.microsoft.com/office/drawing/2014/main" xmlns="" id="{B10B9B24-1334-4B88-AD1A-D5B7B8A64B08}"/>
              </a:ext>
            </a:extLst>
          </p:cNvPr>
          <p:cNvSpPr txBox="1"/>
          <p:nvPr/>
        </p:nvSpPr>
        <p:spPr>
          <a:xfrm>
            <a:off x="688340" y="1752600"/>
            <a:ext cx="7767320" cy="3027175"/>
          </a:xfrm>
          <a:prstGeom prst="rect">
            <a:avLst/>
          </a:prstGeom>
          <a:noFill/>
        </p:spPr>
        <p:txBody>
          <a:bodyPr wrap="square">
            <a:spAutoFit/>
          </a:bodyPr>
          <a:lstStyle/>
          <a:p>
            <a:pPr fontAlgn="base">
              <a:lnSpc>
                <a:spcPct val="107000"/>
              </a:lnSpc>
              <a:spcAft>
                <a:spcPts val="800"/>
              </a:spcAft>
            </a:pPr>
            <a:r>
              <a:rPr lang="en-US" sz="2000" b="1" dirty="0">
                <a:effectLst/>
                <a:latin typeface="Arial" panose="020B0604020202020204" pitchFamily="34" charset="0"/>
                <a:ea typeface="Times New Roman" panose="02020603050405020304" pitchFamily="18" charset="0"/>
                <a:cs typeface="Arial" panose="020B0604020202020204" pitchFamily="34" charset="0"/>
              </a:rPr>
              <a:t>Advantages</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fontAlgn="base">
              <a:lnSpc>
                <a:spcPct val="107000"/>
              </a:lnSpc>
              <a:spcAft>
                <a:spcPts val="800"/>
              </a:spcAft>
              <a:buSzPts val="1000"/>
              <a:buFont typeface="Symbol" panose="05050102010706020507" pitchFamily="18" charset="2"/>
              <a:buChar char=""/>
              <a:tabLst>
                <a:tab pos="457200" algn="l"/>
              </a:tabLst>
            </a:pPr>
            <a:r>
              <a:rPr lang="en-US" dirty="0">
                <a:effectLst/>
                <a:latin typeface="Arial" panose="020B0604020202020204" pitchFamily="34" charset="0"/>
                <a:ea typeface="Times New Roman" panose="02020603050405020304" pitchFamily="18" charset="0"/>
                <a:cs typeface="Arial" panose="020B0604020202020204" pitchFamily="34" charset="0"/>
              </a:rPr>
              <a:t>Read emails on local devices without internet connection.</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fontAlgn="base">
              <a:lnSpc>
                <a:spcPct val="107000"/>
              </a:lnSpc>
              <a:spcAft>
                <a:spcPts val="800"/>
              </a:spcAft>
              <a:buSzPts val="1000"/>
              <a:buFont typeface="Symbol" panose="05050102010706020507" pitchFamily="18" charset="2"/>
              <a:buChar char=""/>
              <a:tabLst>
                <a:tab pos="457200" algn="l"/>
              </a:tabLst>
            </a:pPr>
            <a:r>
              <a:rPr lang="en-US" dirty="0">
                <a:effectLst/>
                <a:latin typeface="Arial" panose="020B0604020202020204" pitchFamily="34" charset="0"/>
                <a:ea typeface="Times New Roman" panose="02020603050405020304" pitchFamily="18" charset="0"/>
                <a:cs typeface="Arial" panose="020B0604020202020204" pitchFamily="34" charset="0"/>
              </a:rPr>
              <a:t>The mail server need not have high storage capacity, as the emails get deleted when they're moved locally.</a:t>
            </a:r>
          </a:p>
          <a:p>
            <a:pPr marL="342900" lvl="0" indent="-342900" fontAlgn="base">
              <a:lnSpc>
                <a:spcPct val="107000"/>
              </a:lnSpc>
              <a:spcAft>
                <a:spcPts val="800"/>
              </a:spcAft>
              <a:buSzPts val="1000"/>
              <a:buFont typeface="Symbol" panose="05050102010706020507" pitchFamily="18" charset="2"/>
              <a:buChar char=""/>
              <a:tabLst>
                <a:tab pos="457200" algn="l"/>
              </a:tabLst>
            </a:pPr>
            <a:endParaRPr lang="en-US" dirty="0">
              <a:effectLst/>
              <a:latin typeface="Calibri" panose="020F0502020204030204" pitchFamily="34" charset="0"/>
              <a:ea typeface="Calibri" panose="020F0502020204030204" pitchFamily="34" charset="0"/>
              <a:cs typeface="Arial" panose="020B0604020202020204" pitchFamily="34" charset="0"/>
            </a:endParaRPr>
          </a:p>
          <a:p>
            <a:pPr fontAlgn="base">
              <a:lnSpc>
                <a:spcPct val="107000"/>
              </a:lnSpc>
              <a:spcAft>
                <a:spcPts val="800"/>
              </a:spcAft>
            </a:pPr>
            <a:r>
              <a:rPr lang="en-US" sz="2000" b="1" dirty="0">
                <a:effectLst/>
                <a:latin typeface="Arial" panose="020B0604020202020204" pitchFamily="34" charset="0"/>
                <a:ea typeface="Times New Roman" panose="02020603050405020304" pitchFamily="18" charset="0"/>
                <a:cs typeface="Arial" panose="020B0604020202020204" pitchFamily="34" charset="0"/>
              </a:rPr>
              <a:t>Disadvantages</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fontAlgn="base">
              <a:lnSpc>
                <a:spcPct val="107000"/>
              </a:lnSpc>
              <a:spcAft>
                <a:spcPts val="800"/>
              </a:spcAft>
              <a:buSzPts val="1000"/>
              <a:buFont typeface="Symbol" panose="05050102010706020507" pitchFamily="18" charset="2"/>
              <a:buChar char=""/>
              <a:tabLst>
                <a:tab pos="457200" algn="l"/>
              </a:tabLst>
            </a:pPr>
            <a:r>
              <a:rPr lang="en-US" dirty="0">
                <a:effectLst/>
                <a:latin typeface="Arial" panose="020B0604020202020204" pitchFamily="34" charset="0"/>
                <a:ea typeface="Times New Roman" panose="02020603050405020304" pitchFamily="18" charset="0"/>
                <a:cs typeface="Arial" panose="020B0604020202020204" pitchFamily="34" charset="0"/>
              </a:rPr>
              <a:t>If the local device on which the emails were downloaded crashes or gets stolen, the emails are lost.</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823966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533400" y="316102"/>
            <a:ext cx="8145780" cy="815975"/>
          </a:xfrm>
          <a:custGeom>
            <a:avLst/>
            <a:gdLst/>
            <a:ahLst/>
            <a:cxnLst/>
            <a:rect l="l" t="t" r="r" b="b"/>
            <a:pathLst>
              <a:path w="8145780" h="815975">
                <a:moveTo>
                  <a:pt x="8009508" y="0"/>
                </a:moveTo>
                <a:lnTo>
                  <a:pt x="135915" y="0"/>
                </a:lnTo>
                <a:lnTo>
                  <a:pt x="92958" y="6940"/>
                </a:lnTo>
                <a:lnTo>
                  <a:pt x="55648" y="26261"/>
                </a:lnTo>
                <a:lnTo>
                  <a:pt x="26225" y="55714"/>
                </a:lnTo>
                <a:lnTo>
                  <a:pt x="6929" y="93049"/>
                </a:lnTo>
                <a:lnTo>
                  <a:pt x="0" y="136017"/>
                </a:lnTo>
                <a:lnTo>
                  <a:pt x="0" y="679576"/>
                </a:lnTo>
                <a:lnTo>
                  <a:pt x="6929" y="722544"/>
                </a:lnTo>
                <a:lnTo>
                  <a:pt x="26225" y="759879"/>
                </a:lnTo>
                <a:lnTo>
                  <a:pt x="55648" y="789332"/>
                </a:lnTo>
                <a:lnTo>
                  <a:pt x="92958" y="808653"/>
                </a:lnTo>
                <a:lnTo>
                  <a:pt x="135915" y="815594"/>
                </a:lnTo>
                <a:lnTo>
                  <a:pt x="8009508" y="815594"/>
                </a:lnTo>
                <a:lnTo>
                  <a:pt x="8052463" y="808653"/>
                </a:lnTo>
                <a:lnTo>
                  <a:pt x="8089766" y="789332"/>
                </a:lnTo>
                <a:lnTo>
                  <a:pt x="8119182" y="759879"/>
                </a:lnTo>
                <a:lnTo>
                  <a:pt x="8138471" y="722544"/>
                </a:lnTo>
                <a:lnTo>
                  <a:pt x="8145399" y="679576"/>
                </a:lnTo>
                <a:lnTo>
                  <a:pt x="8145399" y="136017"/>
                </a:lnTo>
                <a:lnTo>
                  <a:pt x="8138471" y="93049"/>
                </a:lnTo>
                <a:lnTo>
                  <a:pt x="8119182" y="55714"/>
                </a:lnTo>
                <a:lnTo>
                  <a:pt x="8089766" y="26261"/>
                </a:lnTo>
                <a:lnTo>
                  <a:pt x="8052463" y="6940"/>
                </a:lnTo>
                <a:lnTo>
                  <a:pt x="8009508" y="0"/>
                </a:lnTo>
                <a:close/>
              </a:path>
            </a:pathLst>
          </a:custGeom>
          <a:solidFill>
            <a:srgbClr val="006188"/>
          </a:solidFill>
        </p:spPr>
        <p:txBody>
          <a:bodyPr wrap="square" lIns="0" tIns="0" rIns="0" bIns="0" rtlCol="0"/>
          <a:lstStyle/>
          <a:p>
            <a:endParaRPr/>
          </a:p>
        </p:txBody>
      </p:sp>
      <p:sp>
        <p:nvSpPr>
          <p:cNvPr id="5" name="object 5"/>
          <p:cNvSpPr txBox="1">
            <a:spLocks noGrp="1"/>
          </p:cNvSpPr>
          <p:nvPr>
            <p:ph type="title"/>
          </p:nvPr>
        </p:nvSpPr>
        <p:spPr>
          <a:xfrm>
            <a:off x="690880" y="383540"/>
            <a:ext cx="7783022" cy="1121461"/>
          </a:xfrm>
          <a:prstGeom prst="rect">
            <a:avLst/>
          </a:prstGeom>
        </p:spPr>
        <p:txBody>
          <a:bodyPr vert="horz" wrap="square" lIns="0" tIns="13335" rIns="0" bIns="0" rtlCol="0">
            <a:spAutoFit/>
          </a:bodyPr>
          <a:lstStyle/>
          <a:p>
            <a:pPr marL="12700">
              <a:spcBef>
                <a:spcPts val="105"/>
              </a:spcBef>
            </a:pPr>
            <a:r>
              <a:rPr lang="en-US" sz="3600" spc="-15" dirty="0"/>
              <a:t>SMTP: Simple Mail Transfer Protocol</a:t>
            </a:r>
            <a:r>
              <a:rPr lang="en-US" sz="2400" dirty="0">
                <a:effectLst/>
                <a:latin typeface="Calibri" panose="020F0502020204030204" pitchFamily="34" charset="0"/>
                <a:ea typeface="Calibri" panose="020F0502020204030204" pitchFamily="34" charset="0"/>
                <a:cs typeface="Arial" panose="020B0604020202020204" pitchFamily="34" charset="0"/>
              </a:rPr>
              <a:t/>
            </a:r>
            <a:br>
              <a:rPr lang="en-US" sz="2400" dirty="0">
                <a:effectLst/>
                <a:latin typeface="Calibri" panose="020F0502020204030204" pitchFamily="34" charset="0"/>
                <a:ea typeface="Calibri" panose="020F0502020204030204" pitchFamily="34" charset="0"/>
                <a:cs typeface="Arial" panose="020B0604020202020204" pitchFamily="34" charset="0"/>
              </a:rPr>
            </a:br>
            <a:endParaRPr sz="3600" dirty="0"/>
          </a:p>
        </p:txBody>
      </p:sp>
      <p:sp>
        <p:nvSpPr>
          <p:cNvPr id="6" name="TextBox 5">
            <a:extLst>
              <a:ext uri="{FF2B5EF4-FFF2-40B4-BE49-F238E27FC236}">
                <a16:creationId xmlns:a16="http://schemas.microsoft.com/office/drawing/2014/main" xmlns="" id="{6697761A-D86D-4BE4-B6A4-E805ACF33590}"/>
              </a:ext>
            </a:extLst>
          </p:cNvPr>
          <p:cNvSpPr txBox="1"/>
          <p:nvPr/>
        </p:nvSpPr>
        <p:spPr>
          <a:xfrm>
            <a:off x="547255" y="1607075"/>
            <a:ext cx="8145780" cy="3886000"/>
          </a:xfrm>
          <a:prstGeom prst="rect">
            <a:avLst/>
          </a:prstGeom>
          <a:noFill/>
        </p:spPr>
        <p:txBody>
          <a:bodyPr wrap="square">
            <a:spAutoFit/>
          </a:bodyPr>
          <a:lstStyle/>
          <a:p>
            <a:pPr marL="285750" indent="-285750" algn="just" fontAlgn="base">
              <a:lnSpc>
                <a:spcPct val="107000"/>
              </a:lnSpc>
              <a:spcBef>
                <a:spcPts val="1125"/>
              </a:spcBef>
              <a:spcAft>
                <a:spcPts val="1125"/>
              </a:spcAft>
              <a:buFont typeface="Arial" panose="020B0604020202020204" pitchFamily="34" charset="0"/>
              <a:buChar char="•"/>
            </a:pPr>
            <a:r>
              <a:rPr lang="en-US" sz="2000" dirty="0">
                <a:effectLst/>
                <a:latin typeface="Arial" panose="020B0604020202020204" pitchFamily="34" charset="0"/>
                <a:ea typeface="Times New Roman" panose="02020603050405020304" pitchFamily="18" charset="0"/>
                <a:cs typeface="Arial" panose="020B0604020202020204" pitchFamily="34" charset="0"/>
              </a:rPr>
              <a:t>SMTP is a protocol designed to transfer electronic mail reliably and efficiently. </a:t>
            </a:r>
          </a:p>
          <a:p>
            <a:pPr marL="285750" indent="-285750" algn="just" fontAlgn="base">
              <a:lnSpc>
                <a:spcPct val="107000"/>
              </a:lnSpc>
              <a:spcBef>
                <a:spcPts val="1125"/>
              </a:spcBef>
              <a:spcAft>
                <a:spcPts val="1125"/>
              </a:spcAft>
              <a:buFont typeface="Arial" panose="020B0604020202020204" pitchFamily="34" charset="0"/>
              <a:buChar char="•"/>
            </a:pPr>
            <a:r>
              <a:rPr lang="en-US" sz="2000" dirty="0">
                <a:effectLst/>
                <a:latin typeface="Arial" panose="020B0604020202020204" pitchFamily="34" charset="0"/>
                <a:ea typeface="Times New Roman" panose="02020603050405020304" pitchFamily="18" charset="0"/>
                <a:cs typeface="Arial" panose="020B0604020202020204" pitchFamily="34" charset="0"/>
              </a:rPr>
              <a:t>SMTP is a push protocol and is used to send the email, whereas POP and IMAP are used to retrieve emails on the end user's side. </a:t>
            </a:r>
          </a:p>
          <a:p>
            <a:pPr marL="285750" indent="-285750" algn="just" fontAlgn="base">
              <a:lnSpc>
                <a:spcPct val="107000"/>
              </a:lnSpc>
              <a:spcBef>
                <a:spcPts val="1125"/>
              </a:spcBef>
              <a:spcAft>
                <a:spcPts val="1125"/>
              </a:spcAft>
              <a:buFont typeface="Arial" panose="020B0604020202020204" pitchFamily="34" charset="0"/>
              <a:buChar char="•"/>
            </a:pPr>
            <a:r>
              <a:rPr lang="en-US" sz="2000" dirty="0">
                <a:effectLst/>
                <a:latin typeface="Arial" panose="020B0604020202020204" pitchFamily="34" charset="0"/>
                <a:ea typeface="Times New Roman" panose="02020603050405020304" pitchFamily="18" charset="0"/>
                <a:cs typeface="Arial" panose="020B0604020202020204" pitchFamily="34" charset="0"/>
              </a:rPr>
              <a:t>SMTP transfers emails between systems, and notifies on incoming emails. </a:t>
            </a:r>
          </a:p>
          <a:p>
            <a:pPr marL="285750" indent="-285750" algn="just" fontAlgn="base">
              <a:lnSpc>
                <a:spcPct val="107000"/>
              </a:lnSpc>
              <a:spcBef>
                <a:spcPts val="1125"/>
              </a:spcBef>
              <a:spcAft>
                <a:spcPts val="1125"/>
              </a:spcAft>
              <a:buFont typeface="Arial" panose="020B0604020202020204" pitchFamily="34" charset="0"/>
              <a:buChar char="•"/>
            </a:pPr>
            <a:r>
              <a:rPr lang="en-US" sz="2000" dirty="0">
                <a:effectLst/>
                <a:latin typeface="Arial" panose="020B0604020202020204" pitchFamily="34" charset="0"/>
                <a:ea typeface="Times New Roman" panose="02020603050405020304" pitchFamily="18" charset="0"/>
                <a:cs typeface="Arial" panose="020B0604020202020204" pitchFamily="34" charset="0"/>
              </a:rPr>
              <a:t>Using SMTP, a client can transfer an email to another client on the same network or another network through a relay or gateway access available to both networks.</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777368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533400" y="316102"/>
            <a:ext cx="8145780" cy="815975"/>
          </a:xfrm>
          <a:custGeom>
            <a:avLst/>
            <a:gdLst/>
            <a:ahLst/>
            <a:cxnLst/>
            <a:rect l="l" t="t" r="r" b="b"/>
            <a:pathLst>
              <a:path w="8145780" h="815975">
                <a:moveTo>
                  <a:pt x="8009508" y="0"/>
                </a:moveTo>
                <a:lnTo>
                  <a:pt x="135915" y="0"/>
                </a:lnTo>
                <a:lnTo>
                  <a:pt x="92958" y="6940"/>
                </a:lnTo>
                <a:lnTo>
                  <a:pt x="55648" y="26261"/>
                </a:lnTo>
                <a:lnTo>
                  <a:pt x="26225" y="55714"/>
                </a:lnTo>
                <a:lnTo>
                  <a:pt x="6929" y="93049"/>
                </a:lnTo>
                <a:lnTo>
                  <a:pt x="0" y="136017"/>
                </a:lnTo>
                <a:lnTo>
                  <a:pt x="0" y="679576"/>
                </a:lnTo>
                <a:lnTo>
                  <a:pt x="6929" y="722544"/>
                </a:lnTo>
                <a:lnTo>
                  <a:pt x="26225" y="759879"/>
                </a:lnTo>
                <a:lnTo>
                  <a:pt x="55648" y="789332"/>
                </a:lnTo>
                <a:lnTo>
                  <a:pt x="92958" y="808653"/>
                </a:lnTo>
                <a:lnTo>
                  <a:pt x="135915" y="815594"/>
                </a:lnTo>
                <a:lnTo>
                  <a:pt x="8009508" y="815594"/>
                </a:lnTo>
                <a:lnTo>
                  <a:pt x="8052463" y="808653"/>
                </a:lnTo>
                <a:lnTo>
                  <a:pt x="8089766" y="789332"/>
                </a:lnTo>
                <a:lnTo>
                  <a:pt x="8119182" y="759879"/>
                </a:lnTo>
                <a:lnTo>
                  <a:pt x="8138471" y="722544"/>
                </a:lnTo>
                <a:lnTo>
                  <a:pt x="8145399" y="679576"/>
                </a:lnTo>
                <a:lnTo>
                  <a:pt x="8145399" y="136017"/>
                </a:lnTo>
                <a:lnTo>
                  <a:pt x="8138471" y="93049"/>
                </a:lnTo>
                <a:lnTo>
                  <a:pt x="8119182" y="55714"/>
                </a:lnTo>
                <a:lnTo>
                  <a:pt x="8089766" y="26261"/>
                </a:lnTo>
                <a:lnTo>
                  <a:pt x="8052463" y="6940"/>
                </a:lnTo>
                <a:lnTo>
                  <a:pt x="8009508" y="0"/>
                </a:lnTo>
                <a:close/>
              </a:path>
            </a:pathLst>
          </a:custGeom>
          <a:solidFill>
            <a:srgbClr val="006188"/>
          </a:solidFill>
        </p:spPr>
        <p:txBody>
          <a:bodyPr wrap="square" lIns="0" tIns="0" rIns="0" bIns="0" rtlCol="0"/>
          <a:lstStyle/>
          <a:p>
            <a:endParaRPr/>
          </a:p>
        </p:txBody>
      </p:sp>
      <p:sp>
        <p:nvSpPr>
          <p:cNvPr id="5" name="object 5"/>
          <p:cNvSpPr txBox="1">
            <a:spLocks noGrp="1"/>
          </p:cNvSpPr>
          <p:nvPr>
            <p:ph type="title"/>
          </p:nvPr>
        </p:nvSpPr>
        <p:spPr>
          <a:xfrm>
            <a:off x="690880" y="383540"/>
            <a:ext cx="7783022" cy="1121461"/>
          </a:xfrm>
          <a:prstGeom prst="rect">
            <a:avLst/>
          </a:prstGeom>
        </p:spPr>
        <p:txBody>
          <a:bodyPr vert="horz" wrap="square" lIns="0" tIns="13335" rIns="0" bIns="0" rtlCol="0">
            <a:spAutoFit/>
          </a:bodyPr>
          <a:lstStyle/>
          <a:p>
            <a:pPr marL="12700">
              <a:spcBef>
                <a:spcPts val="105"/>
              </a:spcBef>
            </a:pPr>
            <a:r>
              <a:rPr lang="en-US" sz="3600" spc="-15" dirty="0"/>
              <a:t>SMTP: Simple Mail Transfer Protocol</a:t>
            </a:r>
            <a:r>
              <a:rPr lang="en-US" sz="2400" dirty="0">
                <a:effectLst/>
                <a:latin typeface="Calibri" panose="020F0502020204030204" pitchFamily="34" charset="0"/>
                <a:ea typeface="Calibri" panose="020F0502020204030204" pitchFamily="34" charset="0"/>
                <a:cs typeface="Arial" panose="020B0604020202020204" pitchFamily="34" charset="0"/>
              </a:rPr>
              <a:t/>
            </a:r>
            <a:br>
              <a:rPr lang="en-US" sz="2400" dirty="0">
                <a:effectLst/>
                <a:latin typeface="Calibri" panose="020F0502020204030204" pitchFamily="34" charset="0"/>
                <a:ea typeface="Calibri" panose="020F0502020204030204" pitchFamily="34" charset="0"/>
                <a:cs typeface="Arial" panose="020B0604020202020204" pitchFamily="34" charset="0"/>
              </a:rPr>
            </a:br>
            <a:endParaRPr sz="3600" dirty="0"/>
          </a:p>
        </p:txBody>
      </p:sp>
      <p:sp>
        <p:nvSpPr>
          <p:cNvPr id="6" name="TextBox 5">
            <a:extLst>
              <a:ext uri="{FF2B5EF4-FFF2-40B4-BE49-F238E27FC236}">
                <a16:creationId xmlns:a16="http://schemas.microsoft.com/office/drawing/2014/main" xmlns="" id="{6697761A-D86D-4BE4-B6A4-E805ACF33590}"/>
              </a:ext>
            </a:extLst>
          </p:cNvPr>
          <p:cNvSpPr txBox="1"/>
          <p:nvPr/>
        </p:nvSpPr>
        <p:spPr>
          <a:xfrm>
            <a:off x="642389" y="1477292"/>
            <a:ext cx="8145780" cy="3825086"/>
          </a:xfrm>
          <a:prstGeom prst="rect">
            <a:avLst/>
          </a:prstGeom>
          <a:noFill/>
        </p:spPr>
        <p:txBody>
          <a:bodyPr wrap="square">
            <a:spAutoFit/>
          </a:bodyPr>
          <a:lstStyle/>
          <a:p>
            <a:pPr fontAlgn="base">
              <a:lnSpc>
                <a:spcPct val="107000"/>
              </a:lnSpc>
              <a:spcAft>
                <a:spcPts val="800"/>
              </a:spcAft>
            </a:pPr>
            <a:r>
              <a:rPr lang="en-US" sz="2000" b="1" dirty="0">
                <a:effectLst/>
                <a:latin typeface="Arial" panose="020B0604020202020204" pitchFamily="34" charset="0"/>
                <a:ea typeface="Times New Roman" panose="02020603050405020304" pitchFamily="18" charset="0"/>
                <a:cs typeface="Arial" panose="020B0604020202020204" pitchFamily="34" charset="0"/>
              </a:rPr>
              <a:t>Advantages</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fontAlgn="base">
              <a:lnSpc>
                <a:spcPct val="107000"/>
              </a:lnSpc>
              <a:spcAft>
                <a:spcPts val="800"/>
              </a:spcAft>
              <a:buSzPts val="1000"/>
              <a:buFont typeface="Symbol" panose="05050102010706020507" pitchFamily="18" charset="2"/>
              <a:buChar char=""/>
              <a:tabLst>
                <a:tab pos="457200" algn="l"/>
              </a:tabLst>
            </a:pPr>
            <a:r>
              <a:rPr lang="en-US" dirty="0">
                <a:effectLst/>
                <a:latin typeface="Arial" panose="020B0604020202020204" pitchFamily="34" charset="0"/>
                <a:ea typeface="Times New Roman" panose="02020603050405020304" pitchFamily="18" charset="0"/>
                <a:cs typeface="Arial" panose="020B0604020202020204" pitchFamily="34" charset="0"/>
              </a:rPr>
              <a:t>Ease of installation.</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fontAlgn="base">
              <a:lnSpc>
                <a:spcPct val="107000"/>
              </a:lnSpc>
              <a:spcAft>
                <a:spcPts val="800"/>
              </a:spcAft>
              <a:buSzPts val="1000"/>
              <a:buFont typeface="Symbol" panose="05050102010706020507" pitchFamily="18" charset="2"/>
              <a:buChar char=""/>
              <a:tabLst>
                <a:tab pos="457200" algn="l"/>
              </a:tabLst>
            </a:pPr>
            <a:r>
              <a:rPr lang="en-US" dirty="0">
                <a:effectLst/>
                <a:latin typeface="Arial" panose="020B0604020202020204" pitchFamily="34" charset="0"/>
                <a:ea typeface="Times New Roman" panose="02020603050405020304" pitchFamily="18" charset="0"/>
                <a:cs typeface="Arial" panose="020B0604020202020204" pitchFamily="34" charset="0"/>
              </a:rPr>
              <a:t>Connects to any system without any restriction.</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fontAlgn="base">
              <a:lnSpc>
                <a:spcPct val="107000"/>
              </a:lnSpc>
              <a:spcAft>
                <a:spcPts val="800"/>
              </a:spcAft>
              <a:buSzPts val="1000"/>
              <a:buFont typeface="Symbol" panose="05050102010706020507" pitchFamily="18" charset="2"/>
              <a:buChar char=""/>
              <a:tabLst>
                <a:tab pos="457200" algn="l"/>
              </a:tabLst>
            </a:pPr>
            <a:r>
              <a:rPr lang="en-US" dirty="0">
                <a:effectLst/>
                <a:latin typeface="Arial" panose="020B0604020202020204" pitchFamily="34" charset="0"/>
                <a:ea typeface="Times New Roman" panose="02020603050405020304" pitchFamily="18" charset="0"/>
                <a:cs typeface="Arial" panose="020B0604020202020204" pitchFamily="34" charset="0"/>
              </a:rPr>
              <a:t>It doesn't need any development from your side.</a:t>
            </a:r>
          </a:p>
          <a:p>
            <a:pPr marL="342900" lvl="0" indent="-342900" fontAlgn="base">
              <a:lnSpc>
                <a:spcPct val="107000"/>
              </a:lnSpc>
              <a:spcAft>
                <a:spcPts val="800"/>
              </a:spcAft>
              <a:buSzPts val="1000"/>
              <a:buFont typeface="Symbol" panose="05050102010706020507" pitchFamily="18" charset="2"/>
              <a:buChar char=""/>
              <a:tabLst>
                <a:tab pos="457200" algn="l"/>
              </a:tabLst>
            </a:pPr>
            <a:endParaRPr lang="en-US" dirty="0">
              <a:effectLst/>
              <a:latin typeface="Calibri" panose="020F0502020204030204" pitchFamily="34" charset="0"/>
              <a:ea typeface="Calibri" panose="020F0502020204030204" pitchFamily="34" charset="0"/>
              <a:cs typeface="Arial" panose="020B0604020202020204" pitchFamily="34" charset="0"/>
            </a:endParaRPr>
          </a:p>
          <a:p>
            <a:pPr fontAlgn="base">
              <a:lnSpc>
                <a:spcPct val="107000"/>
              </a:lnSpc>
              <a:spcAft>
                <a:spcPts val="800"/>
              </a:spcAft>
            </a:pPr>
            <a:r>
              <a:rPr lang="en-US" sz="2000" b="1" dirty="0">
                <a:effectLst/>
                <a:latin typeface="Arial" panose="020B0604020202020204" pitchFamily="34" charset="0"/>
                <a:ea typeface="Times New Roman" panose="02020603050405020304" pitchFamily="18" charset="0"/>
                <a:cs typeface="Arial" panose="020B0604020202020204" pitchFamily="34" charset="0"/>
              </a:rPr>
              <a:t>Disadvantages</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fontAlgn="base">
              <a:lnSpc>
                <a:spcPct val="107000"/>
              </a:lnSpc>
              <a:spcAft>
                <a:spcPts val="800"/>
              </a:spcAft>
              <a:buSzPts val="1000"/>
              <a:buFont typeface="Symbol" panose="05050102010706020507" pitchFamily="18" charset="2"/>
              <a:buChar char=""/>
              <a:tabLst>
                <a:tab pos="457200" algn="l"/>
              </a:tabLst>
            </a:pPr>
            <a:r>
              <a:rPr lang="en-US" dirty="0">
                <a:effectLst/>
                <a:latin typeface="Arial" panose="020B0604020202020204" pitchFamily="34" charset="0"/>
                <a:ea typeface="Times New Roman" panose="02020603050405020304" pitchFamily="18" charset="0"/>
                <a:cs typeface="Arial" panose="020B0604020202020204" pitchFamily="34" charset="0"/>
              </a:rPr>
              <a:t>Back and forth conversations between servers can delay sending a message, and also increases the chance of the message not being delivered.</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fontAlgn="base">
              <a:lnSpc>
                <a:spcPct val="107000"/>
              </a:lnSpc>
              <a:spcAft>
                <a:spcPts val="800"/>
              </a:spcAft>
              <a:buSzPts val="1000"/>
              <a:buFont typeface="Symbol" panose="05050102010706020507" pitchFamily="18" charset="2"/>
              <a:buChar char=""/>
              <a:tabLst>
                <a:tab pos="457200" algn="l"/>
              </a:tabLst>
            </a:pPr>
            <a:r>
              <a:rPr lang="en-US" dirty="0">
                <a:effectLst/>
                <a:latin typeface="Arial" panose="020B0604020202020204" pitchFamily="34" charset="0"/>
                <a:ea typeface="Times New Roman" panose="02020603050405020304" pitchFamily="18" charset="0"/>
                <a:cs typeface="Arial" panose="020B0604020202020204" pitchFamily="34" charset="0"/>
              </a:rPr>
              <a:t>Certain firewalls can block the ports used with SMTP.</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109587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533400" y="316102"/>
            <a:ext cx="8145780" cy="815975"/>
          </a:xfrm>
          <a:custGeom>
            <a:avLst/>
            <a:gdLst/>
            <a:ahLst/>
            <a:cxnLst/>
            <a:rect l="l" t="t" r="r" b="b"/>
            <a:pathLst>
              <a:path w="8145780" h="815975">
                <a:moveTo>
                  <a:pt x="8009508" y="0"/>
                </a:moveTo>
                <a:lnTo>
                  <a:pt x="135915" y="0"/>
                </a:lnTo>
                <a:lnTo>
                  <a:pt x="92958" y="6940"/>
                </a:lnTo>
                <a:lnTo>
                  <a:pt x="55648" y="26261"/>
                </a:lnTo>
                <a:lnTo>
                  <a:pt x="26225" y="55714"/>
                </a:lnTo>
                <a:lnTo>
                  <a:pt x="6929" y="93049"/>
                </a:lnTo>
                <a:lnTo>
                  <a:pt x="0" y="136017"/>
                </a:lnTo>
                <a:lnTo>
                  <a:pt x="0" y="679576"/>
                </a:lnTo>
                <a:lnTo>
                  <a:pt x="6929" y="722544"/>
                </a:lnTo>
                <a:lnTo>
                  <a:pt x="26225" y="759879"/>
                </a:lnTo>
                <a:lnTo>
                  <a:pt x="55648" y="789332"/>
                </a:lnTo>
                <a:lnTo>
                  <a:pt x="92958" y="808653"/>
                </a:lnTo>
                <a:lnTo>
                  <a:pt x="135915" y="815594"/>
                </a:lnTo>
                <a:lnTo>
                  <a:pt x="8009508" y="815594"/>
                </a:lnTo>
                <a:lnTo>
                  <a:pt x="8052463" y="808653"/>
                </a:lnTo>
                <a:lnTo>
                  <a:pt x="8089766" y="789332"/>
                </a:lnTo>
                <a:lnTo>
                  <a:pt x="8119182" y="759879"/>
                </a:lnTo>
                <a:lnTo>
                  <a:pt x="8138471" y="722544"/>
                </a:lnTo>
                <a:lnTo>
                  <a:pt x="8145399" y="679576"/>
                </a:lnTo>
                <a:lnTo>
                  <a:pt x="8145399" y="136017"/>
                </a:lnTo>
                <a:lnTo>
                  <a:pt x="8138471" y="93049"/>
                </a:lnTo>
                <a:lnTo>
                  <a:pt x="8119182" y="55714"/>
                </a:lnTo>
                <a:lnTo>
                  <a:pt x="8089766" y="26261"/>
                </a:lnTo>
                <a:lnTo>
                  <a:pt x="8052463" y="6940"/>
                </a:lnTo>
                <a:lnTo>
                  <a:pt x="8009508" y="0"/>
                </a:lnTo>
                <a:close/>
              </a:path>
            </a:pathLst>
          </a:custGeom>
          <a:solidFill>
            <a:srgbClr val="006188"/>
          </a:solidFill>
        </p:spPr>
        <p:txBody>
          <a:bodyPr wrap="square" lIns="0" tIns="0" rIns="0" bIns="0" rtlCol="0"/>
          <a:lstStyle/>
          <a:p>
            <a:endParaRPr/>
          </a:p>
        </p:txBody>
      </p:sp>
      <p:sp>
        <p:nvSpPr>
          <p:cNvPr id="5" name="object 5"/>
          <p:cNvSpPr txBox="1">
            <a:spLocks noGrp="1"/>
          </p:cNvSpPr>
          <p:nvPr>
            <p:ph type="title"/>
          </p:nvPr>
        </p:nvSpPr>
        <p:spPr>
          <a:xfrm>
            <a:off x="690880" y="383540"/>
            <a:ext cx="7386320" cy="1121461"/>
          </a:xfrm>
          <a:prstGeom prst="rect">
            <a:avLst/>
          </a:prstGeom>
        </p:spPr>
        <p:txBody>
          <a:bodyPr vert="horz" wrap="square" lIns="0" tIns="13335" rIns="0" bIns="0" rtlCol="0">
            <a:spAutoFit/>
          </a:bodyPr>
          <a:lstStyle/>
          <a:p>
            <a:pPr marL="12700">
              <a:spcBef>
                <a:spcPts val="105"/>
              </a:spcBef>
            </a:pPr>
            <a:r>
              <a:rPr lang="en-US" sz="3600" spc="-15" dirty="0"/>
              <a:t>Telnet: Terminal emulation protocol</a:t>
            </a:r>
            <a:r>
              <a:rPr lang="en-US" sz="2400" dirty="0">
                <a:effectLst/>
                <a:latin typeface="Calibri" panose="020F0502020204030204" pitchFamily="34" charset="0"/>
                <a:ea typeface="Calibri" panose="020F0502020204030204" pitchFamily="34" charset="0"/>
                <a:cs typeface="Arial" panose="020B0604020202020204" pitchFamily="34" charset="0"/>
              </a:rPr>
              <a:t/>
            </a:r>
            <a:br>
              <a:rPr lang="en-US" sz="2400" dirty="0">
                <a:effectLst/>
                <a:latin typeface="Calibri" panose="020F0502020204030204" pitchFamily="34" charset="0"/>
                <a:ea typeface="Calibri" panose="020F0502020204030204" pitchFamily="34" charset="0"/>
                <a:cs typeface="Arial" panose="020B0604020202020204" pitchFamily="34" charset="0"/>
              </a:rPr>
            </a:br>
            <a:endParaRPr sz="3600" dirty="0"/>
          </a:p>
        </p:txBody>
      </p:sp>
      <p:sp>
        <p:nvSpPr>
          <p:cNvPr id="6" name="TextBox 5">
            <a:extLst>
              <a:ext uri="{FF2B5EF4-FFF2-40B4-BE49-F238E27FC236}">
                <a16:creationId xmlns:a16="http://schemas.microsoft.com/office/drawing/2014/main" xmlns="" id="{1A20BB0F-C798-4C11-883C-94F06E2BE7DB}"/>
              </a:ext>
            </a:extLst>
          </p:cNvPr>
          <p:cNvSpPr txBox="1"/>
          <p:nvPr/>
        </p:nvSpPr>
        <p:spPr>
          <a:xfrm>
            <a:off x="377190" y="1572439"/>
            <a:ext cx="8301990" cy="4687694"/>
          </a:xfrm>
          <a:prstGeom prst="rect">
            <a:avLst/>
          </a:prstGeom>
          <a:noFill/>
        </p:spPr>
        <p:txBody>
          <a:bodyPr wrap="square">
            <a:spAutoFit/>
          </a:bodyPr>
          <a:lstStyle/>
          <a:p>
            <a:pPr marL="285750" indent="-285750" algn="just" fontAlgn="base">
              <a:lnSpc>
                <a:spcPct val="107000"/>
              </a:lnSpc>
              <a:spcBef>
                <a:spcPts val="1125"/>
              </a:spcBef>
              <a:spcAft>
                <a:spcPts val="1125"/>
              </a:spcAft>
              <a:buFont typeface="Arial" panose="020B0604020202020204" pitchFamily="34" charset="0"/>
              <a:buChar char="•"/>
            </a:pPr>
            <a:r>
              <a:rPr lang="en-US" sz="2000" dirty="0">
                <a:effectLst/>
                <a:latin typeface="Arial" panose="020B0604020202020204" pitchFamily="34" charset="0"/>
                <a:ea typeface="Times New Roman" panose="02020603050405020304" pitchFamily="18" charset="0"/>
                <a:cs typeface="Arial" panose="020B0604020202020204" pitchFamily="34" charset="0"/>
              </a:rPr>
              <a:t>Telnet is an application layer protocol that enables a user to communicate with a remote device. </a:t>
            </a:r>
          </a:p>
          <a:p>
            <a:pPr marL="285750" indent="-285750" algn="just" fontAlgn="base">
              <a:lnSpc>
                <a:spcPct val="107000"/>
              </a:lnSpc>
              <a:spcBef>
                <a:spcPts val="1125"/>
              </a:spcBef>
              <a:spcAft>
                <a:spcPts val="1125"/>
              </a:spcAft>
              <a:buFont typeface="Arial" panose="020B0604020202020204" pitchFamily="34" charset="0"/>
              <a:buChar char="•"/>
            </a:pPr>
            <a:r>
              <a:rPr lang="en-US" sz="2000" dirty="0">
                <a:effectLst/>
                <a:latin typeface="Arial" panose="020B0604020202020204" pitchFamily="34" charset="0"/>
                <a:ea typeface="Times New Roman" panose="02020603050405020304" pitchFamily="18" charset="0"/>
                <a:cs typeface="Arial" panose="020B0604020202020204" pitchFamily="34" charset="0"/>
              </a:rPr>
              <a:t>A Telnet client is installed on the user's machine, which accesses the command line interface of another remote machine that runs a Telnet server program.</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285750" indent="-285750" algn="just" fontAlgn="base">
              <a:lnSpc>
                <a:spcPct val="107000"/>
              </a:lnSpc>
              <a:spcBef>
                <a:spcPts val="1125"/>
              </a:spcBef>
              <a:spcAft>
                <a:spcPts val="1125"/>
              </a:spcAft>
              <a:buFont typeface="Arial" panose="020B0604020202020204" pitchFamily="34" charset="0"/>
              <a:buChar char="•"/>
            </a:pPr>
            <a:r>
              <a:rPr lang="en-US" sz="2000" dirty="0">
                <a:latin typeface="Arial" panose="020B0604020202020204" pitchFamily="34" charset="0"/>
                <a:cs typeface="Arial" panose="020B0604020202020204" pitchFamily="34" charset="0"/>
              </a:rPr>
              <a:t>Telnet is mostly used by network administrators to access and manage remote devices. </a:t>
            </a:r>
          </a:p>
          <a:p>
            <a:pPr marL="285750" indent="-285750" algn="just" fontAlgn="base">
              <a:lnSpc>
                <a:spcPct val="107000"/>
              </a:lnSpc>
              <a:spcBef>
                <a:spcPts val="1125"/>
              </a:spcBef>
              <a:spcAft>
                <a:spcPts val="1125"/>
              </a:spcAft>
              <a:buFont typeface="Arial" panose="020B0604020202020204" pitchFamily="34" charset="0"/>
              <a:buChar char="•"/>
            </a:pPr>
            <a:r>
              <a:rPr lang="en-US" sz="2000" dirty="0">
                <a:latin typeface="Arial" panose="020B0604020202020204" pitchFamily="34" charset="0"/>
                <a:cs typeface="Arial" panose="020B0604020202020204" pitchFamily="34" charset="0"/>
              </a:rPr>
              <a:t>To access a remote device, a network admin needs to enter the IP or host name of the remote device, after which they will be presented with a virtual terminal that can interact with the host.</a:t>
            </a:r>
          </a:p>
          <a:p>
            <a:pPr algn="just" fontAlgn="base">
              <a:lnSpc>
                <a:spcPct val="107000"/>
              </a:lnSpc>
              <a:spcAft>
                <a:spcPts val="800"/>
              </a:spcAft>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419546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533400" y="316102"/>
            <a:ext cx="8145780" cy="815975"/>
          </a:xfrm>
          <a:custGeom>
            <a:avLst/>
            <a:gdLst/>
            <a:ahLst/>
            <a:cxnLst/>
            <a:rect l="l" t="t" r="r" b="b"/>
            <a:pathLst>
              <a:path w="8145780" h="815975">
                <a:moveTo>
                  <a:pt x="8009508" y="0"/>
                </a:moveTo>
                <a:lnTo>
                  <a:pt x="135915" y="0"/>
                </a:lnTo>
                <a:lnTo>
                  <a:pt x="92958" y="6940"/>
                </a:lnTo>
                <a:lnTo>
                  <a:pt x="55648" y="26261"/>
                </a:lnTo>
                <a:lnTo>
                  <a:pt x="26225" y="55714"/>
                </a:lnTo>
                <a:lnTo>
                  <a:pt x="6929" y="93049"/>
                </a:lnTo>
                <a:lnTo>
                  <a:pt x="0" y="136017"/>
                </a:lnTo>
                <a:lnTo>
                  <a:pt x="0" y="679576"/>
                </a:lnTo>
                <a:lnTo>
                  <a:pt x="6929" y="722544"/>
                </a:lnTo>
                <a:lnTo>
                  <a:pt x="26225" y="759879"/>
                </a:lnTo>
                <a:lnTo>
                  <a:pt x="55648" y="789332"/>
                </a:lnTo>
                <a:lnTo>
                  <a:pt x="92958" y="808653"/>
                </a:lnTo>
                <a:lnTo>
                  <a:pt x="135915" y="815594"/>
                </a:lnTo>
                <a:lnTo>
                  <a:pt x="8009508" y="815594"/>
                </a:lnTo>
                <a:lnTo>
                  <a:pt x="8052463" y="808653"/>
                </a:lnTo>
                <a:lnTo>
                  <a:pt x="8089766" y="789332"/>
                </a:lnTo>
                <a:lnTo>
                  <a:pt x="8119182" y="759879"/>
                </a:lnTo>
                <a:lnTo>
                  <a:pt x="8138471" y="722544"/>
                </a:lnTo>
                <a:lnTo>
                  <a:pt x="8145399" y="679576"/>
                </a:lnTo>
                <a:lnTo>
                  <a:pt x="8145399" y="136017"/>
                </a:lnTo>
                <a:lnTo>
                  <a:pt x="8138471" y="93049"/>
                </a:lnTo>
                <a:lnTo>
                  <a:pt x="8119182" y="55714"/>
                </a:lnTo>
                <a:lnTo>
                  <a:pt x="8089766" y="26261"/>
                </a:lnTo>
                <a:lnTo>
                  <a:pt x="8052463" y="6940"/>
                </a:lnTo>
                <a:lnTo>
                  <a:pt x="8009508" y="0"/>
                </a:lnTo>
                <a:close/>
              </a:path>
            </a:pathLst>
          </a:custGeom>
          <a:solidFill>
            <a:srgbClr val="006188"/>
          </a:solidFill>
        </p:spPr>
        <p:txBody>
          <a:bodyPr wrap="square" lIns="0" tIns="0" rIns="0" bIns="0" rtlCol="0"/>
          <a:lstStyle/>
          <a:p>
            <a:endParaRPr/>
          </a:p>
        </p:txBody>
      </p:sp>
      <p:sp>
        <p:nvSpPr>
          <p:cNvPr id="5" name="object 5"/>
          <p:cNvSpPr txBox="1">
            <a:spLocks noGrp="1"/>
          </p:cNvSpPr>
          <p:nvPr>
            <p:ph type="title"/>
          </p:nvPr>
        </p:nvSpPr>
        <p:spPr>
          <a:xfrm>
            <a:off x="690880" y="383540"/>
            <a:ext cx="7386320" cy="1121461"/>
          </a:xfrm>
          <a:prstGeom prst="rect">
            <a:avLst/>
          </a:prstGeom>
        </p:spPr>
        <p:txBody>
          <a:bodyPr vert="horz" wrap="square" lIns="0" tIns="13335" rIns="0" bIns="0" rtlCol="0">
            <a:spAutoFit/>
          </a:bodyPr>
          <a:lstStyle/>
          <a:p>
            <a:pPr marL="12700">
              <a:spcBef>
                <a:spcPts val="105"/>
              </a:spcBef>
            </a:pPr>
            <a:r>
              <a:rPr lang="en-US" sz="3600" spc="-15" dirty="0"/>
              <a:t>Telnet: Terminal emulation protocol</a:t>
            </a:r>
            <a:r>
              <a:rPr lang="en-US" sz="2400" dirty="0">
                <a:effectLst/>
                <a:latin typeface="Calibri" panose="020F0502020204030204" pitchFamily="34" charset="0"/>
                <a:ea typeface="Calibri" panose="020F0502020204030204" pitchFamily="34" charset="0"/>
                <a:cs typeface="Arial" panose="020B0604020202020204" pitchFamily="34" charset="0"/>
              </a:rPr>
              <a:t/>
            </a:r>
            <a:br>
              <a:rPr lang="en-US" sz="2400" dirty="0">
                <a:effectLst/>
                <a:latin typeface="Calibri" panose="020F0502020204030204" pitchFamily="34" charset="0"/>
                <a:ea typeface="Calibri" panose="020F0502020204030204" pitchFamily="34" charset="0"/>
                <a:cs typeface="Arial" panose="020B0604020202020204" pitchFamily="34" charset="0"/>
              </a:rPr>
            </a:br>
            <a:endParaRPr sz="3600" dirty="0"/>
          </a:p>
        </p:txBody>
      </p:sp>
      <p:sp>
        <p:nvSpPr>
          <p:cNvPr id="6" name="TextBox 5">
            <a:extLst>
              <a:ext uri="{FF2B5EF4-FFF2-40B4-BE49-F238E27FC236}">
                <a16:creationId xmlns:a16="http://schemas.microsoft.com/office/drawing/2014/main" xmlns="" id="{1A20BB0F-C798-4C11-883C-94F06E2BE7DB}"/>
              </a:ext>
            </a:extLst>
          </p:cNvPr>
          <p:cNvSpPr txBox="1"/>
          <p:nvPr/>
        </p:nvSpPr>
        <p:spPr>
          <a:xfrm>
            <a:off x="690880" y="1828800"/>
            <a:ext cx="7989570" cy="3528723"/>
          </a:xfrm>
          <a:prstGeom prst="rect">
            <a:avLst/>
          </a:prstGeom>
          <a:noFill/>
        </p:spPr>
        <p:txBody>
          <a:bodyPr wrap="square">
            <a:spAutoFit/>
          </a:bodyPr>
          <a:lstStyle/>
          <a:p>
            <a:pPr fontAlgn="base">
              <a:lnSpc>
                <a:spcPct val="107000"/>
              </a:lnSpc>
              <a:spcAft>
                <a:spcPts val="800"/>
              </a:spcAft>
            </a:pPr>
            <a:r>
              <a:rPr lang="en-US" sz="2000" b="1" dirty="0">
                <a:effectLst/>
                <a:latin typeface="Arial" panose="020B0604020202020204" pitchFamily="34" charset="0"/>
                <a:ea typeface="Times New Roman" panose="02020603050405020304" pitchFamily="18" charset="0"/>
                <a:cs typeface="Arial" panose="020B0604020202020204" pitchFamily="34" charset="0"/>
              </a:rPr>
              <a:t>Advantages</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fontAlgn="base">
              <a:lnSpc>
                <a:spcPct val="107000"/>
              </a:lnSpc>
              <a:spcAft>
                <a:spcPts val="800"/>
              </a:spcAft>
              <a:buSzPts val="1000"/>
              <a:buFont typeface="Symbol" panose="05050102010706020507" pitchFamily="18" charset="2"/>
              <a:buChar char=""/>
              <a:tabLst>
                <a:tab pos="457200" algn="l"/>
              </a:tabLst>
            </a:pPr>
            <a:r>
              <a:rPr lang="en-US" dirty="0">
                <a:effectLst/>
                <a:latin typeface="Arial" panose="020B0604020202020204" pitchFamily="34" charset="0"/>
                <a:ea typeface="Times New Roman" panose="02020603050405020304" pitchFamily="18" charset="0"/>
                <a:cs typeface="Arial" panose="020B0604020202020204" pitchFamily="34" charset="0"/>
              </a:rPr>
              <a:t>Compatible with multiple operating systems.</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fontAlgn="base">
              <a:lnSpc>
                <a:spcPct val="107000"/>
              </a:lnSpc>
              <a:spcAft>
                <a:spcPts val="800"/>
              </a:spcAft>
              <a:buSzPts val="1000"/>
              <a:buFont typeface="Symbol" panose="05050102010706020507" pitchFamily="18" charset="2"/>
              <a:buChar char=""/>
              <a:tabLst>
                <a:tab pos="457200" algn="l"/>
              </a:tabLst>
            </a:pPr>
            <a:r>
              <a:rPr lang="en-US" dirty="0">
                <a:effectLst/>
                <a:latin typeface="Arial" panose="020B0604020202020204" pitchFamily="34" charset="0"/>
                <a:ea typeface="Times New Roman" panose="02020603050405020304" pitchFamily="18" charset="0"/>
                <a:cs typeface="Arial" panose="020B0604020202020204" pitchFamily="34" charset="0"/>
              </a:rPr>
              <a:t>Saves a lot of time due to its swift connectivity with remote devices.</a:t>
            </a:r>
          </a:p>
          <a:p>
            <a:pPr marL="342900" lvl="0" indent="-342900" fontAlgn="base">
              <a:lnSpc>
                <a:spcPct val="107000"/>
              </a:lnSpc>
              <a:spcAft>
                <a:spcPts val="800"/>
              </a:spcAft>
              <a:buSzPts val="1000"/>
              <a:buFont typeface="Symbol" panose="05050102010706020507" pitchFamily="18" charset="2"/>
              <a:buChar char=""/>
              <a:tabLst>
                <a:tab pos="457200" algn="l"/>
              </a:tabLst>
            </a:pPr>
            <a:endParaRPr lang="en-US" dirty="0">
              <a:latin typeface="Arial" panose="020B0604020202020204" pitchFamily="34" charset="0"/>
              <a:ea typeface="Calibri" panose="020F0502020204030204" pitchFamily="34" charset="0"/>
              <a:cs typeface="Arial" panose="020B0604020202020204" pitchFamily="34" charset="0"/>
            </a:endParaRPr>
          </a:p>
          <a:p>
            <a:pPr marL="342900" lvl="0" indent="-342900" fontAlgn="base">
              <a:lnSpc>
                <a:spcPct val="107000"/>
              </a:lnSpc>
              <a:spcAft>
                <a:spcPts val="800"/>
              </a:spcAft>
              <a:buSzPts val="1000"/>
              <a:buFont typeface="Symbol" panose="05050102010706020507" pitchFamily="18" charset="2"/>
              <a:buChar char=""/>
              <a:tabLst>
                <a:tab pos="457200" algn="l"/>
              </a:tabLst>
            </a:pPr>
            <a:endParaRPr lang="en-US" dirty="0">
              <a:effectLst/>
              <a:latin typeface="Calibri" panose="020F0502020204030204" pitchFamily="34" charset="0"/>
              <a:ea typeface="Calibri" panose="020F0502020204030204" pitchFamily="34" charset="0"/>
              <a:cs typeface="Arial" panose="020B0604020202020204" pitchFamily="34" charset="0"/>
            </a:endParaRPr>
          </a:p>
          <a:p>
            <a:pPr fontAlgn="base">
              <a:lnSpc>
                <a:spcPct val="107000"/>
              </a:lnSpc>
              <a:spcAft>
                <a:spcPts val="800"/>
              </a:spcAft>
            </a:pPr>
            <a:r>
              <a:rPr lang="en-US" sz="2000" b="1" dirty="0">
                <a:effectLst/>
                <a:latin typeface="Arial" panose="020B0604020202020204" pitchFamily="34" charset="0"/>
                <a:ea typeface="Times New Roman" panose="02020603050405020304" pitchFamily="18" charset="0"/>
                <a:cs typeface="Arial" panose="020B0604020202020204" pitchFamily="34" charset="0"/>
              </a:rPr>
              <a:t>Disadvantages</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fontAlgn="base">
              <a:lnSpc>
                <a:spcPct val="107000"/>
              </a:lnSpc>
              <a:spcAft>
                <a:spcPts val="800"/>
              </a:spcAft>
              <a:buSzPts val="1000"/>
              <a:buFont typeface="Symbol" panose="05050102010706020507" pitchFamily="18" charset="2"/>
              <a:buChar char=""/>
              <a:tabLst>
                <a:tab pos="457200" algn="l"/>
              </a:tabLst>
            </a:pPr>
            <a:r>
              <a:rPr lang="en-US" dirty="0">
                <a:effectLst/>
                <a:latin typeface="Arial" panose="020B0604020202020204" pitchFamily="34" charset="0"/>
                <a:ea typeface="Times New Roman" panose="02020603050405020304" pitchFamily="18" charset="0"/>
                <a:cs typeface="Arial" panose="020B0604020202020204" pitchFamily="34" charset="0"/>
              </a:rPr>
              <a:t>Telnet lacks encryption capabilities and sends across critical information in clear text, making it easier for malicious actors.</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fontAlgn="base">
              <a:lnSpc>
                <a:spcPct val="107000"/>
              </a:lnSpc>
              <a:spcAft>
                <a:spcPts val="800"/>
              </a:spcAft>
              <a:buSzPts val="1000"/>
              <a:buFont typeface="Symbol" panose="05050102010706020507" pitchFamily="18" charset="2"/>
              <a:buChar char=""/>
              <a:tabLst>
                <a:tab pos="457200" algn="l"/>
              </a:tabLst>
            </a:pPr>
            <a:r>
              <a:rPr lang="en-US" dirty="0">
                <a:effectLst/>
                <a:latin typeface="Arial" panose="020B0604020202020204" pitchFamily="34" charset="0"/>
                <a:ea typeface="Times New Roman" panose="02020603050405020304" pitchFamily="18" charset="0"/>
                <a:cs typeface="Arial" panose="020B0604020202020204" pitchFamily="34" charset="0"/>
              </a:rPr>
              <a:t>Expensive due to slow typing speeds.</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738536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bject 4">
            <a:extLst>
              <a:ext uri="{FF2B5EF4-FFF2-40B4-BE49-F238E27FC236}">
                <a16:creationId xmlns:a16="http://schemas.microsoft.com/office/drawing/2014/main" xmlns="" id="{14364FDE-E22A-4FC1-B165-2BF779B01DFE}"/>
              </a:ext>
            </a:extLst>
          </p:cNvPr>
          <p:cNvSpPr/>
          <p:nvPr/>
        </p:nvSpPr>
        <p:spPr>
          <a:xfrm>
            <a:off x="533400" y="316102"/>
            <a:ext cx="8145780" cy="815975"/>
          </a:xfrm>
          <a:custGeom>
            <a:avLst/>
            <a:gdLst/>
            <a:ahLst/>
            <a:cxnLst/>
            <a:rect l="l" t="t" r="r" b="b"/>
            <a:pathLst>
              <a:path w="8145780" h="815975">
                <a:moveTo>
                  <a:pt x="8009508" y="0"/>
                </a:moveTo>
                <a:lnTo>
                  <a:pt x="135915" y="0"/>
                </a:lnTo>
                <a:lnTo>
                  <a:pt x="92958" y="6940"/>
                </a:lnTo>
                <a:lnTo>
                  <a:pt x="55648" y="26261"/>
                </a:lnTo>
                <a:lnTo>
                  <a:pt x="26225" y="55714"/>
                </a:lnTo>
                <a:lnTo>
                  <a:pt x="6929" y="93049"/>
                </a:lnTo>
                <a:lnTo>
                  <a:pt x="0" y="136017"/>
                </a:lnTo>
                <a:lnTo>
                  <a:pt x="0" y="679576"/>
                </a:lnTo>
                <a:lnTo>
                  <a:pt x="6929" y="722544"/>
                </a:lnTo>
                <a:lnTo>
                  <a:pt x="26225" y="759879"/>
                </a:lnTo>
                <a:lnTo>
                  <a:pt x="55648" y="789332"/>
                </a:lnTo>
                <a:lnTo>
                  <a:pt x="92958" y="808653"/>
                </a:lnTo>
                <a:lnTo>
                  <a:pt x="135915" y="815594"/>
                </a:lnTo>
                <a:lnTo>
                  <a:pt x="8009508" y="815594"/>
                </a:lnTo>
                <a:lnTo>
                  <a:pt x="8052463" y="808653"/>
                </a:lnTo>
                <a:lnTo>
                  <a:pt x="8089766" y="789332"/>
                </a:lnTo>
                <a:lnTo>
                  <a:pt x="8119182" y="759879"/>
                </a:lnTo>
                <a:lnTo>
                  <a:pt x="8138471" y="722544"/>
                </a:lnTo>
                <a:lnTo>
                  <a:pt x="8145399" y="679576"/>
                </a:lnTo>
                <a:lnTo>
                  <a:pt x="8145399" y="136017"/>
                </a:lnTo>
                <a:lnTo>
                  <a:pt x="8138471" y="93049"/>
                </a:lnTo>
                <a:lnTo>
                  <a:pt x="8119182" y="55714"/>
                </a:lnTo>
                <a:lnTo>
                  <a:pt x="8089766" y="26261"/>
                </a:lnTo>
                <a:lnTo>
                  <a:pt x="8052463" y="6940"/>
                </a:lnTo>
                <a:lnTo>
                  <a:pt x="8009508" y="0"/>
                </a:lnTo>
                <a:close/>
              </a:path>
            </a:pathLst>
          </a:custGeom>
          <a:solidFill>
            <a:srgbClr val="006188"/>
          </a:solidFill>
        </p:spPr>
        <p:txBody>
          <a:bodyPr wrap="square" lIns="0" tIns="0" rIns="0" bIns="0" rtlCol="0"/>
          <a:lstStyle/>
          <a:p>
            <a:endParaRPr/>
          </a:p>
        </p:txBody>
      </p:sp>
      <p:sp>
        <p:nvSpPr>
          <p:cNvPr id="2" name="object 2"/>
          <p:cNvSpPr txBox="1">
            <a:spLocks noGrp="1"/>
          </p:cNvSpPr>
          <p:nvPr>
            <p:ph type="title"/>
          </p:nvPr>
        </p:nvSpPr>
        <p:spPr>
          <a:xfrm>
            <a:off x="690880" y="421386"/>
            <a:ext cx="6700520" cy="505908"/>
          </a:xfrm>
          <a:prstGeom prst="rect">
            <a:avLst/>
          </a:prstGeom>
        </p:spPr>
        <p:txBody>
          <a:bodyPr vert="horz" wrap="square" lIns="0" tIns="13335" rIns="0" bIns="0" rtlCol="0">
            <a:spAutoFit/>
          </a:bodyPr>
          <a:lstStyle/>
          <a:p>
            <a:pPr marL="12700">
              <a:lnSpc>
                <a:spcPct val="100000"/>
              </a:lnSpc>
              <a:spcBef>
                <a:spcPts val="105"/>
              </a:spcBef>
            </a:pPr>
            <a:r>
              <a:rPr lang="en-US" sz="3200" spc="-10" dirty="0"/>
              <a:t>SSH :</a:t>
            </a:r>
            <a:r>
              <a:rPr sz="3200" spc="-10" dirty="0"/>
              <a:t>Secure </a:t>
            </a:r>
            <a:r>
              <a:rPr lang="en-US" sz="3200" spc="-10" dirty="0">
                <a:latin typeface="Carlito"/>
                <a:cs typeface="Carlito"/>
              </a:rPr>
              <a:t>Shell </a:t>
            </a:r>
            <a:r>
              <a:rPr lang="en-US" sz="3200" spc="-15" dirty="0"/>
              <a:t>protocol</a:t>
            </a:r>
            <a:endParaRPr sz="3200" dirty="0"/>
          </a:p>
        </p:txBody>
      </p:sp>
      <p:sp>
        <p:nvSpPr>
          <p:cNvPr id="3" name="object 3"/>
          <p:cNvSpPr txBox="1"/>
          <p:nvPr/>
        </p:nvSpPr>
        <p:spPr>
          <a:xfrm>
            <a:off x="690880" y="1676400"/>
            <a:ext cx="7931150" cy="3303789"/>
          </a:xfrm>
          <a:prstGeom prst="rect">
            <a:avLst/>
          </a:prstGeom>
        </p:spPr>
        <p:txBody>
          <a:bodyPr vert="horz" wrap="square" lIns="0" tIns="104139" rIns="0" bIns="0" rtlCol="0">
            <a:spAutoFit/>
          </a:bodyPr>
          <a:lstStyle/>
          <a:p>
            <a:pPr marL="285750" marR="374015" indent="-285750" algn="just" fontAlgn="base">
              <a:lnSpc>
                <a:spcPct val="107000"/>
              </a:lnSpc>
              <a:spcBef>
                <a:spcPts val="1125"/>
              </a:spcBef>
              <a:spcAft>
                <a:spcPts val="1125"/>
              </a:spcAft>
              <a:buClr>
                <a:srgbClr val="0083B7"/>
              </a:buClr>
              <a:buFont typeface="Arial" panose="020B0604020202020204" pitchFamily="34" charset="0"/>
              <a:buChar char="•"/>
              <a:tabLst>
                <a:tab pos="247015" algn="l"/>
              </a:tabLst>
            </a:pPr>
            <a:r>
              <a:rPr sz="2000" dirty="0">
                <a:latin typeface="Arial" panose="020B0604020202020204" pitchFamily="34" charset="0"/>
                <a:cs typeface="Arial" panose="020B0604020202020204" pitchFamily="34" charset="0"/>
              </a:rPr>
              <a:t>Secure Shell (SSH) is a  protocol that provides a  secure (encrypted),  command-line based  connection to a remote  device.</a:t>
            </a:r>
          </a:p>
          <a:p>
            <a:pPr marL="285750" marR="374015" indent="-285750" algn="just" fontAlgn="base">
              <a:lnSpc>
                <a:spcPct val="107000"/>
              </a:lnSpc>
              <a:spcBef>
                <a:spcPts val="1125"/>
              </a:spcBef>
              <a:spcAft>
                <a:spcPts val="1125"/>
              </a:spcAft>
              <a:buClr>
                <a:srgbClr val="0083B7"/>
              </a:buClr>
              <a:buFont typeface="Arial" panose="020B0604020202020204" pitchFamily="34" charset="0"/>
              <a:buChar char="•"/>
              <a:tabLst>
                <a:tab pos="247015" algn="l"/>
              </a:tabLst>
            </a:pPr>
            <a:r>
              <a:rPr sz="2000" dirty="0">
                <a:latin typeface="Arial" panose="020B0604020202020204" pitchFamily="34" charset="0"/>
                <a:cs typeface="Arial" panose="020B0604020202020204" pitchFamily="34" charset="0"/>
              </a:rPr>
              <a:t>SSH is commonly used in  UNIX-based systems.</a:t>
            </a:r>
          </a:p>
          <a:p>
            <a:pPr marL="285750" marR="374015" indent="-285750" algn="just" fontAlgn="base">
              <a:lnSpc>
                <a:spcPct val="107000"/>
              </a:lnSpc>
              <a:spcBef>
                <a:spcPts val="1125"/>
              </a:spcBef>
              <a:spcAft>
                <a:spcPts val="1125"/>
              </a:spcAft>
              <a:buClr>
                <a:srgbClr val="0083B7"/>
              </a:buClr>
              <a:buFont typeface="Arial" panose="020B0604020202020204" pitchFamily="34" charset="0"/>
              <a:buChar char="•"/>
              <a:tabLst>
                <a:tab pos="247015" algn="l"/>
              </a:tabLst>
            </a:pPr>
            <a:r>
              <a:rPr sz="2000" dirty="0">
                <a:latin typeface="Arial" panose="020B0604020202020204" pitchFamily="34" charset="0"/>
                <a:cs typeface="Arial" panose="020B0604020202020204" pitchFamily="34" charset="0"/>
              </a:rPr>
              <a:t>Because its strong  encryption features, SSH  should replace Telnet for  management connections.</a:t>
            </a:r>
          </a:p>
          <a:p>
            <a:pPr marL="285750" marR="374015" indent="-285750" algn="just" fontAlgn="base">
              <a:lnSpc>
                <a:spcPct val="107000"/>
              </a:lnSpc>
              <a:spcBef>
                <a:spcPts val="1125"/>
              </a:spcBef>
              <a:spcAft>
                <a:spcPts val="1125"/>
              </a:spcAft>
              <a:buClr>
                <a:srgbClr val="0083B7"/>
              </a:buClr>
              <a:buFont typeface="Arial" panose="020B0604020202020204" pitchFamily="34" charset="0"/>
              <a:buChar char="•"/>
              <a:tabLst>
                <a:tab pos="247015" algn="l"/>
              </a:tabLst>
            </a:pPr>
            <a:r>
              <a:rPr sz="2000" dirty="0">
                <a:latin typeface="Arial" panose="020B0604020202020204" pitchFamily="34" charset="0"/>
                <a:cs typeface="Arial" panose="020B0604020202020204" pitchFamily="34" charset="0"/>
              </a:rPr>
              <a:t>SSH uses TCP port 22, by  default. Telnet uses TCP  port 23.</a:t>
            </a:r>
          </a:p>
        </p:txBody>
      </p:sp>
      <p:sp>
        <p:nvSpPr>
          <p:cNvPr id="7" name="object 7"/>
          <p:cNvSpPr txBox="1">
            <a:spLocks noGrp="1"/>
          </p:cNvSpPr>
          <p:nvPr>
            <p:ph type="sldNum" sz="quarter" idx="7"/>
          </p:nvPr>
        </p:nvSpPr>
        <p:spPr>
          <a:prstGeom prst="rect">
            <a:avLst/>
          </a:prstGeom>
        </p:spPr>
        <p:txBody>
          <a:bodyPr vert="horz" wrap="square" lIns="0" tIns="0" rIns="0" bIns="0" rtlCol="0">
            <a:spAutoFit/>
          </a:bodyPr>
          <a:lstStyle/>
          <a:p>
            <a:pPr marL="38100">
              <a:lnSpc>
                <a:spcPts val="1255"/>
              </a:lnSpc>
            </a:pPr>
            <a:fld id="{81D60167-4931-47E6-BA6A-407CBD079E47}" type="slidenum">
              <a:rPr spc="-5" dirty="0"/>
              <a:t>28</a:t>
            </a:fld>
            <a:endParaRPr spc="-5" dirty="0"/>
          </a:p>
        </p:txBody>
      </p:sp>
      <p:sp>
        <p:nvSpPr>
          <p:cNvPr id="8" name="object 8"/>
          <p:cNvSpPr txBox="1">
            <a:spLocks noGrp="1"/>
          </p:cNvSpPr>
          <p:nvPr>
            <p:ph type="dt" sz="half" idx="6"/>
          </p:nvPr>
        </p:nvSpPr>
        <p:spPr>
          <a:prstGeom prst="rect">
            <a:avLst/>
          </a:prstGeom>
        </p:spPr>
        <p:txBody>
          <a:bodyPr vert="horz" wrap="square" lIns="0" tIns="6350" rIns="0" bIns="0" rtlCol="0">
            <a:spAutoFit/>
          </a:bodyPr>
          <a:lstStyle/>
          <a:p>
            <a:pPr marL="12700">
              <a:lnSpc>
                <a:spcPct val="100000"/>
              </a:lnSpc>
              <a:spcBef>
                <a:spcPts val="50"/>
              </a:spcBef>
            </a:pPr>
            <a:r>
              <a:rPr spc="10" dirty="0"/>
              <a:t>Presentation_ID</a:t>
            </a:r>
          </a:p>
        </p:txBody>
      </p:sp>
      <p:sp>
        <p:nvSpPr>
          <p:cNvPr id="9" name="object 9"/>
          <p:cNvSpPr txBox="1">
            <a:spLocks noGrp="1"/>
          </p:cNvSpPr>
          <p:nvPr>
            <p:ph type="ftr" sz="quarter" idx="5"/>
          </p:nvPr>
        </p:nvSpPr>
        <p:spPr>
          <a:prstGeom prst="rect">
            <a:avLst/>
          </a:prstGeom>
        </p:spPr>
        <p:txBody>
          <a:bodyPr vert="horz" wrap="square" lIns="0" tIns="6350" rIns="0" bIns="0" rtlCol="0">
            <a:spAutoFit/>
          </a:bodyPr>
          <a:lstStyle/>
          <a:p>
            <a:pPr marL="12700">
              <a:lnSpc>
                <a:spcPct val="100000"/>
              </a:lnSpc>
              <a:spcBef>
                <a:spcPts val="50"/>
              </a:spcBef>
            </a:pPr>
            <a:r>
              <a:rPr spc="10" dirty="0"/>
              <a:t>© 2009 </a:t>
            </a:r>
            <a:r>
              <a:rPr spc="30" dirty="0"/>
              <a:t>Cisco </a:t>
            </a:r>
            <a:r>
              <a:rPr spc="10" dirty="0"/>
              <a:t>Systems, </a:t>
            </a:r>
            <a:r>
              <a:rPr spc="5" dirty="0"/>
              <a:t>Inc. All </a:t>
            </a:r>
            <a:r>
              <a:rPr dirty="0"/>
              <a:t>rights </a:t>
            </a:r>
            <a:r>
              <a:rPr spc="-5" dirty="0"/>
              <a:t>reserved. </a:t>
            </a:r>
            <a:r>
              <a:rPr spc="30" dirty="0"/>
              <a:t>Cisco </a:t>
            </a:r>
            <a:r>
              <a:rPr dirty="0"/>
              <a:t>Confidential</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533400" y="316102"/>
            <a:ext cx="8145780" cy="815975"/>
          </a:xfrm>
          <a:custGeom>
            <a:avLst/>
            <a:gdLst/>
            <a:ahLst/>
            <a:cxnLst/>
            <a:rect l="l" t="t" r="r" b="b"/>
            <a:pathLst>
              <a:path w="8145780" h="815975">
                <a:moveTo>
                  <a:pt x="8009508" y="0"/>
                </a:moveTo>
                <a:lnTo>
                  <a:pt x="135915" y="0"/>
                </a:lnTo>
                <a:lnTo>
                  <a:pt x="92958" y="6940"/>
                </a:lnTo>
                <a:lnTo>
                  <a:pt x="55648" y="26261"/>
                </a:lnTo>
                <a:lnTo>
                  <a:pt x="26225" y="55714"/>
                </a:lnTo>
                <a:lnTo>
                  <a:pt x="6929" y="93049"/>
                </a:lnTo>
                <a:lnTo>
                  <a:pt x="0" y="136017"/>
                </a:lnTo>
                <a:lnTo>
                  <a:pt x="0" y="679576"/>
                </a:lnTo>
                <a:lnTo>
                  <a:pt x="6929" y="722544"/>
                </a:lnTo>
                <a:lnTo>
                  <a:pt x="26225" y="759879"/>
                </a:lnTo>
                <a:lnTo>
                  <a:pt x="55648" y="789332"/>
                </a:lnTo>
                <a:lnTo>
                  <a:pt x="92958" y="808653"/>
                </a:lnTo>
                <a:lnTo>
                  <a:pt x="135915" y="815594"/>
                </a:lnTo>
                <a:lnTo>
                  <a:pt x="8009508" y="815594"/>
                </a:lnTo>
                <a:lnTo>
                  <a:pt x="8052463" y="808653"/>
                </a:lnTo>
                <a:lnTo>
                  <a:pt x="8089766" y="789332"/>
                </a:lnTo>
                <a:lnTo>
                  <a:pt x="8119182" y="759879"/>
                </a:lnTo>
                <a:lnTo>
                  <a:pt x="8138471" y="722544"/>
                </a:lnTo>
                <a:lnTo>
                  <a:pt x="8145399" y="679576"/>
                </a:lnTo>
                <a:lnTo>
                  <a:pt x="8145399" y="136017"/>
                </a:lnTo>
                <a:lnTo>
                  <a:pt x="8138471" y="93049"/>
                </a:lnTo>
                <a:lnTo>
                  <a:pt x="8119182" y="55714"/>
                </a:lnTo>
                <a:lnTo>
                  <a:pt x="8089766" y="26261"/>
                </a:lnTo>
                <a:lnTo>
                  <a:pt x="8052463" y="6940"/>
                </a:lnTo>
                <a:lnTo>
                  <a:pt x="8009508" y="0"/>
                </a:lnTo>
                <a:close/>
              </a:path>
            </a:pathLst>
          </a:custGeom>
          <a:solidFill>
            <a:srgbClr val="006188"/>
          </a:solidFill>
        </p:spPr>
        <p:txBody>
          <a:bodyPr wrap="square" lIns="0" tIns="0" rIns="0" bIns="0" rtlCol="0"/>
          <a:lstStyle/>
          <a:p>
            <a:endParaRPr/>
          </a:p>
        </p:txBody>
      </p:sp>
      <p:sp>
        <p:nvSpPr>
          <p:cNvPr id="5" name="object 5"/>
          <p:cNvSpPr txBox="1">
            <a:spLocks noGrp="1"/>
          </p:cNvSpPr>
          <p:nvPr>
            <p:ph type="title"/>
          </p:nvPr>
        </p:nvSpPr>
        <p:spPr>
          <a:xfrm>
            <a:off x="662305" y="466262"/>
            <a:ext cx="7819390" cy="998350"/>
          </a:xfrm>
          <a:prstGeom prst="rect">
            <a:avLst/>
          </a:prstGeom>
        </p:spPr>
        <p:txBody>
          <a:bodyPr vert="horz" wrap="square" lIns="0" tIns="13335" rIns="0" bIns="0" rtlCol="0">
            <a:spAutoFit/>
          </a:bodyPr>
          <a:lstStyle/>
          <a:p>
            <a:pPr marL="12700">
              <a:spcBef>
                <a:spcPts val="105"/>
              </a:spcBef>
            </a:pPr>
            <a:r>
              <a:rPr lang="en-US" spc="-15" dirty="0"/>
              <a:t>SNMP: Simple Network Management Protocol</a:t>
            </a:r>
            <a:r>
              <a:rPr lang="en-US" sz="2000" dirty="0">
                <a:effectLst/>
                <a:latin typeface="Calibri" panose="020F0502020204030204" pitchFamily="34" charset="0"/>
                <a:ea typeface="Calibri" panose="020F0502020204030204" pitchFamily="34" charset="0"/>
                <a:cs typeface="Arial" panose="020B0604020202020204" pitchFamily="34" charset="0"/>
              </a:rPr>
              <a:t/>
            </a:r>
            <a:br>
              <a:rPr lang="en-US" sz="2000" dirty="0">
                <a:effectLst/>
                <a:latin typeface="Calibri" panose="020F0502020204030204" pitchFamily="34" charset="0"/>
                <a:ea typeface="Calibri" panose="020F0502020204030204" pitchFamily="34" charset="0"/>
                <a:cs typeface="Arial" panose="020B0604020202020204" pitchFamily="34" charset="0"/>
              </a:rPr>
            </a:br>
            <a:endParaRPr dirty="0"/>
          </a:p>
        </p:txBody>
      </p:sp>
      <p:sp>
        <p:nvSpPr>
          <p:cNvPr id="6" name="TextBox 5">
            <a:extLst>
              <a:ext uri="{FF2B5EF4-FFF2-40B4-BE49-F238E27FC236}">
                <a16:creationId xmlns:a16="http://schemas.microsoft.com/office/drawing/2014/main" xmlns="" id="{462B03EC-C45B-430D-AE6E-C3EB25AAE403}"/>
              </a:ext>
            </a:extLst>
          </p:cNvPr>
          <p:cNvSpPr txBox="1"/>
          <p:nvPr/>
        </p:nvSpPr>
        <p:spPr>
          <a:xfrm>
            <a:off x="533400" y="1464612"/>
            <a:ext cx="8214360" cy="4490140"/>
          </a:xfrm>
          <a:prstGeom prst="rect">
            <a:avLst/>
          </a:prstGeom>
          <a:noFill/>
        </p:spPr>
        <p:txBody>
          <a:bodyPr wrap="square">
            <a:spAutoFit/>
          </a:bodyPr>
          <a:lstStyle/>
          <a:p>
            <a:pPr marL="342900" indent="-342900" fontAlgn="base">
              <a:lnSpc>
                <a:spcPct val="107000"/>
              </a:lnSpc>
              <a:spcBef>
                <a:spcPts val="1125"/>
              </a:spcBef>
              <a:spcAft>
                <a:spcPts val="1125"/>
              </a:spcAft>
              <a:buFont typeface="Arial" panose="020B0604020202020204" pitchFamily="34" charset="0"/>
              <a:buChar char="•"/>
            </a:pPr>
            <a:r>
              <a:rPr lang="en-US" sz="2000" dirty="0">
                <a:effectLst/>
                <a:latin typeface="Arial" panose="020B0604020202020204" pitchFamily="34" charset="0"/>
                <a:ea typeface="Times New Roman" panose="02020603050405020304" pitchFamily="18" charset="0"/>
                <a:cs typeface="Arial" panose="020B0604020202020204" pitchFamily="34" charset="0"/>
              </a:rPr>
              <a:t>SNMP is an application layer protocol used to manage nodes, like servers, workstations, routers, switches, etc., on an IP network. </a:t>
            </a:r>
          </a:p>
          <a:p>
            <a:pPr marL="342900" indent="-342900" fontAlgn="base">
              <a:lnSpc>
                <a:spcPct val="107000"/>
              </a:lnSpc>
              <a:spcBef>
                <a:spcPts val="1125"/>
              </a:spcBef>
              <a:spcAft>
                <a:spcPts val="1125"/>
              </a:spcAft>
              <a:buFont typeface="Arial" panose="020B0604020202020204" pitchFamily="34" charset="0"/>
              <a:buChar char="•"/>
            </a:pPr>
            <a:r>
              <a:rPr lang="en-US" sz="2000" dirty="0">
                <a:effectLst/>
                <a:latin typeface="Arial" panose="020B0604020202020204" pitchFamily="34" charset="0"/>
                <a:ea typeface="Times New Roman" panose="02020603050405020304" pitchFamily="18" charset="0"/>
                <a:cs typeface="Arial" panose="020B0604020202020204" pitchFamily="34" charset="0"/>
              </a:rPr>
              <a:t>SNMP enables network admins to monitor network performance, identify network glitches, and troubleshoot them. </a:t>
            </a:r>
          </a:p>
          <a:p>
            <a:pPr marL="342900" indent="-342900" fontAlgn="base">
              <a:lnSpc>
                <a:spcPct val="107000"/>
              </a:lnSpc>
              <a:spcBef>
                <a:spcPts val="1125"/>
              </a:spcBef>
              <a:spcAft>
                <a:spcPts val="1125"/>
              </a:spcAft>
              <a:buFont typeface="Arial" panose="020B0604020202020204" pitchFamily="34" charset="0"/>
              <a:buChar char="•"/>
            </a:pPr>
            <a:r>
              <a:rPr lang="en-US" sz="2000" dirty="0">
                <a:effectLst/>
                <a:latin typeface="Arial" panose="020B0604020202020204" pitchFamily="34" charset="0"/>
                <a:ea typeface="Times New Roman" panose="02020603050405020304" pitchFamily="18" charset="0"/>
                <a:cs typeface="Arial" panose="020B0604020202020204" pitchFamily="34" charset="0"/>
              </a:rPr>
              <a:t>SNMP protocol is comprised of three components: a managed device, an SNMP agent, and an SNMP manager.</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342900" indent="-342900" fontAlgn="base">
              <a:lnSpc>
                <a:spcPct val="107000"/>
              </a:lnSpc>
              <a:spcBef>
                <a:spcPts val="1125"/>
              </a:spcBef>
              <a:spcAft>
                <a:spcPts val="1125"/>
              </a:spcAft>
              <a:buFont typeface="Arial" panose="020B0604020202020204" pitchFamily="34" charset="0"/>
              <a:buChar char="•"/>
            </a:pPr>
            <a:r>
              <a:rPr lang="en-US" sz="2000" dirty="0">
                <a:latin typeface="Arial" panose="020B0604020202020204" pitchFamily="34" charset="0"/>
                <a:cs typeface="Arial" panose="020B0604020202020204" pitchFamily="34" charset="0"/>
              </a:rPr>
              <a:t>The SNMP agent resides on the managed device. </a:t>
            </a:r>
          </a:p>
          <a:p>
            <a:pPr marL="342900" indent="-342900" algn="just" fontAlgn="base">
              <a:lnSpc>
                <a:spcPct val="107000"/>
              </a:lnSpc>
              <a:spcBef>
                <a:spcPts val="1125"/>
              </a:spcBef>
              <a:spcAft>
                <a:spcPts val="1125"/>
              </a:spcAft>
              <a:buFont typeface="Arial" panose="020B0604020202020204" pitchFamily="34" charset="0"/>
              <a:buChar char="•"/>
            </a:pPr>
            <a:r>
              <a:rPr lang="en-US" sz="2000" dirty="0">
                <a:latin typeface="Arial" panose="020B0604020202020204" pitchFamily="34" charset="0"/>
                <a:cs typeface="Arial" panose="020B0604020202020204" pitchFamily="34" charset="0"/>
              </a:rPr>
              <a:t>The agent is a software module that has local knowledge of management information, and translates that information into a form compatible with the SNMP manager. </a:t>
            </a:r>
          </a:p>
        </p:txBody>
      </p:sp>
    </p:spTree>
    <p:extLst>
      <p:ext uri="{BB962C8B-B14F-4D97-AF65-F5344CB8AC3E}">
        <p14:creationId xmlns:p14="http://schemas.microsoft.com/office/powerpoint/2010/main" val="19395934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33400" y="1318192"/>
            <a:ext cx="8007033" cy="2425023"/>
          </a:xfrm>
          <a:prstGeom prst="rect">
            <a:avLst/>
          </a:prstGeom>
        </p:spPr>
        <p:txBody>
          <a:bodyPr vert="horz" wrap="square" lIns="0" tIns="39370" rIns="0" bIns="0" rtlCol="0">
            <a:spAutoFit/>
          </a:bodyPr>
          <a:lstStyle/>
          <a:p>
            <a:pPr marL="297180" marR="5080" indent="-284480" algn="just">
              <a:lnSpc>
                <a:spcPts val="2240"/>
              </a:lnSpc>
              <a:spcBef>
                <a:spcPts val="310"/>
              </a:spcBef>
              <a:buClr>
                <a:srgbClr val="0083B7"/>
              </a:buClr>
              <a:buFont typeface="Arial"/>
              <a:buChar char="•"/>
              <a:tabLst>
                <a:tab pos="296545" algn="l"/>
                <a:tab pos="297180" algn="l"/>
              </a:tabLst>
            </a:pPr>
            <a:r>
              <a:rPr lang="en-US" sz="2000" dirty="0">
                <a:latin typeface="Carlito"/>
              </a:rPr>
              <a:t>A protocol is a set of rules and guidelines for communicating data. </a:t>
            </a:r>
          </a:p>
          <a:p>
            <a:pPr marL="297180" marR="5080" indent="-284480" algn="just">
              <a:lnSpc>
                <a:spcPts val="2240"/>
              </a:lnSpc>
              <a:spcBef>
                <a:spcPts val="310"/>
              </a:spcBef>
              <a:buClr>
                <a:srgbClr val="0083B7"/>
              </a:buClr>
              <a:buFont typeface="Arial"/>
              <a:buChar char="•"/>
              <a:tabLst>
                <a:tab pos="296545" algn="l"/>
                <a:tab pos="297180" algn="l"/>
              </a:tabLst>
            </a:pPr>
            <a:r>
              <a:rPr lang="en-US" sz="2000" dirty="0">
                <a:latin typeface="Carlito"/>
              </a:rPr>
              <a:t>Rules are defined for each step and process during communication between two or more computers.</a:t>
            </a:r>
          </a:p>
          <a:p>
            <a:pPr marL="297180" marR="5080" indent="-284480">
              <a:lnSpc>
                <a:spcPts val="2240"/>
              </a:lnSpc>
              <a:spcBef>
                <a:spcPts val="310"/>
              </a:spcBef>
              <a:buClr>
                <a:srgbClr val="0083B7"/>
              </a:buClr>
              <a:buFont typeface="Arial"/>
              <a:buChar char="•"/>
              <a:tabLst>
                <a:tab pos="296545" algn="l"/>
                <a:tab pos="297180" algn="l"/>
              </a:tabLst>
            </a:pPr>
            <a:r>
              <a:rPr sz="2000" dirty="0">
                <a:latin typeface="Carlito"/>
                <a:cs typeface="Carlito"/>
              </a:rPr>
              <a:t>A </a:t>
            </a:r>
            <a:r>
              <a:rPr sz="2000" spc="-5" dirty="0">
                <a:latin typeface="Carlito"/>
                <a:cs typeface="Carlito"/>
              </a:rPr>
              <a:t>standard </a:t>
            </a:r>
            <a:r>
              <a:rPr sz="2000" spc="-15" dirty="0">
                <a:latin typeface="Carlito"/>
                <a:cs typeface="Carlito"/>
              </a:rPr>
              <a:t>that </a:t>
            </a:r>
            <a:r>
              <a:rPr sz="2000" dirty="0">
                <a:latin typeface="Carlito"/>
                <a:cs typeface="Carlito"/>
              </a:rPr>
              <a:t>allows </a:t>
            </a:r>
            <a:r>
              <a:rPr sz="2000" spc="-15" dirty="0">
                <a:latin typeface="Carlito"/>
                <a:cs typeface="Carlito"/>
              </a:rPr>
              <a:t>entities </a:t>
            </a:r>
            <a:r>
              <a:rPr sz="2000" spc="-5" dirty="0">
                <a:latin typeface="Carlito"/>
                <a:cs typeface="Carlito"/>
              </a:rPr>
              <a:t>(i.e. </a:t>
            </a:r>
            <a:r>
              <a:rPr sz="2000" dirty="0">
                <a:latin typeface="Carlito"/>
                <a:cs typeface="Carlito"/>
              </a:rPr>
              <a:t>application programs) </a:t>
            </a:r>
            <a:r>
              <a:rPr sz="2000" spc="5" dirty="0">
                <a:latin typeface="Carlito"/>
                <a:cs typeface="Carlito"/>
              </a:rPr>
              <a:t>from  </a:t>
            </a:r>
            <a:r>
              <a:rPr sz="2000" spc="-5" dirty="0">
                <a:latin typeface="Carlito"/>
                <a:cs typeface="Carlito"/>
              </a:rPr>
              <a:t>different </a:t>
            </a:r>
            <a:r>
              <a:rPr sz="2000" spc="-10" dirty="0">
                <a:latin typeface="Carlito"/>
                <a:cs typeface="Carlito"/>
              </a:rPr>
              <a:t>systems </a:t>
            </a:r>
            <a:r>
              <a:rPr sz="2000" spc="-15" dirty="0">
                <a:latin typeface="Carlito"/>
                <a:cs typeface="Carlito"/>
              </a:rPr>
              <a:t>to</a:t>
            </a:r>
            <a:r>
              <a:rPr sz="2000" spc="130" dirty="0">
                <a:latin typeface="Carlito"/>
                <a:cs typeface="Carlito"/>
              </a:rPr>
              <a:t> </a:t>
            </a:r>
            <a:r>
              <a:rPr sz="2000" dirty="0">
                <a:latin typeface="Carlito"/>
                <a:cs typeface="Carlito"/>
              </a:rPr>
              <a:t>communicate</a:t>
            </a:r>
          </a:p>
          <a:p>
            <a:pPr marL="297180" indent="-284480">
              <a:lnSpc>
                <a:spcPct val="100000"/>
              </a:lnSpc>
              <a:spcBef>
                <a:spcPts val="1080"/>
              </a:spcBef>
              <a:buClr>
                <a:srgbClr val="0083B7"/>
              </a:buClr>
              <a:buFont typeface="Arial"/>
              <a:buChar char="•"/>
              <a:tabLst>
                <a:tab pos="296545" algn="l"/>
                <a:tab pos="297180" algn="l"/>
              </a:tabLst>
            </a:pPr>
            <a:r>
              <a:rPr sz="2000" spc="-15" dirty="0">
                <a:latin typeface="Carlito"/>
                <a:cs typeface="Carlito"/>
              </a:rPr>
              <a:t>Shared conventions </a:t>
            </a:r>
            <a:r>
              <a:rPr sz="2000" dirty="0">
                <a:latin typeface="Carlito"/>
                <a:cs typeface="Carlito"/>
              </a:rPr>
              <a:t>for communicating</a:t>
            </a:r>
            <a:r>
              <a:rPr sz="2000" spc="160" dirty="0">
                <a:latin typeface="Carlito"/>
                <a:cs typeface="Carlito"/>
              </a:rPr>
              <a:t> </a:t>
            </a:r>
            <a:r>
              <a:rPr sz="2000" dirty="0">
                <a:latin typeface="Carlito"/>
                <a:cs typeface="Carlito"/>
              </a:rPr>
              <a:t>information</a:t>
            </a:r>
          </a:p>
          <a:p>
            <a:pPr marL="297180" indent="-284480">
              <a:lnSpc>
                <a:spcPct val="100000"/>
              </a:lnSpc>
              <a:spcBef>
                <a:spcPts val="1125"/>
              </a:spcBef>
              <a:buClr>
                <a:srgbClr val="0083B7"/>
              </a:buClr>
              <a:buFont typeface="Arial"/>
              <a:buChar char="•"/>
              <a:tabLst>
                <a:tab pos="296545" algn="l"/>
                <a:tab pos="297180" algn="l"/>
              </a:tabLst>
            </a:pPr>
            <a:r>
              <a:rPr sz="2000" spc="-10" dirty="0">
                <a:latin typeface="Carlito"/>
                <a:cs typeface="Carlito"/>
              </a:rPr>
              <a:t>Multiple </a:t>
            </a:r>
            <a:r>
              <a:rPr sz="2000" spc="-5" dirty="0">
                <a:latin typeface="Carlito"/>
                <a:cs typeface="Carlito"/>
              </a:rPr>
              <a:t>protocols interact</a:t>
            </a:r>
            <a:r>
              <a:rPr sz="2000" spc="30" dirty="0">
                <a:latin typeface="Carlito"/>
                <a:cs typeface="Carlito"/>
              </a:rPr>
              <a:t> </a:t>
            </a:r>
            <a:r>
              <a:rPr sz="2000" spc="-20" dirty="0">
                <a:latin typeface="Carlito"/>
                <a:cs typeface="Carlito"/>
              </a:rPr>
              <a:t>together</a:t>
            </a:r>
            <a:endParaRPr sz="2000" dirty="0">
              <a:latin typeface="Carlito"/>
              <a:cs typeface="Carlito"/>
            </a:endParaRPr>
          </a:p>
        </p:txBody>
      </p:sp>
      <p:sp>
        <p:nvSpPr>
          <p:cNvPr id="3" name="object 3"/>
          <p:cNvSpPr/>
          <p:nvPr/>
        </p:nvSpPr>
        <p:spPr>
          <a:xfrm>
            <a:off x="914400" y="3929330"/>
            <a:ext cx="7716088" cy="2836524"/>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533400" y="316102"/>
            <a:ext cx="8145780" cy="815975"/>
          </a:xfrm>
          <a:custGeom>
            <a:avLst/>
            <a:gdLst/>
            <a:ahLst/>
            <a:cxnLst/>
            <a:rect l="l" t="t" r="r" b="b"/>
            <a:pathLst>
              <a:path w="8145780" h="815975">
                <a:moveTo>
                  <a:pt x="8009508" y="0"/>
                </a:moveTo>
                <a:lnTo>
                  <a:pt x="135915" y="0"/>
                </a:lnTo>
                <a:lnTo>
                  <a:pt x="92958" y="6940"/>
                </a:lnTo>
                <a:lnTo>
                  <a:pt x="55648" y="26261"/>
                </a:lnTo>
                <a:lnTo>
                  <a:pt x="26225" y="55714"/>
                </a:lnTo>
                <a:lnTo>
                  <a:pt x="6929" y="93049"/>
                </a:lnTo>
                <a:lnTo>
                  <a:pt x="0" y="136017"/>
                </a:lnTo>
                <a:lnTo>
                  <a:pt x="0" y="679576"/>
                </a:lnTo>
                <a:lnTo>
                  <a:pt x="6929" y="722544"/>
                </a:lnTo>
                <a:lnTo>
                  <a:pt x="26225" y="759879"/>
                </a:lnTo>
                <a:lnTo>
                  <a:pt x="55648" y="789332"/>
                </a:lnTo>
                <a:lnTo>
                  <a:pt x="92958" y="808653"/>
                </a:lnTo>
                <a:lnTo>
                  <a:pt x="135915" y="815594"/>
                </a:lnTo>
                <a:lnTo>
                  <a:pt x="8009508" y="815594"/>
                </a:lnTo>
                <a:lnTo>
                  <a:pt x="8052463" y="808653"/>
                </a:lnTo>
                <a:lnTo>
                  <a:pt x="8089766" y="789332"/>
                </a:lnTo>
                <a:lnTo>
                  <a:pt x="8119182" y="759879"/>
                </a:lnTo>
                <a:lnTo>
                  <a:pt x="8138471" y="722544"/>
                </a:lnTo>
                <a:lnTo>
                  <a:pt x="8145399" y="679576"/>
                </a:lnTo>
                <a:lnTo>
                  <a:pt x="8145399" y="136017"/>
                </a:lnTo>
                <a:lnTo>
                  <a:pt x="8138471" y="93049"/>
                </a:lnTo>
                <a:lnTo>
                  <a:pt x="8119182" y="55714"/>
                </a:lnTo>
                <a:lnTo>
                  <a:pt x="8089766" y="26261"/>
                </a:lnTo>
                <a:lnTo>
                  <a:pt x="8052463" y="6940"/>
                </a:lnTo>
                <a:lnTo>
                  <a:pt x="8009508" y="0"/>
                </a:lnTo>
                <a:close/>
              </a:path>
            </a:pathLst>
          </a:custGeom>
          <a:solidFill>
            <a:srgbClr val="006188"/>
          </a:solidFill>
        </p:spPr>
        <p:txBody>
          <a:bodyPr wrap="square" lIns="0" tIns="0" rIns="0" bIns="0" rtlCol="0"/>
          <a:lstStyle/>
          <a:p>
            <a:endParaRPr/>
          </a:p>
        </p:txBody>
      </p:sp>
      <p:sp>
        <p:nvSpPr>
          <p:cNvPr id="5" name="object 5"/>
          <p:cNvSpPr txBox="1">
            <a:spLocks noGrp="1"/>
          </p:cNvSpPr>
          <p:nvPr>
            <p:ph type="title"/>
          </p:nvPr>
        </p:nvSpPr>
        <p:spPr>
          <a:xfrm>
            <a:off x="690880" y="383540"/>
            <a:ext cx="3704590" cy="321242"/>
          </a:xfrm>
          <a:prstGeom prst="rect">
            <a:avLst/>
          </a:prstGeom>
        </p:spPr>
        <p:txBody>
          <a:bodyPr vert="horz" wrap="square" lIns="0" tIns="13335" rIns="0" bIns="0" rtlCol="0">
            <a:spAutoFit/>
          </a:bodyPr>
          <a:lstStyle/>
          <a:p>
            <a:pPr marL="12700">
              <a:lnSpc>
                <a:spcPct val="100000"/>
              </a:lnSpc>
              <a:spcBef>
                <a:spcPts val="105"/>
              </a:spcBef>
            </a:pPr>
            <a:r>
              <a:rPr lang="en-US" sz="2000" spc="-5" dirty="0"/>
              <a:t>What </a:t>
            </a:r>
            <a:r>
              <a:rPr lang="en-US" sz="2000" dirty="0"/>
              <a:t>is a</a:t>
            </a:r>
            <a:r>
              <a:rPr lang="en-US" sz="2000" spc="-90" dirty="0"/>
              <a:t> </a:t>
            </a:r>
            <a:r>
              <a:rPr lang="en-US" sz="2000" spc="-15" dirty="0"/>
              <a:t>Protocol?</a:t>
            </a:r>
            <a:endParaRPr sz="20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533400" y="316102"/>
            <a:ext cx="8145780" cy="815975"/>
          </a:xfrm>
          <a:custGeom>
            <a:avLst/>
            <a:gdLst/>
            <a:ahLst/>
            <a:cxnLst/>
            <a:rect l="l" t="t" r="r" b="b"/>
            <a:pathLst>
              <a:path w="8145780" h="815975">
                <a:moveTo>
                  <a:pt x="8009508" y="0"/>
                </a:moveTo>
                <a:lnTo>
                  <a:pt x="135915" y="0"/>
                </a:lnTo>
                <a:lnTo>
                  <a:pt x="92958" y="6940"/>
                </a:lnTo>
                <a:lnTo>
                  <a:pt x="55648" y="26261"/>
                </a:lnTo>
                <a:lnTo>
                  <a:pt x="26225" y="55714"/>
                </a:lnTo>
                <a:lnTo>
                  <a:pt x="6929" y="93049"/>
                </a:lnTo>
                <a:lnTo>
                  <a:pt x="0" y="136017"/>
                </a:lnTo>
                <a:lnTo>
                  <a:pt x="0" y="679576"/>
                </a:lnTo>
                <a:lnTo>
                  <a:pt x="6929" y="722544"/>
                </a:lnTo>
                <a:lnTo>
                  <a:pt x="26225" y="759879"/>
                </a:lnTo>
                <a:lnTo>
                  <a:pt x="55648" y="789332"/>
                </a:lnTo>
                <a:lnTo>
                  <a:pt x="92958" y="808653"/>
                </a:lnTo>
                <a:lnTo>
                  <a:pt x="135915" y="815594"/>
                </a:lnTo>
                <a:lnTo>
                  <a:pt x="8009508" y="815594"/>
                </a:lnTo>
                <a:lnTo>
                  <a:pt x="8052463" y="808653"/>
                </a:lnTo>
                <a:lnTo>
                  <a:pt x="8089766" y="789332"/>
                </a:lnTo>
                <a:lnTo>
                  <a:pt x="8119182" y="759879"/>
                </a:lnTo>
                <a:lnTo>
                  <a:pt x="8138471" y="722544"/>
                </a:lnTo>
                <a:lnTo>
                  <a:pt x="8145399" y="679576"/>
                </a:lnTo>
                <a:lnTo>
                  <a:pt x="8145399" y="136017"/>
                </a:lnTo>
                <a:lnTo>
                  <a:pt x="8138471" y="93049"/>
                </a:lnTo>
                <a:lnTo>
                  <a:pt x="8119182" y="55714"/>
                </a:lnTo>
                <a:lnTo>
                  <a:pt x="8089766" y="26261"/>
                </a:lnTo>
                <a:lnTo>
                  <a:pt x="8052463" y="6940"/>
                </a:lnTo>
                <a:lnTo>
                  <a:pt x="8009508" y="0"/>
                </a:lnTo>
                <a:close/>
              </a:path>
            </a:pathLst>
          </a:custGeom>
          <a:solidFill>
            <a:srgbClr val="006188"/>
          </a:solidFill>
        </p:spPr>
        <p:txBody>
          <a:bodyPr wrap="square" lIns="0" tIns="0" rIns="0" bIns="0" rtlCol="0"/>
          <a:lstStyle/>
          <a:p>
            <a:endParaRPr/>
          </a:p>
        </p:txBody>
      </p:sp>
      <p:sp>
        <p:nvSpPr>
          <p:cNvPr id="5" name="object 5"/>
          <p:cNvSpPr txBox="1">
            <a:spLocks noGrp="1"/>
          </p:cNvSpPr>
          <p:nvPr>
            <p:ph type="title"/>
          </p:nvPr>
        </p:nvSpPr>
        <p:spPr>
          <a:xfrm>
            <a:off x="662305" y="466262"/>
            <a:ext cx="7819390" cy="998350"/>
          </a:xfrm>
          <a:prstGeom prst="rect">
            <a:avLst/>
          </a:prstGeom>
        </p:spPr>
        <p:txBody>
          <a:bodyPr vert="horz" wrap="square" lIns="0" tIns="13335" rIns="0" bIns="0" rtlCol="0">
            <a:spAutoFit/>
          </a:bodyPr>
          <a:lstStyle/>
          <a:p>
            <a:pPr marL="12700">
              <a:spcBef>
                <a:spcPts val="105"/>
              </a:spcBef>
            </a:pPr>
            <a:r>
              <a:rPr lang="en-US" spc="-15" dirty="0"/>
              <a:t>SNMP: Simple Network Management Protocol</a:t>
            </a:r>
            <a:r>
              <a:rPr lang="en-US" sz="2000" dirty="0">
                <a:effectLst/>
                <a:latin typeface="Calibri" panose="020F0502020204030204" pitchFamily="34" charset="0"/>
                <a:ea typeface="Calibri" panose="020F0502020204030204" pitchFamily="34" charset="0"/>
                <a:cs typeface="Arial" panose="020B0604020202020204" pitchFamily="34" charset="0"/>
              </a:rPr>
              <a:t/>
            </a:r>
            <a:br>
              <a:rPr lang="en-US" sz="2000" dirty="0">
                <a:effectLst/>
                <a:latin typeface="Calibri" panose="020F0502020204030204" pitchFamily="34" charset="0"/>
                <a:ea typeface="Calibri" panose="020F0502020204030204" pitchFamily="34" charset="0"/>
                <a:cs typeface="Arial" panose="020B0604020202020204" pitchFamily="34" charset="0"/>
              </a:rPr>
            </a:br>
            <a:endParaRPr dirty="0"/>
          </a:p>
        </p:txBody>
      </p:sp>
      <p:sp>
        <p:nvSpPr>
          <p:cNvPr id="6" name="TextBox 5">
            <a:extLst>
              <a:ext uri="{FF2B5EF4-FFF2-40B4-BE49-F238E27FC236}">
                <a16:creationId xmlns:a16="http://schemas.microsoft.com/office/drawing/2014/main" xmlns="" id="{462B03EC-C45B-430D-AE6E-C3EB25AAE403}"/>
              </a:ext>
            </a:extLst>
          </p:cNvPr>
          <p:cNvSpPr txBox="1"/>
          <p:nvPr/>
        </p:nvSpPr>
        <p:spPr>
          <a:xfrm>
            <a:off x="533400" y="1268382"/>
            <a:ext cx="8145780" cy="4160819"/>
          </a:xfrm>
          <a:prstGeom prst="rect">
            <a:avLst/>
          </a:prstGeom>
          <a:noFill/>
        </p:spPr>
        <p:txBody>
          <a:bodyPr wrap="square">
            <a:spAutoFit/>
          </a:bodyPr>
          <a:lstStyle/>
          <a:p>
            <a:pPr fontAlgn="base">
              <a:lnSpc>
                <a:spcPct val="107000"/>
              </a:lnSpc>
              <a:spcBef>
                <a:spcPts val="1125"/>
              </a:spcBef>
              <a:spcAft>
                <a:spcPts val="1125"/>
              </a:spcAft>
            </a:pPr>
            <a:endParaRPr lang="en-US" sz="2000" dirty="0">
              <a:latin typeface="Arial" panose="020B0604020202020204" pitchFamily="34" charset="0"/>
              <a:ea typeface="Times New Roman" panose="02020603050405020304" pitchFamily="18" charset="0"/>
              <a:cs typeface="Arial" panose="020B0604020202020204" pitchFamily="34" charset="0"/>
            </a:endParaRPr>
          </a:p>
          <a:p>
            <a:pPr marL="342900" indent="-342900" fontAlgn="base">
              <a:lnSpc>
                <a:spcPct val="107000"/>
              </a:lnSpc>
              <a:spcBef>
                <a:spcPts val="1125"/>
              </a:spcBef>
              <a:spcAft>
                <a:spcPts val="1125"/>
              </a:spcAft>
              <a:buFont typeface="Arial" panose="020B0604020202020204" pitchFamily="34" charset="0"/>
              <a:buChar char="•"/>
            </a:pPr>
            <a:r>
              <a:rPr lang="en-US" sz="2000" dirty="0">
                <a:effectLst/>
                <a:latin typeface="Arial" panose="020B0604020202020204" pitchFamily="34" charset="0"/>
                <a:ea typeface="Times New Roman" panose="02020603050405020304" pitchFamily="18" charset="0"/>
                <a:cs typeface="Arial" panose="020B0604020202020204" pitchFamily="34" charset="0"/>
              </a:rPr>
              <a:t>The SNMP manager presents the data obtained from the SNMP agent, helping network admins manage nodes effectively.</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342900" indent="-342900" fontAlgn="base">
              <a:lnSpc>
                <a:spcPct val="107000"/>
              </a:lnSpc>
              <a:spcBef>
                <a:spcPts val="1125"/>
              </a:spcBef>
              <a:spcAft>
                <a:spcPts val="1125"/>
              </a:spcAft>
              <a:buFont typeface="Arial" panose="020B0604020202020204" pitchFamily="34" charset="0"/>
              <a:buChar char="•"/>
            </a:pPr>
            <a:r>
              <a:rPr lang="en-US" sz="2000" dirty="0">
                <a:latin typeface="Arial" panose="020B0604020202020204" pitchFamily="34" charset="0"/>
                <a:cs typeface="Arial" panose="020B0604020202020204" pitchFamily="34" charset="0"/>
              </a:rPr>
              <a:t>Currently, there are three versions of SNMP: SNMP v1, SNMP v2, and SNMP v3. </a:t>
            </a:r>
          </a:p>
          <a:p>
            <a:pPr marL="342900" indent="-342900" fontAlgn="base">
              <a:lnSpc>
                <a:spcPct val="107000"/>
              </a:lnSpc>
              <a:spcBef>
                <a:spcPts val="1125"/>
              </a:spcBef>
              <a:spcAft>
                <a:spcPts val="1125"/>
              </a:spcAft>
              <a:buFont typeface="Arial" panose="020B0604020202020204" pitchFamily="34" charset="0"/>
              <a:buChar char="•"/>
            </a:pPr>
            <a:r>
              <a:rPr lang="en-US" sz="2000" dirty="0">
                <a:latin typeface="Arial" panose="020B0604020202020204" pitchFamily="34" charset="0"/>
                <a:cs typeface="Arial" panose="020B0604020202020204" pitchFamily="34" charset="0"/>
              </a:rPr>
              <a:t>Both versions 1 and 2 have many features in common, but SNMP v2 offers enhancements such as additional protocol operations. </a:t>
            </a:r>
          </a:p>
          <a:p>
            <a:pPr marL="342900" indent="-342900" fontAlgn="base">
              <a:lnSpc>
                <a:spcPct val="107000"/>
              </a:lnSpc>
              <a:spcBef>
                <a:spcPts val="1125"/>
              </a:spcBef>
              <a:spcAft>
                <a:spcPts val="1125"/>
              </a:spcAft>
              <a:buFont typeface="Arial" panose="020B0604020202020204" pitchFamily="34" charset="0"/>
              <a:buChar char="•"/>
            </a:pPr>
            <a:r>
              <a:rPr lang="en-US" sz="2000" dirty="0">
                <a:latin typeface="Arial" panose="020B0604020202020204" pitchFamily="34" charset="0"/>
                <a:cs typeface="Arial" panose="020B0604020202020204" pitchFamily="34" charset="0"/>
              </a:rPr>
              <a:t>SNMP version 3 (SNMP v3) adds security and remote configuration capabilities to the previous versions.</a:t>
            </a:r>
          </a:p>
        </p:txBody>
      </p:sp>
    </p:spTree>
    <p:extLst>
      <p:ext uri="{BB962C8B-B14F-4D97-AF65-F5344CB8AC3E}">
        <p14:creationId xmlns:p14="http://schemas.microsoft.com/office/powerpoint/2010/main" val="14489753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533400" y="316102"/>
            <a:ext cx="8145780" cy="815975"/>
          </a:xfrm>
          <a:custGeom>
            <a:avLst/>
            <a:gdLst/>
            <a:ahLst/>
            <a:cxnLst/>
            <a:rect l="l" t="t" r="r" b="b"/>
            <a:pathLst>
              <a:path w="8145780" h="815975">
                <a:moveTo>
                  <a:pt x="8009508" y="0"/>
                </a:moveTo>
                <a:lnTo>
                  <a:pt x="135915" y="0"/>
                </a:lnTo>
                <a:lnTo>
                  <a:pt x="92958" y="6940"/>
                </a:lnTo>
                <a:lnTo>
                  <a:pt x="55648" y="26261"/>
                </a:lnTo>
                <a:lnTo>
                  <a:pt x="26225" y="55714"/>
                </a:lnTo>
                <a:lnTo>
                  <a:pt x="6929" y="93049"/>
                </a:lnTo>
                <a:lnTo>
                  <a:pt x="0" y="136017"/>
                </a:lnTo>
                <a:lnTo>
                  <a:pt x="0" y="679576"/>
                </a:lnTo>
                <a:lnTo>
                  <a:pt x="6929" y="722544"/>
                </a:lnTo>
                <a:lnTo>
                  <a:pt x="26225" y="759879"/>
                </a:lnTo>
                <a:lnTo>
                  <a:pt x="55648" y="789332"/>
                </a:lnTo>
                <a:lnTo>
                  <a:pt x="92958" y="808653"/>
                </a:lnTo>
                <a:lnTo>
                  <a:pt x="135915" y="815594"/>
                </a:lnTo>
                <a:lnTo>
                  <a:pt x="8009508" y="815594"/>
                </a:lnTo>
                <a:lnTo>
                  <a:pt x="8052463" y="808653"/>
                </a:lnTo>
                <a:lnTo>
                  <a:pt x="8089766" y="789332"/>
                </a:lnTo>
                <a:lnTo>
                  <a:pt x="8119182" y="759879"/>
                </a:lnTo>
                <a:lnTo>
                  <a:pt x="8138471" y="722544"/>
                </a:lnTo>
                <a:lnTo>
                  <a:pt x="8145399" y="679576"/>
                </a:lnTo>
                <a:lnTo>
                  <a:pt x="8145399" y="136017"/>
                </a:lnTo>
                <a:lnTo>
                  <a:pt x="8138471" y="93049"/>
                </a:lnTo>
                <a:lnTo>
                  <a:pt x="8119182" y="55714"/>
                </a:lnTo>
                <a:lnTo>
                  <a:pt x="8089766" y="26261"/>
                </a:lnTo>
                <a:lnTo>
                  <a:pt x="8052463" y="6940"/>
                </a:lnTo>
                <a:lnTo>
                  <a:pt x="8009508" y="0"/>
                </a:lnTo>
                <a:close/>
              </a:path>
            </a:pathLst>
          </a:custGeom>
          <a:solidFill>
            <a:srgbClr val="006188"/>
          </a:solidFill>
        </p:spPr>
        <p:txBody>
          <a:bodyPr wrap="square" lIns="0" tIns="0" rIns="0" bIns="0" rtlCol="0"/>
          <a:lstStyle/>
          <a:p>
            <a:endParaRPr/>
          </a:p>
        </p:txBody>
      </p:sp>
      <p:sp>
        <p:nvSpPr>
          <p:cNvPr id="5" name="object 5"/>
          <p:cNvSpPr txBox="1">
            <a:spLocks noGrp="1"/>
          </p:cNvSpPr>
          <p:nvPr>
            <p:ph type="title"/>
          </p:nvPr>
        </p:nvSpPr>
        <p:spPr>
          <a:xfrm>
            <a:off x="760730" y="440357"/>
            <a:ext cx="7691120" cy="567463"/>
          </a:xfrm>
          <a:prstGeom prst="rect">
            <a:avLst/>
          </a:prstGeom>
        </p:spPr>
        <p:txBody>
          <a:bodyPr vert="horz" wrap="square" lIns="0" tIns="13335" rIns="0" bIns="0" rtlCol="0">
            <a:spAutoFit/>
          </a:bodyPr>
          <a:lstStyle/>
          <a:p>
            <a:pPr marL="12700">
              <a:spcBef>
                <a:spcPts val="105"/>
              </a:spcBef>
            </a:pPr>
            <a:r>
              <a:rPr lang="en-US" sz="3600" spc="-15" dirty="0"/>
              <a:t>RPC: Remote Procedure Call protocol</a:t>
            </a:r>
            <a:endParaRPr sz="3600" spc="-15" dirty="0"/>
          </a:p>
        </p:txBody>
      </p:sp>
      <p:sp>
        <p:nvSpPr>
          <p:cNvPr id="6" name="TextBox 5">
            <a:extLst>
              <a:ext uri="{FF2B5EF4-FFF2-40B4-BE49-F238E27FC236}">
                <a16:creationId xmlns:a16="http://schemas.microsoft.com/office/drawing/2014/main" xmlns="" id="{3D328ED9-854A-45E5-AA5B-5F7E380405B2}"/>
              </a:ext>
            </a:extLst>
          </p:cNvPr>
          <p:cNvSpPr txBox="1"/>
          <p:nvPr/>
        </p:nvSpPr>
        <p:spPr>
          <a:xfrm>
            <a:off x="760730" y="1650660"/>
            <a:ext cx="8145780" cy="3556679"/>
          </a:xfrm>
          <a:prstGeom prst="rect">
            <a:avLst/>
          </a:prstGeom>
          <a:noFill/>
        </p:spPr>
        <p:txBody>
          <a:bodyPr wrap="square">
            <a:spAutoFit/>
          </a:bodyPr>
          <a:lstStyle/>
          <a:p>
            <a:pPr marL="342900" indent="-342900" fontAlgn="base">
              <a:lnSpc>
                <a:spcPct val="107000"/>
              </a:lnSpc>
              <a:spcBef>
                <a:spcPts val="1125"/>
              </a:spcBef>
              <a:spcAft>
                <a:spcPts val="1125"/>
              </a:spcAft>
              <a:buFont typeface="Arial" panose="020B0604020202020204" pitchFamily="34" charset="0"/>
              <a:buChar char="•"/>
            </a:pPr>
            <a:r>
              <a:rPr lang="en-US" sz="2000" dirty="0">
                <a:effectLst/>
                <a:latin typeface="Arial" panose="020B0604020202020204" pitchFamily="34" charset="0"/>
                <a:ea typeface="Times New Roman" panose="02020603050405020304" pitchFamily="18" charset="0"/>
                <a:cs typeface="Arial" panose="020B0604020202020204" pitchFamily="34" charset="0"/>
              </a:rPr>
              <a:t>RPC is a protocol for requesting a service from a program in a remote computer through a network, and can be used without having to understand the underlying network technologies. </a:t>
            </a:r>
          </a:p>
          <a:p>
            <a:pPr marL="342900" indent="-342900" fontAlgn="base">
              <a:lnSpc>
                <a:spcPct val="107000"/>
              </a:lnSpc>
              <a:spcBef>
                <a:spcPts val="1125"/>
              </a:spcBef>
              <a:spcAft>
                <a:spcPts val="1125"/>
              </a:spcAft>
              <a:buFont typeface="Arial" panose="020B0604020202020204" pitchFamily="34" charset="0"/>
              <a:buChar char="•"/>
            </a:pPr>
            <a:r>
              <a:rPr lang="en-US" sz="2000" dirty="0">
                <a:latin typeface="Arial" panose="020B0604020202020204" pitchFamily="34" charset="0"/>
                <a:cs typeface="Arial" panose="020B0604020202020204" pitchFamily="34" charset="0"/>
              </a:rPr>
              <a:t>RPC uses TCP or UDP for carrying the messages between communicating programs. </a:t>
            </a:r>
          </a:p>
          <a:p>
            <a:pPr marL="342900" indent="-342900" fontAlgn="base">
              <a:lnSpc>
                <a:spcPct val="107000"/>
              </a:lnSpc>
              <a:spcBef>
                <a:spcPts val="1125"/>
              </a:spcBef>
              <a:spcAft>
                <a:spcPts val="1125"/>
              </a:spcAft>
              <a:buFont typeface="Arial" panose="020B0604020202020204" pitchFamily="34" charset="0"/>
              <a:buChar char="•"/>
            </a:pPr>
            <a:r>
              <a:rPr lang="en-US" sz="2000" dirty="0">
                <a:latin typeface="Arial" panose="020B0604020202020204" pitchFamily="34" charset="0"/>
                <a:cs typeface="Arial" panose="020B0604020202020204" pitchFamily="34" charset="0"/>
              </a:rPr>
              <a:t>RPC also works on client-server model. </a:t>
            </a:r>
          </a:p>
          <a:p>
            <a:pPr marL="342900" indent="-342900" fontAlgn="base">
              <a:lnSpc>
                <a:spcPct val="107000"/>
              </a:lnSpc>
              <a:spcBef>
                <a:spcPts val="1125"/>
              </a:spcBef>
              <a:spcAft>
                <a:spcPts val="1125"/>
              </a:spcAft>
              <a:buFont typeface="Arial" panose="020B0604020202020204" pitchFamily="34" charset="0"/>
              <a:buChar char="•"/>
            </a:pPr>
            <a:r>
              <a:rPr lang="en-US" sz="2000" dirty="0">
                <a:latin typeface="Arial" panose="020B0604020202020204" pitchFamily="34" charset="0"/>
                <a:cs typeface="Arial" panose="020B0604020202020204" pitchFamily="34" charset="0"/>
              </a:rPr>
              <a:t>The requesting program is the client, and the service providing program is the server.</a:t>
            </a:r>
          </a:p>
        </p:txBody>
      </p:sp>
    </p:spTree>
    <p:extLst>
      <p:ext uri="{BB962C8B-B14F-4D97-AF65-F5344CB8AC3E}">
        <p14:creationId xmlns:p14="http://schemas.microsoft.com/office/powerpoint/2010/main" val="305839645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533400" y="316102"/>
            <a:ext cx="8145780" cy="815975"/>
          </a:xfrm>
          <a:custGeom>
            <a:avLst/>
            <a:gdLst/>
            <a:ahLst/>
            <a:cxnLst/>
            <a:rect l="l" t="t" r="r" b="b"/>
            <a:pathLst>
              <a:path w="8145780" h="815975">
                <a:moveTo>
                  <a:pt x="8009508" y="0"/>
                </a:moveTo>
                <a:lnTo>
                  <a:pt x="135915" y="0"/>
                </a:lnTo>
                <a:lnTo>
                  <a:pt x="92958" y="6940"/>
                </a:lnTo>
                <a:lnTo>
                  <a:pt x="55648" y="26261"/>
                </a:lnTo>
                <a:lnTo>
                  <a:pt x="26225" y="55714"/>
                </a:lnTo>
                <a:lnTo>
                  <a:pt x="6929" y="93049"/>
                </a:lnTo>
                <a:lnTo>
                  <a:pt x="0" y="136017"/>
                </a:lnTo>
                <a:lnTo>
                  <a:pt x="0" y="679576"/>
                </a:lnTo>
                <a:lnTo>
                  <a:pt x="6929" y="722544"/>
                </a:lnTo>
                <a:lnTo>
                  <a:pt x="26225" y="759879"/>
                </a:lnTo>
                <a:lnTo>
                  <a:pt x="55648" y="789332"/>
                </a:lnTo>
                <a:lnTo>
                  <a:pt x="92958" y="808653"/>
                </a:lnTo>
                <a:lnTo>
                  <a:pt x="135915" y="815594"/>
                </a:lnTo>
                <a:lnTo>
                  <a:pt x="8009508" y="815594"/>
                </a:lnTo>
                <a:lnTo>
                  <a:pt x="8052463" y="808653"/>
                </a:lnTo>
                <a:lnTo>
                  <a:pt x="8089766" y="789332"/>
                </a:lnTo>
                <a:lnTo>
                  <a:pt x="8119182" y="759879"/>
                </a:lnTo>
                <a:lnTo>
                  <a:pt x="8138471" y="722544"/>
                </a:lnTo>
                <a:lnTo>
                  <a:pt x="8145399" y="679576"/>
                </a:lnTo>
                <a:lnTo>
                  <a:pt x="8145399" y="136017"/>
                </a:lnTo>
                <a:lnTo>
                  <a:pt x="8138471" y="93049"/>
                </a:lnTo>
                <a:lnTo>
                  <a:pt x="8119182" y="55714"/>
                </a:lnTo>
                <a:lnTo>
                  <a:pt x="8089766" y="26261"/>
                </a:lnTo>
                <a:lnTo>
                  <a:pt x="8052463" y="6940"/>
                </a:lnTo>
                <a:lnTo>
                  <a:pt x="8009508" y="0"/>
                </a:lnTo>
                <a:close/>
              </a:path>
            </a:pathLst>
          </a:custGeom>
          <a:solidFill>
            <a:srgbClr val="006188"/>
          </a:solidFill>
        </p:spPr>
        <p:txBody>
          <a:bodyPr wrap="square" lIns="0" tIns="0" rIns="0" bIns="0" rtlCol="0"/>
          <a:lstStyle/>
          <a:p>
            <a:endParaRPr/>
          </a:p>
        </p:txBody>
      </p:sp>
      <p:sp>
        <p:nvSpPr>
          <p:cNvPr id="5" name="object 5"/>
          <p:cNvSpPr txBox="1">
            <a:spLocks noGrp="1"/>
          </p:cNvSpPr>
          <p:nvPr>
            <p:ph type="title"/>
          </p:nvPr>
        </p:nvSpPr>
        <p:spPr>
          <a:xfrm>
            <a:off x="760730" y="440357"/>
            <a:ext cx="7691120" cy="567463"/>
          </a:xfrm>
          <a:prstGeom prst="rect">
            <a:avLst/>
          </a:prstGeom>
        </p:spPr>
        <p:txBody>
          <a:bodyPr vert="horz" wrap="square" lIns="0" tIns="13335" rIns="0" bIns="0" rtlCol="0">
            <a:spAutoFit/>
          </a:bodyPr>
          <a:lstStyle/>
          <a:p>
            <a:pPr marL="12700">
              <a:spcBef>
                <a:spcPts val="105"/>
              </a:spcBef>
            </a:pPr>
            <a:r>
              <a:rPr lang="en-US" sz="3600" spc="-15" dirty="0"/>
              <a:t>RPC: Remote Procedure Call protocol</a:t>
            </a:r>
            <a:endParaRPr sz="3600" spc="-15" dirty="0"/>
          </a:p>
        </p:txBody>
      </p:sp>
      <p:sp>
        <p:nvSpPr>
          <p:cNvPr id="6" name="TextBox 5">
            <a:extLst>
              <a:ext uri="{FF2B5EF4-FFF2-40B4-BE49-F238E27FC236}">
                <a16:creationId xmlns:a16="http://schemas.microsoft.com/office/drawing/2014/main" xmlns="" id="{3D328ED9-854A-45E5-AA5B-5F7E380405B2}"/>
              </a:ext>
            </a:extLst>
          </p:cNvPr>
          <p:cNvSpPr txBox="1"/>
          <p:nvPr/>
        </p:nvSpPr>
        <p:spPr>
          <a:xfrm>
            <a:off x="760730" y="1600200"/>
            <a:ext cx="7988300" cy="3265317"/>
          </a:xfrm>
          <a:prstGeom prst="rect">
            <a:avLst/>
          </a:prstGeom>
          <a:noFill/>
        </p:spPr>
        <p:txBody>
          <a:bodyPr wrap="square">
            <a:spAutoFit/>
          </a:bodyPr>
          <a:lstStyle/>
          <a:p>
            <a:pPr fontAlgn="base">
              <a:lnSpc>
                <a:spcPct val="107000"/>
              </a:lnSpc>
              <a:spcAft>
                <a:spcPts val="800"/>
              </a:spcAft>
            </a:pPr>
            <a:r>
              <a:rPr lang="en-US" sz="2000" b="1" dirty="0">
                <a:effectLst/>
                <a:latin typeface="Arial" panose="020B0604020202020204" pitchFamily="34" charset="0"/>
                <a:ea typeface="Times New Roman" panose="02020603050405020304" pitchFamily="18" charset="0"/>
                <a:cs typeface="Arial" panose="020B0604020202020204" pitchFamily="34" charset="0"/>
              </a:rPr>
              <a:t>Advantages</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fontAlgn="base">
              <a:lnSpc>
                <a:spcPct val="107000"/>
              </a:lnSpc>
              <a:spcAft>
                <a:spcPts val="800"/>
              </a:spcAft>
              <a:buSzPts val="1000"/>
              <a:buFont typeface="Symbol" panose="05050102010706020507" pitchFamily="18" charset="2"/>
              <a:buChar char=""/>
              <a:tabLst>
                <a:tab pos="457200" algn="l"/>
              </a:tabLst>
            </a:pPr>
            <a:r>
              <a:rPr lang="en-US" sz="1800" dirty="0">
                <a:effectLst/>
                <a:latin typeface="Arial" panose="020B0604020202020204" pitchFamily="34" charset="0"/>
                <a:ea typeface="Times New Roman" panose="02020603050405020304" pitchFamily="18" charset="0"/>
                <a:cs typeface="Arial" panose="020B0604020202020204" pitchFamily="34" charset="0"/>
              </a:rPr>
              <a:t>RPC omits many protocol layers to improve performance.</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fontAlgn="base">
              <a:lnSpc>
                <a:spcPct val="107000"/>
              </a:lnSpc>
              <a:spcAft>
                <a:spcPts val="800"/>
              </a:spcAft>
              <a:buSzPts val="1000"/>
              <a:buFont typeface="Symbol" panose="05050102010706020507" pitchFamily="18" charset="2"/>
              <a:buChar char=""/>
              <a:tabLst>
                <a:tab pos="457200" algn="l"/>
              </a:tabLst>
            </a:pPr>
            <a:r>
              <a:rPr lang="en-US" sz="1800" dirty="0">
                <a:effectLst/>
                <a:latin typeface="Arial" panose="020B0604020202020204" pitchFamily="34" charset="0"/>
                <a:ea typeface="Times New Roman" panose="02020603050405020304" pitchFamily="18" charset="0"/>
                <a:cs typeface="Arial" panose="020B0604020202020204" pitchFamily="34" charset="0"/>
              </a:rPr>
              <a:t>With RPC, code rewriting or redeveloping efforts are minimized.</a:t>
            </a:r>
          </a:p>
          <a:p>
            <a:pPr marL="342900" lvl="0" indent="-342900" fontAlgn="base">
              <a:lnSpc>
                <a:spcPct val="107000"/>
              </a:lnSpc>
              <a:spcAft>
                <a:spcPts val="800"/>
              </a:spcAft>
              <a:buSzPts val="1000"/>
              <a:buFont typeface="Symbol" panose="05050102010706020507" pitchFamily="18" charset="2"/>
              <a:buChar char=""/>
              <a:tabLst>
                <a:tab pos="457200" algn="l"/>
              </a:tabLst>
            </a:pPr>
            <a:endParaRPr lang="en-US" dirty="0">
              <a:latin typeface="Arial" panose="020B0604020202020204" pitchFamily="34" charset="0"/>
              <a:ea typeface="Calibri" panose="020F0502020204030204" pitchFamily="34" charset="0"/>
              <a:cs typeface="Arial" panose="020B0604020202020204" pitchFamily="34" charset="0"/>
            </a:endParaRPr>
          </a:p>
          <a:p>
            <a:pPr marL="342900" lvl="0" indent="-342900" fontAlgn="base">
              <a:lnSpc>
                <a:spcPct val="107000"/>
              </a:lnSpc>
              <a:spcAft>
                <a:spcPts val="800"/>
              </a:spcAft>
              <a:buSzPts val="1000"/>
              <a:buFont typeface="Symbol" panose="05050102010706020507" pitchFamily="18" charset="2"/>
              <a:buChar char=""/>
              <a:tabLst>
                <a:tab pos="457200" algn="l"/>
              </a:tabLst>
            </a:pP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fontAlgn="base">
              <a:lnSpc>
                <a:spcPct val="107000"/>
              </a:lnSpc>
              <a:spcAft>
                <a:spcPts val="800"/>
              </a:spcAft>
            </a:pPr>
            <a:r>
              <a:rPr lang="en-US" sz="2000" b="1" dirty="0">
                <a:effectLst/>
                <a:latin typeface="Arial" panose="020B0604020202020204" pitchFamily="34" charset="0"/>
                <a:ea typeface="Times New Roman" panose="02020603050405020304" pitchFamily="18" charset="0"/>
                <a:cs typeface="Arial" panose="020B0604020202020204" pitchFamily="34" charset="0"/>
              </a:rPr>
              <a:t>Disadvantages</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fontAlgn="base">
              <a:lnSpc>
                <a:spcPct val="107000"/>
              </a:lnSpc>
              <a:spcAft>
                <a:spcPts val="800"/>
              </a:spcAft>
              <a:buSzPts val="1000"/>
              <a:buFont typeface="Symbol" panose="05050102010706020507" pitchFamily="18" charset="2"/>
              <a:buChar char=""/>
              <a:tabLst>
                <a:tab pos="457200" algn="l"/>
              </a:tabLst>
            </a:pPr>
            <a:r>
              <a:rPr lang="en-US" sz="1800" dirty="0">
                <a:effectLst/>
                <a:latin typeface="Arial" panose="020B0604020202020204" pitchFamily="34" charset="0"/>
                <a:ea typeface="Times New Roman" panose="02020603050405020304" pitchFamily="18" charset="0"/>
                <a:cs typeface="Arial" panose="020B0604020202020204" pitchFamily="34" charset="0"/>
              </a:rPr>
              <a:t>Not yet proven to work effectively over wide-area networks.</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fontAlgn="base">
              <a:lnSpc>
                <a:spcPct val="107000"/>
              </a:lnSpc>
              <a:spcAft>
                <a:spcPts val="800"/>
              </a:spcAft>
              <a:buSzPts val="1000"/>
              <a:buFont typeface="Symbol" panose="05050102010706020507" pitchFamily="18" charset="2"/>
              <a:buChar char=""/>
              <a:tabLst>
                <a:tab pos="457200" algn="l"/>
              </a:tabLst>
            </a:pPr>
            <a:r>
              <a:rPr lang="en-US" sz="1800" dirty="0">
                <a:effectLst/>
                <a:latin typeface="Arial" panose="020B0604020202020204" pitchFamily="34" charset="0"/>
                <a:ea typeface="Times New Roman" panose="02020603050405020304" pitchFamily="18" charset="0"/>
                <a:cs typeface="Arial" panose="020B0604020202020204" pitchFamily="34" charset="0"/>
              </a:rPr>
              <a:t>Apart from TCP/IP, RPC does not support other transport protocols.</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4179764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533400" y="316102"/>
            <a:ext cx="8145780" cy="815975"/>
          </a:xfrm>
          <a:custGeom>
            <a:avLst/>
            <a:gdLst/>
            <a:ahLst/>
            <a:cxnLst/>
            <a:rect l="l" t="t" r="r" b="b"/>
            <a:pathLst>
              <a:path w="8145780" h="815975">
                <a:moveTo>
                  <a:pt x="8009508" y="0"/>
                </a:moveTo>
                <a:lnTo>
                  <a:pt x="135915" y="0"/>
                </a:lnTo>
                <a:lnTo>
                  <a:pt x="92958" y="6940"/>
                </a:lnTo>
                <a:lnTo>
                  <a:pt x="55648" y="26261"/>
                </a:lnTo>
                <a:lnTo>
                  <a:pt x="26225" y="55714"/>
                </a:lnTo>
                <a:lnTo>
                  <a:pt x="6929" y="93049"/>
                </a:lnTo>
                <a:lnTo>
                  <a:pt x="0" y="136017"/>
                </a:lnTo>
                <a:lnTo>
                  <a:pt x="0" y="679576"/>
                </a:lnTo>
                <a:lnTo>
                  <a:pt x="6929" y="722544"/>
                </a:lnTo>
                <a:lnTo>
                  <a:pt x="26225" y="759879"/>
                </a:lnTo>
                <a:lnTo>
                  <a:pt x="55648" y="789332"/>
                </a:lnTo>
                <a:lnTo>
                  <a:pt x="92958" y="808653"/>
                </a:lnTo>
                <a:lnTo>
                  <a:pt x="135915" y="815594"/>
                </a:lnTo>
                <a:lnTo>
                  <a:pt x="8009508" y="815594"/>
                </a:lnTo>
                <a:lnTo>
                  <a:pt x="8052463" y="808653"/>
                </a:lnTo>
                <a:lnTo>
                  <a:pt x="8089766" y="789332"/>
                </a:lnTo>
                <a:lnTo>
                  <a:pt x="8119182" y="759879"/>
                </a:lnTo>
                <a:lnTo>
                  <a:pt x="8138471" y="722544"/>
                </a:lnTo>
                <a:lnTo>
                  <a:pt x="8145399" y="679576"/>
                </a:lnTo>
                <a:lnTo>
                  <a:pt x="8145399" y="136017"/>
                </a:lnTo>
                <a:lnTo>
                  <a:pt x="8138471" y="93049"/>
                </a:lnTo>
                <a:lnTo>
                  <a:pt x="8119182" y="55714"/>
                </a:lnTo>
                <a:lnTo>
                  <a:pt x="8089766" y="26261"/>
                </a:lnTo>
                <a:lnTo>
                  <a:pt x="8052463" y="6940"/>
                </a:lnTo>
                <a:lnTo>
                  <a:pt x="8009508" y="0"/>
                </a:lnTo>
                <a:close/>
              </a:path>
            </a:pathLst>
          </a:custGeom>
          <a:solidFill>
            <a:srgbClr val="006188"/>
          </a:solidFill>
        </p:spPr>
        <p:txBody>
          <a:bodyPr wrap="square" lIns="0" tIns="0" rIns="0" bIns="0" rtlCol="0"/>
          <a:lstStyle/>
          <a:p>
            <a:endParaRPr/>
          </a:p>
        </p:txBody>
      </p:sp>
      <p:sp>
        <p:nvSpPr>
          <p:cNvPr id="5" name="object 5"/>
          <p:cNvSpPr txBox="1">
            <a:spLocks noGrp="1"/>
          </p:cNvSpPr>
          <p:nvPr>
            <p:ph type="title"/>
          </p:nvPr>
        </p:nvSpPr>
        <p:spPr>
          <a:xfrm>
            <a:off x="690880" y="383540"/>
            <a:ext cx="7005320" cy="1121461"/>
          </a:xfrm>
          <a:prstGeom prst="rect">
            <a:avLst/>
          </a:prstGeom>
        </p:spPr>
        <p:txBody>
          <a:bodyPr vert="horz" wrap="square" lIns="0" tIns="13335" rIns="0" bIns="0" rtlCol="0">
            <a:spAutoFit/>
          </a:bodyPr>
          <a:lstStyle/>
          <a:p>
            <a:pPr marL="12700">
              <a:spcBef>
                <a:spcPts val="105"/>
              </a:spcBef>
            </a:pPr>
            <a:r>
              <a:rPr lang="en-US" sz="3600" spc="-15" dirty="0"/>
              <a:t>TCP: Transmission Control Protocol</a:t>
            </a:r>
            <a:br>
              <a:rPr lang="en-US" sz="3600" spc="-15" dirty="0"/>
            </a:br>
            <a:endParaRPr sz="3600" spc="-15" dirty="0"/>
          </a:p>
        </p:txBody>
      </p:sp>
      <p:sp>
        <p:nvSpPr>
          <p:cNvPr id="6" name="TextBox 5">
            <a:extLst>
              <a:ext uri="{FF2B5EF4-FFF2-40B4-BE49-F238E27FC236}">
                <a16:creationId xmlns:a16="http://schemas.microsoft.com/office/drawing/2014/main" xmlns="" id="{5B9E552E-BC90-4B5E-ACF9-E6F11312E6DE}"/>
              </a:ext>
            </a:extLst>
          </p:cNvPr>
          <p:cNvSpPr txBox="1"/>
          <p:nvPr/>
        </p:nvSpPr>
        <p:spPr>
          <a:xfrm>
            <a:off x="408709" y="1505001"/>
            <a:ext cx="8072120" cy="4490140"/>
          </a:xfrm>
          <a:prstGeom prst="rect">
            <a:avLst/>
          </a:prstGeom>
          <a:noFill/>
        </p:spPr>
        <p:txBody>
          <a:bodyPr wrap="square">
            <a:spAutoFit/>
          </a:bodyPr>
          <a:lstStyle/>
          <a:p>
            <a:pPr marL="342900" indent="-342900" algn="just" fontAlgn="base">
              <a:lnSpc>
                <a:spcPct val="107000"/>
              </a:lnSpc>
              <a:spcBef>
                <a:spcPts val="1125"/>
              </a:spcBef>
              <a:spcAft>
                <a:spcPts val="1125"/>
              </a:spcAft>
              <a:buFont typeface="Arial" panose="020B0604020202020204" pitchFamily="34" charset="0"/>
              <a:buChar char="•"/>
            </a:pPr>
            <a:r>
              <a:rPr lang="en-US" sz="2000" dirty="0">
                <a:effectLst/>
                <a:latin typeface="Arial" panose="020B0604020202020204" pitchFamily="34" charset="0"/>
                <a:ea typeface="Times New Roman" panose="02020603050405020304" pitchFamily="18" charset="0"/>
                <a:cs typeface="Arial" panose="020B0604020202020204" pitchFamily="34" charset="0"/>
              </a:rPr>
              <a:t>TCP is a transport layer protocol that provides a reliable stream delivery and virtual connection service to applications through the use of sequenced acknowledgement. </a:t>
            </a:r>
          </a:p>
          <a:p>
            <a:pPr marL="342900" indent="-342900" algn="just" fontAlgn="base">
              <a:lnSpc>
                <a:spcPct val="107000"/>
              </a:lnSpc>
              <a:spcBef>
                <a:spcPts val="1125"/>
              </a:spcBef>
              <a:spcAft>
                <a:spcPts val="1125"/>
              </a:spcAft>
              <a:buFont typeface="Arial" panose="020B0604020202020204" pitchFamily="34" charset="0"/>
              <a:buChar char="•"/>
            </a:pPr>
            <a:r>
              <a:rPr lang="en-US" sz="2000" dirty="0">
                <a:latin typeface="Arial" panose="020B0604020202020204" pitchFamily="34" charset="0"/>
                <a:cs typeface="Arial" panose="020B0604020202020204" pitchFamily="34" charset="0"/>
              </a:rPr>
              <a:t>TCP is a connection-oriented protocol, as it requires a connection to be established between applications before data transfer. </a:t>
            </a:r>
          </a:p>
          <a:p>
            <a:pPr marL="342900" indent="-342900" algn="just" fontAlgn="base">
              <a:lnSpc>
                <a:spcPct val="107000"/>
              </a:lnSpc>
              <a:spcBef>
                <a:spcPts val="1125"/>
              </a:spcBef>
              <a:spcAft>
                <a:spcPts val="1125"/>
              </a:spcAft>
              <a:buFont typeface="Arial" panose="020B0604020202020204" pitchFamily="34" charset="0"/>
              <a:buChar char="•"/>
            </a:pPr>
            <a:r>
              <a:rPr lang="en-US" sz="2000" dirty="0">
                <a:latin typeface="Arial" panose="020B0604020202020204" pitchFamily="34" charset="0"/>
                <a:cs typeface="Arial" panose="020B0604020202020204" pitchFamily="34" charset="0"/>
              </a:rPr>
              <a:t>Through flow control and acknowledgement of data, TCP provides extensive error checking. </a:t>
            </a:r>
          </a:p>
          <a:p>
            <a:pPr marL="342900" indent="-342900" algn="just" fontAlgn="base">
              <a:lnSpc>
                <a:spcPct val="107000"/>
              </a:lnSpc>
              <a:spcBef>
                <a:spcPts val="1125"/>
              </a:spcBef>
              <a:spcAft>
                <a:spcPts val="1125"/>
              </a:spcAft>
              <a:buFont typeface="Arial" panose="020B0604020202020204" pitchFamily="34" charset="0"/>
              <a:buChar char="•"/>
            </a:pPr>
            <a:r>
              <a:rPr lang="en-US" sz="2000" dirty="0">
                <a:latin typeface="Arial" panose="020B0604020202020204" pitchFamily="34" charset="0"/>
                <a:cs typeface="Arial" panose="020B0604020202020204" pitchFamily="34" charset="0"/>
              </a:rPr>
              <a:t>TCP ensures sequencing of data, meaning the data packets arrive in order at the receiving end. </a:t>
            </a:r>
          </a:p>
          <a:p>
            <a:pPr marL="342900" indent="-342900" algn="just" fontAlgn="base">
              <a:lnSpc>
                <a:spcPct val="107000"/>
              </a:lnSpc>
              <a:spcBef>
                <a:spcPts val="1125"/>
              </a:spcBef>
              <a:spcAft>
                <a:spcPts val="1125"/>
              </a:spcAft>
              <a:buFont typeface="Arial" panose="020B0604020202020204" pitchFamily="34" charset="0"/>
              <a:buChar char="•"/>
            </a:pPr>
            <a:r>
              <a:rPr lang="en-US" sz="2000" dirty="0">
                <a:latin typeface="Arial" panose="020B0604020202020204" pitchFamily="34" charset="0"/>
                <a:cs typeface="Arial" panose="020B0604020202020204" pitchFamily="34" charset="0"/>
              </a:rPr>
              <a:t>Retransmission of lost data packets is also feasible with TCP.</a:t>
            </a:r>
          </a:p>
        </p:txBody>
      </p:sp>
    </p:spTree>
    <p:extLst>
      <p:ext uri="{BB962C8B-B14F-4D97-AF65-F5344CB8AC3E}">
        <p14:creationId xmlns:p14="http://schemas.microsoft.com/office/powerpoint/2010/main" val="375719850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533400" y="316102"/>
            <a:ext cx="8145780" cy="815975"/>
          </a:xfrm>
          <a:custGeom>
            <a:avLst/>
            <a:gdLst/>
            <a:ahLst/>
            <a:cxnLst/>
            <a:rect l="l" t="t" r="r" b="b"/>
            <a:pathLst>
              <a:path w="8145780" h="815975">
                <a:moveTo>
                  <a:pt x="8009508" y="0"/>
                </a:moveTo>
                <a:lnTo>
                  <a:pt x="135915" y="0"/>
                </a:lnTo>
                <a:lnTo>
                  <a:pt x="92958" y="6940"/>
                </a:lnTo>
                <a:lnTo>
                  <a:pt x="55648" y="26261"/>
                </a:lnTo>
                <a:lnTo>
                  <a:pt x="26225" y="55714"/>
                </a:lnTo>
                <a:lnTo>
                  <a:pt x="6929" y="93049"/>
                </a:lnTo>
                <a:lnTo>
                  <a:pt x="0" y="136017"/>
                </a:lnTo>
                <a:lnTo>
                  <a:pt x="0" y="679576"/>
                </a:lnTo>
                <a:lnTo>
                  <a:pt x="6929" y="722544"/>
                </a:lnTo>
                <a:lnTo>
                  <a:pt x="26225" y="759879"/>
                </a:lnTo>
                <a:lnTo>
                  <a:pt x="55648" y="789332"/>
                </a:lnTo>
                <a:lnTo>
                  <a:pt x="92958" y="808653"/>
                </a:lnTo>
                <a:lnTo>
                  <a:pt x="135915" y="815594"/>
                </a:lnTo>
                <a:lnTo>
                  <a:pt x="8009508" y="815594"/>
                </a:lnTo>
                <a:lnTo>
                  <a:pt x="8052463" y="808653"/>
                </a:lnTo>
                <a:lnTo>
                  <a:pt x="8089766" y="789332"/>
                </a:lnTo>
                <a:lnTo>
                  <a:pt x="8119182" y="759879"/>
                </a:lnTo>
                <a:lnTo>
                  <a:pt x="8138471" y="722544"/>
                </a:lnTo>
                <a:lnTo>
                  <a:pt x="8145399" y="679576"/>
                </a:lnTo>
                <a:lnTo>
                  <a:pt x="8145399" y="136017"/>
                </a:lnTo>
                <a:lnTo>
                  <a:pt x="8138471" y="93049"/>
                </a:lnTo>
                <a:lnTo>
                  <a:pt x="8119182" y="55714"/>
                </a:lnTo>
                <a:lnTo>
                  <a:pt x="8089766" y="26261"/>
                </a:lnTo>
                <a:lnTo>
                  <a:pt x="8052463" y="6940"/>
                </a:lnTo>
                <a:lnTo>
                  <a:pt x="8009508" y="0"/>
                </a:lnTo>
                <a:close/>
              </a:path>
            </a:pathLst>
          </a:custGeom>
          <a:solidFill>
            <a:srgbClr val="006188"/>
          </a:solidFill>
        </p:spPr>
        <p:txBody>
          <a:bodyPr wrap="square" lIns="0" tIns="0" rIns="0" bIns="0" rtlCol="0"/>
          <a:lstStyle/>
          <a:p>
            <a:endParaRPr/>
          </a:p>
        </p:txBody>
      </p:sp>
      <p:sp>
        <p:nvSpPr>
          <p:cNvPr id="5" name="object 5"/>
          <p:cNvSpPr txBox="1">
            <a:spLocks noGrp="1"/>
          </p:cNvSpPr>
          <p:nvPr>
            <p:ph type="title"/>
          </p:nvPr>
        </p:nvSpPr>
        <p:spPr>
          <a:xfrm>
            <a:off x="690880" y="383540"/>
            <a:ext cx="7005320" cy="1121461"/>
          </a:xfrm>
          <a:prstGeom prst="rect">
            <a:avLst/>
          </a:prstGeom>
        </p:spPr>
        <p:txBody>
          <a:bodyPr vert="horz" wrap="square" lIns="0" tIns="13335" rIns="0" bIns="0" rtlCol="0">
            <a:spAutoFit/>
          </a:bodyPr>
          <a:lstStyle/>
          <a:p>
            <a:pPr marL="12700">
              <a:spcBef>
                <a:spcPts val="105"/>
              </a:spcBef>
            </a:pPr>
            <a:r>
              <a:rPr lang="en-US" sz="3600" spc="-15" dirty="0"/>
              <a:t>TCP: Transmission Control Protocol</a:t>
            </a:r>
            <a:br>
              <a:rPr lang="en-US" sz="3600" spc="-15" dirty="0"/>
            </a:br>
            <a:endParaRPr sz="3600" spc="-15" dirty="0"/>
          </a:p>
        </p:txBody>
      </p:sp>
      <p:sp>
        <p:nvSpPr>
          <p:cNvPr id="6" name="TextBox 5">
            <a:extLst>
              <a:ext uri="{FF2B5EF4-FFF2-40B4-BE49-F238E27FC236}">
                <a16:creationId xmlns:a16="http://schemas.microsoft.com/office/drawing/2014/main" xmlns="" id="{5B9E552E-BC90-4B5E-ACF9-E6F11312E6DE}"/>
              </a:ext>
            </a:extLst>
          </p:cNvPr>
          <p:cNvSpPr txBox="1"/>
          <p:nvPr/>
        </p:nvSpPr>
        <p:spPr>
          <a:xfrm>
            <a:off x="690880" y="1676400"/>
            <a:ext cx="8072120" cy="2763770"/>
          </a:xfrm>
          <a:prstGeom prst="rect">
            <a:avLst/>
          </a:prstGeom>
          <a:noFill/>
        </p:spPr>
        <p:txBody>
          <a:bodyPr wrap="square">
            <a:spAutoFit/>
          </a:bodyPr>
          <a:lstStyle/>
          <a:p>
            <a:pPr fontAlgn="base">
              <a:lnSpc>
                <a:spcPct val="107000"/>
              </a:lnSpc>
              <a:spcAft>
                <a:spcPts val="800"/>
              </a:spcAft>
            </a:pPr>
            <a:r>
              <a:rPr lang="en-US" sz="2000" b="1" dirty="0">
                <a:effectLst/>
                <a:latin typeface="Arial" panose="020B0604020202020204" pitchFamily="34" charset="0"/>
                <a:ea typeface="Times New Roman" panose="02020603050405020304" pitchFamily="18" charset="0"/>
                <a:cs typeface="Arial" panose="020B0604020202020204" pitchFamily="34" charset="0"/>
              </a:rPr>
              <a:t>Advantages</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fontAlgn="base">
              <a:lnSpc>
                <a:spcPct val="107000"/>
              </a:lnSpc>
              <a:spcAft>
                <a:spcPts val="800"/>
              </a:spcAft>
              <a:buSzPts val="1000"/>
              <a:buFont typeface="Symbol" panose="05050102010706020507" pitchFamily="18" charset="2"/>
              <a:buChar char=""/>
              <a:tabLst>
                <a:tab pos="457200" algn="l"/>
              </a:tabLst>
            </a:pPr>
            <a:r>
              <a:rPr lang="en-US" sz="1800" dirty="0">
                <a:effectLst/>
                <a:latin typeface="Arial" panose="020B0604020202020204" pitchFamily="34" charset="0"/>
                <a:ea typeface="Times New Roman" panose="02020603050405020304" pitchFamily="18" charset="0"/>
                <a:cs typeface="Arial" panose="020B0604020202020204" pitchFamily="34" charset="0"/>
              </a:rPr>
              <a:t>TCP ensures three things: data reaches the destination, reaches it on time, and reaches it without duplication.</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fontAlgn="base">
              <a:lnSpc>
                <a:spcPct val="107000"/>
              </a:lnSpc>
              <a:spcAft>
                <a:spcPts val="800"/>
              </a:spcAft>
              <a:buSzPts val="1000"/>
              <a:buFont typeface="Symbol" panose="05050102010706020507" pitchFamily="18" charset="2"/>
              <a:buChar char=""/>
              <a:tabLst>
                <a:tab pos="457200" algn="l"/>
              </a:tabLst>
            </a:pPr>
            <a:r>
              <a:rPr lang="en-US" sz="1800" dirty="0">
                <a:effectLst/>
                <a:latin typeface="Arial" panose="020B0604020202020204" pitchFamily="34" charset="0"/>
                <a:ea typeface="Times New Roman" panose="02020603050405020304" pitchFamily="18" charset="0"/>
                <a:cs typeface="Arial" panose="020B0604020202020204" pitchFamily="34" charset="0"/>
              </a:rPr>
              <a:t>TCP automatically breaks data into packets before transmission.</a:t>
            </a:r>
          </a:p>
          <a:p>
            <a:pPr marL="342900" lvl="0" indent="-342900" fontAlgn="base">
              <a:lnSpc>
                <a:spcPct val="107000"/>
              </a:lnSpc>
              <a:spcAft>
                <a:spcPts val="800"/>
              </a:spcAft>
              <a:buSzPts val="1000"/>
              <a:buFont typeface="Symbol" panose="05050102010706020507" pitchFamily="18" charset="2"/>
              <a:buChar char=""/>
              <a:tabLst>
                <a:tab pos="457200" algn="l"/>
              </a:tabLst>
            </a:pP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fontAlgn="base">
              <a:lnSpc>
                <a:spcPct val="107000"/>
              </a:lnSpc>
              <a:spcAft>
                <a:spcPts val="800"/>
              </a:spcAft>
            </a:pPr>
            <a:r>
              <a:rPr lang="en-US" sz="2000" b="1" dirty="0">
                <a:effectLst/>
                <a:latin typeface="Arial" panose="020B0604020202020204" pitchFamily="34" charset="0"/>
                <a:ea typeface="Times New Roman" panose="02020603050405020304" pitchFamily="18" charset="0"/>
                <a:cs typeface="Arial" panose="020B0604020202020204" pitchFamily="34" charset="0"/>
              </a:rPr>
              <a:t>Disadvantages</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fontAlgn="base">
              <a:lnSpc>
                <a:spcPct val="107000"/>
              </a:lnSpc>
              <a:spcAft>
                <a:spcPts val="800"/>
              </a:spcAft>
              <a:buSzPts val="1000"/>
              <a:buFont typeface="Symbol" panose="05050102010706020507" pitchFamily="18" charset="2"/>
              <a:buChar char=""/>
              <a:tabLst>
                <a:tab pos="457200" algn="l"/>
              </a:tabLst>
            </a:pPr>
            <a:r>
              <a:rPr lang="en-US" sz="1800" dirty="0">
                <a:effectLst/>
                <a:latin typeface="Arial" panose="020B0604020202020204" pitchFamily="34" charset="0"/>
                <a:ea typeface="Times New Roman" panose="02020603050405020304" pitchFamily="18" charset="0"/>
                <a:cs typeface="Arial" panose="020B0604020202020204" pitchFamily="34" charset="0"/>
              </a:rPr>
              <a:t>TCP cannot be used for broadcast and multicast connections.</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51136772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533400" y="316102"/>
            <a:ext cx="8145780" cy="815975"/>
          </a:xfrm>
          <a:custGeom>
            <a:avLst/>
            <a:gdLst/>
            <a:ahLst/>
            <a:cxnLst/>
            <a:rect l="l" t="t" r="r" b="b"/>
            <a:pathLst>
              <a:path w="8145780" h="815975">
                <a:moveTo>
                  <a:pt x="8009508" y="0"/>
                </a:moveTo>
                <a:lnTo>
                  <a:pt x="135915" y="0"/>
                </a:lnTo>
                <a:lnTo>
                  <a:pt x="92958" y="6940"/>
                </a:lnTo>
                <a:lnTo>
                  <a:pt x="55648" y="26261"/>
                </a:lnTo>
                <a:lnTo>
                  <a:pt x="26225" y="55714"/>
                </a:lnTo>
                <a:lnTo>
                  <a:pt x="6929" y="93049"/>
                </a:lnTo>
                <a:lnTo>
                  <a:pt x="0" y="136017"/>
                </a:lnTo>
                <a:lnTo>
                  <a:pt x="0" y="679576"/>
                </a:lnTo>
                <a:lnTo>
                  <a:pt x="6929" y="722544"/>
                </a:lnTo>
                <a:lnTo>
                  <a:pt x="26225" y="759879"/>
                </a:lnTo>
                <a:lnTo>
                  <a:pt x="55648" y="789332"/>
                </a:lnTo>
                <a:lnTo>
                  <a:pt x="92958" y="808653"/>
                </a:lnTo>
                <a:lnTo>
                  <a:pt x="135915" y="815594"/>
                </a:lnTo>
                <a:lnTo>
                  <a:pt x="8009508" y="815594"/>
                </a:lnTo>
                <a:lnTo>
                  <a:pt x="8052463" y="808653"/>
                </a:lnTo>
                <a:lnTo>
                  <a:pt x="8089766" y="789332"/>
                </a:lnTo>
                <a:lnTo>
                  <a:pt x="8119182" y="759879"/>
                </a:lnTo>
                <a:lnTo>
                  <a:pt x="8138471" y="722544"/>
                </a:lnTo>
                <a:lnTo>
                  <a:pt x="8145399" y="679576"/>
                </a:lnTo>
                <a:lnTo>
                  <a:pt x="8145399" y="136017"/>
                </a:lnTo>
                <a:lnTo>
                  <a:pt x="8138471" y="93049"/>
                </a:lnTo>
                <a:lnTo>
                  <a:pt x="8119182" y="55714"/>
                </a:lnTo>
                <a:lnTo>
                  <a:pt x="8089766" y="26261"/>
                </a:lnTo>
                <a:lnTo>
                  <a:pt x="8052463" y="6940"/>
                </a:lnTo>
                <a:lnTo>
                  <a:pt x="8009508" y="0"/>
                </a:lnTo>
                <a:close/>
              </a:path>
            </a:pathLst>
          </a:custGeom>
          <a:solidFill>
            <a:srgbClr val="006188"/>
          </a:solidFill>
        </p:spPr>
        <p:txBody>
          <a:bodyPr wrap="square" lIns="0" tIns="0" rIns="0" bIns="0" rtlCol="0"/>
          <a:lstStyle/>
          <a:p>
            <a:endParaRPr/>
          </a:p>
        </p:txBody>
      </p:sp>
      <p:sp>
        <p:nvSpPr>
          <p:cNvPr id="5" name="object 5"/>
          <p:cNvSpPr txBox="1">
            <a:spLocks noGrp="1"/>
          </p:cNvSpPr>
          <p:nvPr>
            <p:ph type="title"/>
          </p:nvPr>
        </p:nvSpPr>
        <p:spPr>
          <a:xfrm>
            <a:off x="690880" y="383540"/>
            <a:ext cx="6624320" cy="1121461"/>
          </a:xfrm>
          <a:prstGeom prst="rect">
            <a:avLst/>
          </a:prstGeom>
        </p:spPr>
        <p:txBody>
          <a:bodyPr vert="horz" wrap="square" lIns="0" tIns="13335" rIns="0" bIns="0" rtlCol="0">
            <a:spAutoFit/>
          </a:bodyPr>
          <a:lstStyle/>
          <a:p>
            <a:pPr marL="12700">
              <a:spcBef>
                <a:spcPts val="105"/>
              </a:spcBef>
            </a:pPr>
            <a:r>
              <a:rPr lang="en-US" sz="3600" spc="-15" dirty="0"/>
              <a:t>UDP: User Datagram Protocol</a:t>
            </a:r>
            <a:br>
              <a:rPr lang="en-US" sz="3600" spc="-15" dirty="0"/>
            </a:br>
            <a:endParaRPr sz="3600" spc="-15" dirty="0"/>
          </a:p>
        </p:txBody>
      </p:sp>
      <p:sp>
        <p:nvSpPr>
          <p:cNvPr id="7" name="TextBox 6">
            <a:extLst>
              <a:ext uri="{FF2B5EF4-FFF2-40B4-BE49-F238E27FC236}">
                <a16:creationId xmlns:a16="http://schemas.microsoft.com/office/drawing/2014/main" xmlns="" id="{2B60C0F7-FE42-4617-8FDE-14413D2A17A8}"/>
              </a:ext>
            </a:extLst>
          </p:cNvPr>
          <p:cNvSpPr txBox="1"/>
          <p:nvPr/>
        </p:nvSpPr>
        <p:spPr>
          <a:xfrm>
            <a:off x="612140" y="1595773"/>
            <a:ext cx="7988300" cy="3666453"/>
          </a:xfrm>
          <a:prstGeom prst="rect">
            <a:avLst/>
          </a:prstGeom>
          <a:noFill/>
        </p:spPr>
        <p:txBody>
          <a:bodyPr wrap="square">
            <a:spAutoFit/>
          </a:bodyPr>
          <a:lstStyle/>
          <a:p>
            <a:pPr marL="342900" indent="-342900" fontAlgn="base">
              <a:lnSpc>
                <a:spcPct val="107000"/>
              </a:lnSpc>
              <a:spcBef>
                <a:spcPts val="1125"/>
              </a:spcBef>
              <a:spcAft>
                <a:spcPts val="1125"/>
              </a:spcAft>
              <a:buFont typeface="Arial" panose="020B0604020202020204" pitchFamily="34" charset="0"/>
              <a:buChar char="•"/>
            </a:pPr>
            <a:r>
              <a:rPr lang="en-US" sz="2000" dirty="0">
                <a:effectLst/>
                <a:latin typeface="Arial" panose="020B0604020202020204" pitchFamily="34" charset="0"/>
                <a:ea typeface="Times New Roman" panose="02020603050405020304" pitchFamily="18" charset="0"/>
                <a:cs typeface="Arial" panose="020B0604020202020204" pitchFamily="34" charset="0"/>
              </a:rPr>
              <a:t>UDP is a connection-less transport layer protocol that provides a simple but unreliable message service. </a:t>
            </a:r>
          </a:p>
          <a:p>
            <a:pPr marL="342900" indent="-342900" fontAlgn="base">
              <a:lnSpc>
                <a:spcPct val="107000"/>
              </a:lnSpc>
              <a:spcBef>
                <a:spcPts val="1125"/>
              </a:spcBef>
              <a:spcAft>
                <a:spcPts val="1125"/>
              </a:spcAft>
              <a:buFont typeface="Arial" panose="020B0604020202020204" pitchFamily="34" charset="0"/>
              <a:buChar char="•"/>
            </a:pPr>
            <a:r>
              <a:rPr lang="en-US" sz="2000" dirty="0">
                <a:latin typeface="Arial" panose="020B0604020202020204" pitchFamily="34" charset="0"/>
                <a:cs typeface="Arial" panose="020B0604020202020204" pitchFamily="34" charset="0"/>
              </a:rPr>
              <a:t>Unlike TCP, UDP adds no reliability, flow control, or error recovery functions. </a:t>
            </a:r>
          </a:p>
          <a:p>
            <a:pPr marL="342900" indent="-342900" fontAlgn="base">
              <a:lnSpc>
                <a:spcPct val="107000"/>
              </a:lnSpc>
              <a:spcBef>
                <a:spcPts val="1125"/>
              </a:spcBef>
              <a:spcAft>
                <a:spcPts val="1125"/>
              </a:spcAft>
              <a:buFont typeface="Arial" panose="020B0604020202020204" pitchFamily="34" charset="0"/>
              <a:buChar char="•"/>
            </a:pPr>
            <a:r>
              <a:rPr lang="en-US" sz="2000" dirty="0">
                <a:latin typeface="Arial" panose="020B0604020202020204" pitchFamily="34" charset="0"/>
                <a:cs typeface="Arial" panose="020B0604020202020204" pitchFamily="34" charset="0"/>
              </a:rPr>
              <a:t>UDP is useful in situations where the reliability mechanisms of TCP are not necessary. </a:t>
            </a:r>
          </a:p>
          <a:p>
            <a:pPr marL="342900" indent="-342900" fontAlgn="base">
              <a:lnSpc>
                <a:spcPct val="107000"/>
              </a:lnSpc>
              <a:spcBef>
                <a:spcPts val="1125"/>
              </a:spcBef>
              <a:spcAft>
                <a:spcPts val="1125"/>
              </a:spcAft>
              <a:buFont typeface="Arial" panose="020B0604020202020204" pitchFamily="34" charset="0"/>
              <a:buChar char="•"/>
            </a:pPr>
            <a:r>
              <a:rPr lang="en-US" sz="2000" dirty="0">
                <a:latin typeface="Arial" panose="020B0604020202020204" pitchFamily="34" charset="0"/>
                <a:cs typeface="Arial" panose="020B0604020202020204" pitchFamily="34" charset="0"/>
              </a:rPr>
              <a:t>Retransmission of lost data packets isn't possible with UDP.</a:t>
            </a:r>
          </a:p>
          <a:p>
            <a:pPr marL="342900" lvl="0" indent="-342900" fontAlgn="base">
              <a:lnSpc>
                <a:spcPct val="107000"/>
              </a:lnSpc>
              <a:spcAft>
                <a:spcPts val="800"/>
              </a:spcAft>
              <a:buSzPts val="1000"/>
              <a:buFont typeface="Symbol" panose="05050102010706020507" pitchFamily="18" charset="2"/>
              <a:buChar char=""/>
              <a:tabLst>
                <a:tab pos="457200" algn="l"/>
              </a:tabLst>
            </a:pPr>
            <a:r>
              <a:rPr lang="en-US" sz="1800" dirty="0">
                <a:effectLst/>
                <a:latin typeface="Arial" panose="020B0604020202020204" pitchFamily="34" charset="0"/>
                <a:ea typeface="Times New Roman" panose="02020603050405020304" pitchFamily="18" charset="0"/>
                <a:cs typeface="Arial" panose="020B0604020202020204" pitchFamily="34" charset="0"/>
              </a:rPr>
              <a:t>Manual disintegration of data packets is needed.</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120703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533400" y="316102"/>
            <a:ext cx="8145780" cy="815975"/>
          </a:xfrm>
          <a:custGeom>
            <a:avLst/>
            <a:gdLst/>
            <a:ahLst/>
            <a:cxnLst/>
            <a:rect l="l" t="t" r="r" b="b"/>
            <a:pathLst>
              <a:path w="8145780" h="815975">
                <a:moveTo>
                  <a:pt x="8009508" y="0"/>
                </a:moveTo>
                <a:lnTo>
                  <a:pt x="135915" y="0"/>
                </a:lnTo>
                <a:lnTo>
                  <a:pt x="92958" y="6940"/>
                </a:lnTo>
                <a:lnTo>
                  <a:pt x="55648" y="26261"/>
                </a:lnTo>
                <a:lnTo>
                  <a:pt x="26225" y="55714"/>
                </a:lnTo>
                <a:lnTo>
                  <a:pt x="6929" y="93049"/>
                </a:lnTo>
                <a:lnTo>
                  <a:pt x="0" y="136017"/>
                </a:lnTo>
                <a:lnTo>
                  <a:pt x="0" y="679576"/>
                </a:lnTo>
                <a:lnTo>
                  <a:pt x="6929" y="722544"/>
                </a:lnTo>
                <a:lnTo>
                  <a:pt x="26225" y="759879"/>
                </a:lnTo>
                <a:lnTo>
                  <a:pt x="55648" y="789332"/>
                </a:lnTo>
                <a:lnTo>
                  <a:pt x="92958" y="808653"/>
                </a:lnTo>
                <a:lnTo>
                  <a:pt x="135915" y="815594"/>
                </a:lnTo>
                <a:lnTo>
                  <a:pt x="8009508" y="815594"/>
                </a:lnTo>
                <a:lnTo>
                  <a:pt x="8052463" y="808653"/>
                </a:lnTo>
                <a:lnTo>
                  <a:pt x="8089766" y="789332"/>
                </a:lnTo>
                <a:lnTo>
                  <a:pt x="8119182" y="759879"/>
                </a:lnTo>
                <a:lnTo>
                  <a:pt x="8138471" y="722544"/>
                </a:lnTo>
                <a:lnTo>
                  <a:pt x="8145399" y="679576"/>
                </a:lnTo>
                <a:lnTo>
                  <a:pt x="8145399" y="136017"/>
                </a:lnTo>
                <a:lnTo>
                  <a:pt x="8138471" y="93049"/>
                </a:lnTo>
                <a:lnTo>
                  <a:pt x="8119182" y="55714"/>
                </a:lnTo>
                <a:lnTo>
                  <a:pt x="8089766" y="26261"/>
                </a:lnTo>
                <a:lnTo>
                  <a:pt x="8052463" y="6940"/>
                </a:lnTo>
                <a:lnTo>
                  <a:pt x="8009508" y="0"/>
                </a:lnTo>
                <a:close/>
              </a:path>
            </a:pathLst>
          </a:custGeom>
          <a:solidFill>
            <a:srgbClr val="006188"/>
          </a:solidFill>
        </p:spPr>
        <p:txBody>
          <a:bodyPr wrap="square" lIns="0" tIns="0" rIns="0" bIns="0" rtlCol="0"/>
          <a:lstStyle/>
          <a:p>
            <a:endParaRPr/>
          </a:p>
        </p:txBody>
      </p:sp>
      <p:sp>
        <p:nvSpPr>
          <p:cNvPr id="5" name="object 5"/>
          <p:cNvSpPr txBox="1">
            <a:spLocks noGrp="1"/>
          </p:cNvSpPr>
          <p:nvPr>
            <p:ph type="title"/>
          </p:nvPr>
        </p:nvSpPr>
        <p:spPr>
          <a:xfrm>
            <a:off x="690880" y="383540"/>
            <a:ext cx="6624320" cy="1121461"/>
          </a:xfrm>
          <a:prstGeom prst="rect">
            <a:avLst/>
          </a:prstGeom>
        </p:spPr>
        <p:txBody>
          <a:bodyPr vert="horz" wrap="square" lIns="0" tIns="13335" rIns="0" bIns="0" rtlCol="0">
            <a:spAutoFit/>
          </a:bodyPr>
          <a:lstStyle/>
          <a:p>
            <a:pPr marL="12700">
              <a:spcBef>
                <a:spcPts val="105"/>
              </a:spcBef>
            </a:pPr>
            <a:r>
              <a:rPr lang="en-US" sz="3600" spc="-15" dirty="0"/>
              <a:t>UDP: User Datagram Protocol</a:t>
            </a:r>
            <a:br>
              <a:rPr lang="en-US" sz="3600" spc="-15" dirty="0"/>
            </a:br>
            <a:endParaRPr sz="3600" spc="-15" dirty="0"/>
          </a:p>
        </p:txBody>
      </p:sp>
      <p:sp>
        <p:nvSpPr>
          <p:cNvPr id="7" name="TextBox 6">
            <a:extLst>
              <a:ext uri="{FF2B5EF4-FFF2-40B4-BE49-F238E27FC236}">
                <a16:creationId xmlns:a16="http://schemas.microsoft.com/office/drawing/2014/main" xmlns="" id="{2B60C0F7-FE42-4617-8FDE-14413D2A17A8}"/>
              </a:ext>
            </a:extLst>
          </p:cNvPr>
          <p:cNvSpPr txBox="1"/>
          <p:nvPr/>
        </p:nvSpPr>
        <p:spPr>
          <a:xfrm>
            <a:off x="690880" y="1676400"/>
            <a:ext cx="8145780" cy="3096810"/>
          </a:xfrm>
          <a:prstGeom prst="rect">
            <a:avLst/>
          </a:prstGeom>
          <a:noFill/>
        </p:spPr>
        <p:txBody>
          <a:bodyPr wrap="square">
            <a:spAutoFit/>
          </a:bodyPr>
          <a:lstStyle/>
          <a:p>
            <a:pPr fontAlgn="base">
              <a:lnSpc>
                <a:spcPct val="107000"/>
              </a:lnSpc>
              <a:spcAft>
                <a:spcPts val="800"/>
              </a:spcAft>
            </a:pPr>
            <a:r>
              <a:rPr lang="en-US" sz="1800" b="1" dirty="0">
                <a:effectLst/>
                <a:latin typeface="Arial" panose="020B0604020202020204" pitchFamily="34" charset="0"/>
                <a:ea typeface="Times New Roman" panose="02020603050405020304" pitchFamily="18" charset="0"/>
                <a:cs typeface="Arial" panose="020B0604020202020204" pitchFamily="34" charset="0"/>
              </a:rPr>
              <a:t>Advantages</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fontAlgn="base">
              <a:lnSpc>
                <a:spcPct val="107000"/>
              </a:lnSpc>
              <a:spcAft>
                <a:spcPts val="800"/>
              </a:spcAft>
              <a:buSzPts val="1000"/>
              <a:buFont typeface="Symbol" panose="05050102010706020507" pitchFamily="18" charset="2"/>
              <a:buChar char=""/>
              <a:tabLst>
                <a:tab pos="457200" algn="l"/>
              </a:tabLst>
            </a:pPr>
            <a:r>
              <a:rPr lang="en-US" sz="1800" dirty="0">
                <a:effectLst/>
                <a:latin typeface="Arial" panose="020B0604020202020204" pitchFamily="34" charset="0"/>
                <a:ea typeface="Times New Roman" panose="02020603050405020304" pitchFamily="18" charset="0"/>
                <a:cs typeface="Arial" panose="020B0604020202020204" pitchFamily="34" charset="0"/>
              </a:rPr>
              <a:t>Broadcast and multicast connections are possible with UDP.</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fontAlgn="base">
              <a:lnSpc>
                <a:spcPct val="107000"/>
              </a:lnSpc>
              <a:spcAft>
                <a:spcPts val="800"/>
              </a:spcAft>
              <a:buSzPts val="1000"/>
              <a:buFont typeface="Symbol" panose="05050102010706020507" pitchFamily="18" charset="2"/>
              <a:buChar char=""/>
              <a:tabLst>
                <a:tab pos="457200" algn="l"/>
              </a:tabLst>
            </a:pPr>
            <a:r>
              <a:rPr lang="en-US" sz="1800" dirty="0">
                <a:effectLst/>
                <a:latin typeface="Arial" panose="020B0604020202020204" pitchFamily="34" charset="0"/>
                <a:ea typeface="Times New Roman" panose="02020603050405020304" pitchFamily="18" charset="0"/>
                <a:cs typeface="Arial" panose="020B0604020202020204" pitchFamily="34" charset="0"/>
              </a:rPr>
              <a:t>UDP is faster than TCP.</a:t>
            </a:r>
          </a:p>
          <a:p>
            <a:pPr marL="342900" lvl="0" indent="-342900" fontAlgn="base">
              <a:lnSpc>
                <a:spcPct val="107000"/>
              </a:lnSpc>
              <a:spcAft>
                <a:spcPts val="800"/>
              </a:spcAft>
              <a:buSzPts val="1000"/>
              <a:buFont typeface="Symbol" panose="05050102010706020507" pitchFamily="18" charset="2"/>
              <a:buChar char=""/>
              <a:tabLst>
                <a:tab pos="457200" algn="l"/>
              </a:tabLst>
            </a:pP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fontAlgn="base">
              <a:lnSpc>
                <a:spcPct val="107000"/>
              </a:lnSpc>
              <a:spcAft>
                <a:spcPts val="800"/>
              </a:spcAft>
            </a:pPr>
            <a:r>
              <a:rPr lang="en-US" sz="1800" b="1" dirty="0">
                <a:effectLst/>
                <a:latin typeface="Arial" panose="020B0604020202020204" pitchFamily="34" charset="0"/>
                <a:ea typeface="Times New Roman" panose="02020603050405020304" pitchFamily="18" charset="0"/>
                <a:cs typeface="Arial" panose="020B0604020202020204" pitchFamily="34" charset="0"/>
              </a:rPr>
              <a:t>Disadvantages</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fontAlgn="base">
              <a:lnSpc>
                <a:spcPct val="107000"/>
              </a:lnSpc>
              <a:spcAft>
                <a:spcPts val="800"/>
              </a:spcAft>
              <a:buSzPts val="1000"/>
              <a:buFont typeface="Symbol" panose="05050102010706020507" pitchFamily="18" charset="2"/>
              <a:buChar char=""/>
              <a:tabLst>
                <a:tab pos="457200" algn="l"/>
              </a:tabLst>
            </a:pPr>
            <a:r>
              <a:rPr lang="en-US" sz="1800" dirty="0">
                <a:effectLst/>
                <a:latin typeface="Arial" panose="020B0604020202020204" pitchFamily="34" charset="0"/>
                <a:ea typeface="Times New Roman" panose="02020603050405020304" pitchFamily="18" charset="0"/>
                <a:cs typeface="Arial" panose="020B0604020202020204" pitchFamily="34" charset="0"/>
              </a:rPr>
              <a:t>In UDP, it's possible that a packet may not be delivered, be delivered twice, or not be delivered at all.</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fontAlgn="base">
              <a:lnSpc>
                <a:spcPct val="107000"/>
              </a:lnSpc>
              <a:spcAft>
                <a:spcPts val="800"/>
              </a:spcAft>
              <a:buSzPts val="1000"/>
              <a:buFont typeface="Symbol" panose="05050102010706020507" pitchFamily="18" charset="2"/>
              <a:buChar char=""/>
              <a:tabLst>
                <a:tab pos="457200" algn="l"/>
              </a:tabLst>
            </a:pPr>
            <a:r>
              <a:rPr lang="en-US" sz="1800" dirty="0">
                <a:effectLst/>
                <a:latin typeface="Arial" panose="020B0604020202020204" pitchFamily="34" charset="0"/>
                <a:ea typeface="Times New Roman" panose="02020603050405020304" pitchFamily="18" charset="0"/>
                <a:cs typeface="Arial" panose="020B0604020202020204" pitchFamily="34" charset="0"/>
              </a:rPr>
              <a:t>Manual disintegration of data packets is needed.</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5591280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533400" y="316102"/>
            <a:ext cx="8145780" cy="815975"/>
          </a:xfrm>
          <a:custGeom>
            <a:avLst/>
            <a:gdLst/>
            <a:ahLst/>
            <a:cxnLst/>
            <a:rect l="l" t="t" r="r" b="b"/>
            <a:pathLst>
              <a:path w="8145780" h="815975">
                <a:moveTo>
                  <a:pt x="8009508" y="0"/>
                </a:moveTo>
                <a:lnTo>
                  <a:pt x="135915" y="0"/>
                </a:lnTo>
                <a:lnTo>
                  <a:pt x="92958" y="6940"/>
                </a:lnTo>
                <a:lnTo>
                  <a:pt x="55648" y="26261"/>
                </a:lnTo>
                <a:lnTo>
                  <a:pt x="26225" y="55714"/>
                </a:lnTo>
                <a:lnTo>
                  <a:pt x="6929" y="93049"/>
                </a:lnTo>
                <a:lnTo>
                  <a:pt x="0" y="136017"/>
                </a:lnTo>
                <a:lnTo>
                  <a:pt x="0" y="679576"/>
                </a:lnTo>
                <a:lnTo>
                  <a:pt x="6929" y="722544"/>
                </a:lnTo>
                <a:lnTo>
                  <a:pt x="26225" y="759879"/>
                </a:lnTo>
                <a:lnTo>
                  <a:pt x="55648" y="789332"/>
                </a:lnTo>
                <a:lnTo>
                  <a:pt x="92958" y="808653"/>
                </a:lnTo>
                <a:lnTo>
                  <a:pt x="135915" y="815594"/>
                </a:lnTo>
                <a:lnTo>
                  <a:pt x="8009508" y="815594"/>
                </a:lnTo>
                <a:lnTo>
                  <a:pt x="8052463" y="808653"/>
                </a:lnTo>
                <a:lnTo>
                  <a:pt x="8089766" y="789332"/>
                </a:lnTo>
                <a:lnTo>
                  <a:pt x="8119182" y="759879"/>
                </a:lnTo>
                <a:lnTo>
                  <a:pt x="8138471" y="722544"/>
                </a:lnTo>
                <a:lnTo>
                  <a:pt x="8145399" y="679576"/>
                </a:lnTo>
                <a:lnTo>
                  <a:pt x="8145399" y="136017"/>
                </a:lnTo>
                <a:lnTo>
                  <a:pt x="8138471" y="93049"/>
                </a:lnTo>
                <a:lnTo>
                  <a:pt x="8119182" y="55714"/>
                </a:lnTo>
                <a:lnTo>
                  <a:pt x="8089766" y="26261"/>
                </a:lnTo>
                <a:lnTo>
                  <a:pt x="8052463" y="6940"/>
                </a:lnTo>
                <a:lnTo>
                  <a:pt x="8009508" y="0"/>
                </a:lnTo>
                <a:close/>
              </a:path>
            </a:pathLst>
          </a:custGeom>
          <a:solidFill>
            <a:srgbClr val="006188"/>
          </a:solidFill>
        </p:spPr>
        <p:txBody>
          <a:bodyPr wrap="square" lIns="0" tIns="0" rIns="0" bIns="0" rtlCol="0"/>
          <a:lstStyle/>
          <a:p>
            <a:endParaRPr/>
          </a:p>
        </p:txBody>
      </p:sp>
      <p:sp>
        <p:nvSpPr>
          <p:cNvPr id="5" name="object 5"/>
          <p:cNvSpPr txBox="1">
            <a:spLocks noGrp="1"/>
          </p:cNvSpPr>
          <p:nvPr>
            <p:ph type="title"/>
          </p:nvPr>
        </p:nvSpPr>
        <p:spPr>
          <a:xfrm>
            <a:off x="690880" y="383540"/>
            <a:ext cx="6852920" cy="1121461"/>
          </a:xfrm>
          <a:prstGeom prst="rect">
            <a:avLst/>
          </a:prstGeom>
        </p:spPr>
        <p:txBody>
          <a:bodyPr vert="horz" wrap="square" lIns="0" tIns="13335" rIns="0" bIns="0" rtlCol="0">
            <a:spAutoFit/>
          </a:bodyPr>
          <a:lstStyle/>
          <a:p>
            <a:pPr marL="12700">
              <a:spcBef>
                <a:spcPts val="105"/>
              </a:spcBef>
            </a:pPr>
            <a:r>
              <a:rPr lang="en-US" sz="3600" spc="-15" dirty="0"/>
              <a:t>IP: Internet Protocol (IPv4)</a:t>
            </a:r>
            <a:br>
              <a:rPr lang="en-US" sz="3600" spc="-15" dirty="0"/>
            </a:br>
            <a:endParaRPr sz="3600" spc="-15" dirty="0"/>
          </a:p>
        </p:txBody>
      </p:sp>
      <p:sp>
        <p:nvSpPr>
          <p:cNvPr id="6" name="TextBox 5">
            <a:extLst>
              <a:ext uri="{FF2B5EF4-FFF2-40B4-BE49-F238E27FC236}">
                <a16:creationId xmlns:a16="http://schemas.microsoft.com/office/drawing/2014/main" xmlns="" id="{519ED23A-2085-44AA-BBA6-1BC9F4B11C40}"/>
              </a:ext>
            </a:extLst>
          </p:cNvPr>
          <p:cNvSpPr txBox="1"/>
          <p:nvPr/>
        </p:nvSpPr>
        <p:spPr>
          <a:xfrm>
            <a:off x="533400" y="1371600"/>
            <a:ext cx="7988300" cy="4826771"/>
          </a:xfrm>
          <a:prstGeom prst="rect">
            <a:avLst/>
          </a:prstGeom>
          <a:noFill/>
        </p:spPr>
        <p:txBody>
          <a:bodyPr wrap="square">
            <a:spAutoFit/>
          </a:bodyPr>
          <a:lstStyle/>
          <a:p>
            <a:pPr marL="342900" indent="-342900" algn="just" fontAlgn="base">
              <a:lnSpc>
                <a:spcPct val="107000"/>
              </a:lnSpc>
              <a:spcBef>
                <a:spcPts val="1125"/>
              </a:spcBef>
              <a:spcAft>
                <a:spcPts val="1125"/>
              </a:spcAft>
              <a:buFont typeface="Arial" panose="020B0604020202020204" pitchFamily="34" charset="0"/>
              <a:buChar char="•"/>
            </a:pPr>
            <a:r>
              <a:rPr lang="en-US" sz="2000" dirty="0">
                <a:effectLst/>
                <a:latin typeface="Arial" panose="020B0604020202020204" pitchFamily="34" charset="0"/>
                <a:ea typeface="Times New Roman" panose="02020603050405020304" pitchFamily="18" charset="0"/>
                <a:cs typeface="Arial" panose="020B0604020202020204" pitchFamily="34" charset="0"/>
              </a:rPr>
              <a:t>IPv4 is a network layer protocol that contains addressing and control information, which helps packets be routed in a network. </a:t>
            </a:r>
          </a:p>
          <a:p>
            <a:pPr marL="342900" indent="-342900" algn="just" fontAlgn="base">
              <a:lnSpc>
                <a:spcPct val="107000"/>
              </a:lnSpc>
              <a:spcBef>
                <a:spcPts val="1125"/>
              </a:spcBef>
              <a:spcAft>
                <a:spcPts val="1125"/>
              </a:spcAft>
              <a:buFont typeface="Arial" panose="020B0604020202020204" pitchFamily="34" charset="0"/>
              <a:buChar char="•"/>
            </a:pPr>
            <a:r>
              <a:rPr lang="en-US" sz="2000" dirty="0">
                <a:latin typeface="Arial" panose="020B0604020202020204" pitchFamily="34" charset="0"/>
                <a:cs typeface="Arial" panose="020B0604020202020204" pitchFamily="34" charset="0"/>
              </a:rPr>
              <a:t>IP works in tandem with TCP to deliver data packets across the network. </a:t>
            </a:r>
          </a:p>
          <a:p>
            <a:pPr marL="342900" indent="-342900" algn="just" fontAlgn="base">
              <a:lnSpc>
                <a:spcPct val="107000"/>
              </a:lnSpc>
              <a:spcBef>
                <a:spcPts val="1125"/>
              </a:spcBef>
              <a:spcAft>
                <a:spcPts val="1125"/>
              </a:spcAft>
              <a:buFont typeface="Arial" panose="020B0604020202020204" pitchFamily="34" charset="0"/>
              <a:buChar char="•"/>
            </a:pPr>
            <a:r>
              <a:rPr lang="en-US" sz="2000" dirty="0">
                <a:latin typeface="Arial" panose="020B0604020202020204" pitchFamily="34" charset="0"/>
                <a:cs typeface="Arial" panose="020B0604020202020204" pitchFamily="34" charset="0"/>
              </a:rPr>
              <a:t>Under IP, each host is assigned a 32-bit address comprised of two major parts: the network number and host number. </a:t>
            </a:r>
          </a:p>
          <a:p>
            <a:pPr marL="342900" indent="-342900" algn="just" fontAlgn="base">
              <a:lnSpc>
                <a:spcPct val="107000"/>
              </a:lnSpc>
              <a:spcBef>
                <a:spcPts val="1125"/>
              </a:spcBef>
              <a:spcAft>
                <a:spcPts val="1125"/>
              </a:spcAft>
              <a:buFont typeface="Arial" panose="020B0604020202020204" pitchFamily="34" charset="0"/>
              <a:buChar char="•"/>
            </a:pPr>
            <a:r>
              <a:rPr lang="en-US" sz="2000" dirty="0">
                <a:latin typeface="Arial" panose="020B0604020202020204" pitchFamily="34" charset="0"/>
                <a:cs typeface="Arial" panose="020B0604020202020204" pitchFamily="34" charset="0"/>
              </a:rPr>
              <a:t>The network number identifies a network and is assigned by the internet, while the host number identifies a host on the network and is assigned by a network admin. </a:t>
            </a:r>
          </a:p>
          <a:p>
            <a:pPr marL="342900" indent="-342900" algn="just" fontAlgn="base">
              <a:lnSpc>
                <a:spcPct val="107000"/>
              </a:lnSpc>
              <a:spcBef>
                <a:spcPts val="1125"/>
              </a:spcBef>
              <a:spcAft>
                <a:spcPts val="1125"/>
              </a:spcAft>
              <a:buFont typeface="Arial" panose="020B0604020202020204" pitchFamily="34" charset="0"/>
              <a:buChar char="•"/>
            </a:pPr>
            <a:r>
              <a:rPr lang="en-US" sz="2000" dirty="0">
                <a:latin typeface="Arial" panose="020B0604020202020204" pitchFamily="34" charset="0"/>
                <a:cs typeface="Arial" panose="020B0604020202020204" pitchFamily="34" charset="0"/>
              </a:rPr>
              <a:t>The IP is only responsible for delivering the packets, and TCP helps puts them back in the right order.</a:t>
            </a:r>
          </a:p>
        </p:txBody>
      </p:sp>
    </p:spTree>
    <p:extLst>
      <p:ext uri="{BB962C8B-B14F-4D97-AF65-F5344CB8AC3E}">
        <p14:creationId xmlns:p14="http://schemas.microsoft.com/office/powerpoint/2010/main" val="158713513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533400" y="316102"/>
            <a:ext cx="8145780" cy="815975"/>
          </a:xfrm>
          <a:custGeom>
            <a:avLst/>
            <a:gdLst/>
            <a:ahLst/>
            <a:cxnLst/>
            <a:rect l="l" t="t" r="r" b="b"/>
            <a:pathLst>
              <a:path w="8145780" h="815975">
                <a:moveTo>
                  <a:pt x="8009508" y="0"/>
                </a:moveTo>
                <a:lnTo>
                  <a:pt x="135915" y="0"/>
                </a:lnTo>
                <a:lnTo>
                  <a:pt x="92958" y="6940"/>
                </a:lnTo>
                <a:lnTo>
                  <a:pt x="55648" y="26261"/>
                </a:lnTo>
                <a:lnTo>
                  <a:pt x="26225" y="55714"/>
                </a:lnTo>
                <a:lnTo>
                  <a:pt x="6929" y="93049"/>
                </a:lnTo>
                <a:lnTo>
                  <a:pt x="0" y="136017"/>
                </a:lnTo>
                <a:lnTo>
                  <a:pt x="0" y="679576"/>
                </a:lnTo>
                <a:lnTo>
                  <a:pt x="6929" y="722544"/>
                </a:lnTo>
                <a:lnTo>
                  <a:pt x="26225" y="759879"/>
                </a:lnTo>
                <a:lnTo>
                  <a:pt x="55648" y="789332"/>
                </a:lnTo>
                <a:lnTo>
                  <a:pt x="92958" y="808653"/>
                </a:lnTo>
                <a:lnTo>
                  <a:pt x="135915" y="815594"/>
                </a:lnTo>
                <a:lnTo>
                  <a:pt x="8009508" y="815594"/>
                </a:lnTo>
                <a:lnTo>
                  <a:pt x="8052463" y="808653"/>
                </a:lnTo>
                <a:lnTo>
                  <a:pt x="8089766" y="789332"/>
                </a:lnTo>
                <a:lnTo>
                  <a:pt x="8119182" y="759879"/>
                </a:lnTo>
                <a:lnTo>
                  <a:pt x="8138471" y="722544"/>
                </a:lnTo>
                <a:lnTo>
                  <a:pt x="8145399" y="679576"/>
                </a:lnTo>
                <a:lnTo>
                  <a:pt x="8145399" y="136017"/>
                </a:lnTo>
                <a:lnTo>
                  <a:pt x="8138471" y="93049"/>
                </a:lnTo>
                <a:lnTo>
                  <a:pt x="8119182" y="55714"/>
                </a:lnTo>
                <a:lnTo>
                  <a:pt x="8089766" y="26261"/>
                </a:lnTo>
                <a:lnTo>
                  <a:pt x="8052463" y="6940"/>
                </a:lnTo>
                <a:lnTo>
                  <a:pt x="8009508" y="0"/>
                </a:lnTo>
                <a:close/>
              </a:path>
            </a:pathLst>
          </a:custGeom>
          <a:solidFill>
            <a:srgbClr val="006188"/>
          </a:solidFill>
        </p:spPr>
        <p:txBody>
          <a:bodyPr wrap="square" lIns="0" tIns="0" rIns="0" bIns="0" rtlCol="0"/>
          <a:lstStyle/>
          <a:p>
            <a:endParaRPr/>
          </a:p>
        </p:txBody>
      </p:sp>
      <p:sp>
        <p:nvSpPr>
          <p:cNvPr id="5" name="object 5"/>
          <p:cNvSpPr txBox="1">
            <a:spLocks noGrp="1"/>
          </p:cNvSpPr>
          <p:nvPr>
            <p:ph type="title"/>
          </p:nvPr>
        </p:nvSpPr>
        <p:spPr>
          <a:xfrm>
            <a:off x="690880" y="383540"/>
            <a:ext cx="6852920" cy="1121461"/>
          </a:xfrm>
          <a:prstGeom prst="rect">
            <a:avLst/>
          </a:prstGeom>
        </p:spPr>
        <p:txBody>
          <a:bodyPr vert="horz" wrap="square" lIns="0" tIns="13335" rIns="0" bIns="0" rtlCol="0">
            <a:spAutoFit/>
          </a:bodyPr>
          <a:lstStyle/>
          <a:p>
            <a:pPr marL="12700">
              <a:spcBef>
                <a:spcPts val="105"/>
              </a:spcBef>
            </a:pPr>
            <a:r>
              <a:rPr lang="en-US" sz="3600" spc="-15" dirty="0"/>
              <a:t>IP: Internet Protocol (IPv4)</a:t>
            </a:r>
            <a:br>
              <a:rPr lang="en-US" sz="3600" spc="-15" dirty="0"/>
            </a:br>
            <a:endParaRPr sz="3600" spc="-15" dirty="0"/>
          </a:p>
        </p:txBody>
      </p:sp>
      <p:sp>
        <p:nvSpPr>
          <p:cNvPr id="6" name="TextBox 5">
            <a:extLst>
              <a:ext uri="{FF2B5EF4-FFF2-40B4-BE49-F238E27FC236}">
                <a16:creationId xmlns:a16="http://schemas.microsoft.com/office/drawing/2014/main" xmlns="" id="{519ED23A-2085-44AA-BBA6-1BC9F4B11C40}"/>
              </a:ext>
            </a:extLst>
          </p:cNvPr>
          <p:cNvSpPr txBox="1"/>
          <p:nvPr/>
        </p:nvSpPr>
        <p:spPr>
          <a:xfrm>
            <a:off x="683953" y="2057400"/>
            <a:ext cx="8305800" cy="2401491"/>
          </a:xfrm>
          <a:prstGeom prst="rect">
            <a:avLst/>
          </a:prstGeom>
          <a:noFill/>
        </p:spPr>
        <p:txBody>
          <a:bodyPr wrap="square">
            <a:spAutoFit/>
          </a:bodyPr>
          <a:lstStyle/>
          <a:p>
            <a:pPr fontAlgn="base">
              <a:lnSpc>
                <a:spcPct val="107000"/>
              </a:lnSpc>
              <a:spcAft>
                <a:spcPts val="800"/>
              </a:spcAft>
            </a:pPr>
            <a:r>
              <a:rPr lang="en-US" sz="1800" b="1" dirty="0">
                <a:effectLst/>
                <a:latin typeface="Arial" panose="020B0604020202020204" pitchFamily="34" charset="0"/>
                <a:ea typeface="Times New Roman" panose="02020603050405020304" pitchFamily="18" charset="0"/>
                <a:cs typeface="Arial" panose="020B0604020202020204" pitchFamily="34" charset="0"/>
              </a:rPr>
              <a:t>Advantages</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fontAlgn="base">
              <a:lnSpc>
                <a:spcPct val="107000"/>
              </a:lnSpc>
              <a:spcAft>
                <a:spcPts val="800"/>
              </a:spcAft>
              <a:buSzPts val="1000"/>
              <a:buFont typeface="Symbol" panose="05050102010706020507" pitchFamily="18" charset="2"/>
              <a:buChar char=""/>
              <a:tabLst>
                <a:tab pos="457200" algn="l"/>
              </a:tabLst>
            </a:pPr>
            <a:r>
              <a:rPr lang="en-US" sz="1800" dirty="0">
                <a:effectLst/>
                <a:latin typeface="Arial" panose="020B0604020202020204" pitchFamily="34" charset="0"/>
                <a:ea typeface="Times New Roman" panose="02020603050405020304" pitchFamily="18" charset="0"/>
                <a:cs typeface="Arial" panose="020B0604020202020204" pitchFamily="34" charset="0"/>
              </a:rPr>
              <a:t>IPv4 encrypts data to ensure privacy and security.</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fontAlgn="base">
              <a:lnSpc>
                <a:spcPct val="107000"/>
              </a:lnSpc>
              <a:spcAft>
                <a:spcPts val="800"/>
              </a:spcAft>
              <a:buSzPts val="1000"/>
              <a:buFont typeface="Symbol" panose="05050102010706020507" pitchFamily="18" charset="2"/>
              <a:buChar char=""/>
              <a:tabLst>
                <a:tab pos="457200" algn="l"/>
              </a:tabLst>
            </a:pPr>
            <a:r>
              <a:rPr lang="en-US" sz="1800" dirty="0">
                <a:effectLst/>
                <a:latin typeface="Arial" panose="020B0604020202020204" pitchFamily="34" charset="0"/>
                <a:ea typeface="Times New Roman" panose="02020603050405020304" pitchFamily="18" charset="0"/>
                <a:cs typeface="Arial" panose="020B0604020202020204" pitchFamily="34" charset="0"/>
              </a:rPr>
              <a:t>With IP, routing data becomes more scalable and economical.</a:t>
            </a:r>
          </a:p>
          <a:p>
            <a:pPr marL="342900" lvl="0" indent="-342900" fontAlgn="base">
              <a:lnSpc>
                <a:spcPct val="107000"/>
              </a:lnSpc>
              <a:spcAft>
                <a:spcPts val="800"/>
              </a:spcAft>
              <a:buSzPts val="1000"/>
              <a:buFont typeface="Symbol" panose="05050102010706020507" pitchFamily="18" charset="2"/>
              <a:buChar char=""/>
              <a:tabLst>
                <a:tab pos="457200" algn="l"/>
              </a:tabLst>
            </a:pP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fontAlgn="base">
              <a:lnSpc>
                <a:spcPct val="107000"/>
              </a:lnSpc>
              <a:spcAft>
                <a:spcPts val="800"/>
              </a:spcAft>
            </a:pPr>
            <a:r>
              <a:rPr lang="en-US" sz="1800" b="1" dirty="0">
                <a:effectLst/>
                <a:latin typeface="Arial" panose="020B0604020202020204" pitchFamily="34" charset="0"/>
                <a:ea typeface="Times New Roman" panose="02020603050405020304" pitchFamily="18" charset="0"/>
                <a:cs typeface="Arial" panose="020B0604020202020204" pitchFamily="34" charset="0"/>
              </a:rPr>
              <a:t>Disadvantages</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fontAlgn="base">
              <a:lnSpc>
                <a:spcPct val="107000"/>
              </a:lnSpc>
              <a:spcAft>
                <a:spcPts val="800"/>
              </a:spcAft>
              <a:buSzPts val="1000"/>
              <a:buFont typeface="Symbol" panose="05050102010706020507" pitchFamily="18" charset="2"/>
              <a:buChar char=""/>
              <a:tabLst>
                <a:tab pos="457200" algn="l"/>
              </a:tabLst>
            </a:pPr>
            <a:r>
              <a:rPr lang="en-US" sz="1800" dirty="0">
                <a:effectLst/>
                <a:latin typeface="Arial" panose="020B0604020202020204" pitchFamily="34" charset="0"/>
                <a:ea typeface="Times New Roman" panose="02020603050405020304" pitchFamily="18" charset="0"/>
                <a:cs typeface="Arial" panose="020B0604020202020204" pitchFamily="34" charset="0"/>
              </a:rPr>
              <a:t>IPv4 is labor intensive, complex, and prone to errors.</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03938212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533400" y="316102"/>
            <a:ext cx="8145780" cy="815975"/>
          </a:xfrm>
          <a:custGeom>
            <a:avLst/>
            <a:gdLst/>
            <a:ahLst/>
            <a:cxnLst/>
            <a:rect l="l" t="t" r="r" b="b"/>
            <a:pathLst>
              <a:path w="8145780" h="815975">
                <a:moveTo>
                  <a:pt x="8009508" y="0"/>
                </a:moveTo>
                <a:lnTo>
                  <a:pt x="135915" y="0"/>
                </a:lnTo>
                <a:lnTo>
                  <a:pt x="92958" y="6940"/>
                </a:lnTo>
                <a:lnTo>
                  <a:pt x="55648" y="26261"/>
                </a:lnTo>
                <a:lnTo>
                  <a:pt x="26225" y="55714"/>
                </a:lnTo>
                <a:lnTo>
                  <a:pt x="6929" y="93049"/>
                </a:lnTo>
                <a:lnTo>
                  <a:pt x="0" y="136017"/>
                </a:lnTo>
                <a:lnTo>
                  <a:pt x="0" y="679576"/>
                </a:lnTo>
                <a:lnTo>
                  <a:pt x="6929" y="722544"/>
                </a:lnTo>
                <a:lnTo>
                  <a:pt x="26225" y="759879"/>
                </a:lnTo>
                <a:lnTo>
                  <a:pt x="55648" y="789332"/>
                </a:lnTo>
                <a:lnTo>
                  <a:pt x="92958" y="808653"/>
                </a:lnTo>
                <a:lnTo>
                  <a:pt x="135915" y="815594"/>
                </a:lnTo>
                <a:lnTo>
                  <a:pt x="8009508" y="815594"/>
                </a:lnTo>
                <a:lnTo>
                  <a:pt x="8052463" y="808653"/>
                </a:lnTo>
                <a:lnTo>
                  <a:pt x="8089766" y="789332"/>
                </a:lnTo>
                <a:lnTo>
                  <a:pt x="8119182" y="759879"/>
                </a:lnTo>
                <a:lnTo>
                  <a:pt x="8138471" y="722544"/>
                </a:lnTo>
                <a:lnTo>
                  <a:pt x="8145399" y="679576"/>
                </a:lnTo>
                <a:lnTo>
                  <a:pt x="8145399" y="136017"/>
                </a:lnTo>
                <a:lnTo>
                  <a:pt x="8138471" y="93049"/>
                </a:lnTo>
                <a:lnTo>
                  <a:pt x="8119182" y="55714"/>
                </a:lnTo>
                <a:lnTo>
                  <a:pt x="8089766" y="26261"/>
                </a:lnTo>
                <a:lnTo>
                  <a:pt x="8052463" y="6940"/>
                </a:lnTo>
                <a:lnTo>
                  <a:pt x="8009508" y="0"/>
                </a:lnTo>
                <a:close/>
              </a:path>
            </a:pathLst>
          </a:custGeom>
          <a:solidFill>
            <a:srgbClr val="006188"/>
          </a:solidFill>
        </p:spPr>
        <p:txBody>
          <a:bodyPr wrap="square" lIns="0" tIns="0" rIns="0" bIns="0" rtlCol="0"/>
          <a:lstStyle/>
          <a:p>
            <a:endParaRPr/>
          </a:p>
        </p:txBody>
      </p:sp>
      <p:sp>
        <p:nvSpPr>
          <p:cNvPr id="5" name="object 5"/>
          <p:cNvSpPr txBox="1">
            <a:spLocks noGrp="1"/>
          </p:cNvSpPr>
          <p:nvPr>
            <p:ph type="title"/>
          </p:nvPr>
        </p:nvSpPr>
        <p:spPr>
          <a:xfrm>
            <a:off x="690880" y="383540"/>
            <a:ext cx="7233920" cy="1121461"/>
          </a:xfrm>
          <a:prstGeom prst="rect">
            <a:avLst/>
          </a:prstGeom>
        </p:spPr>
        <p:txBody>
          <a:bodyPr vert="horz" wrap="square" lIns="0" tIns="13335" rIns="0" bIns="0" rtlCol="0">
            <a:spAutoFit/>
          </a:bodyPr>
          <a:lstStyle/>
          <a:p>
            <a:pPr marL="12700">
              <a:spcBef>
                <a:spcPts val="105"/>
              </a:spcBef>
            </a:pPr>
            <a:r>
              <a:rPr lang="en-US" sz="3600" spc="-15" dirty="0"/>
              <a:t>IPv6: Internet Protocol version 6</a:t>
            </a:r>
            <a:br>
              <a:rPr lang="en-US" sz="3600" spc="-15" dirty="0"/>
            </a:br>
            <a:endParaRPr sz="3600" spc="-15" dirty="0"/>
          </a:p>
        </p:txBody>
      </p:sp>
      <p:sp>
        <p:nvSpPr>
          <p:cNvPr id="6" name="TextBox 5">
            <a:extLst>
              <a:ext uri="{FF2B5EF4-FFF2-40B4-BE49-F238E27FC236}">
                <a16:creationId xmlns:a16="http://schemas.microsoft.com/office/drawing/2014/main" xmlns="" id="{8667E4FD-650D-4146-B833-53F1818AEA0E}"/>
              </a:ext>
            </a:extLst>
          </p:cNvPr>
          <p:cNvSpPr txBox="1"/>
          <p:nvPr/>
        </p:nvSpPr>
        <p:spPr>
          <a:xfrm>
            <a:off x="459740" y="1364117"/>
            <a:ext cx="8455660" cy="5115696"/>
          </a:xfrm>
          <a:prstGeom prst="rect">
            <a:avLst/>
          </a:prstGeom>
          <a:noFill/>
        </p:spPr>
        <p:txBody>
          <a:bodyPr wrap="square">
            <a:spAutoFit/>
          </a:bodyPr>
          <a:lstStyle/>
          <a:p>
            <a:pPr marL="342900" indent="-342900" algn="just" fontAlgn="base">
              <a:lnSpc>
                <a:spcPct val="107000"/>
              </a:lnSpc>
              <a:spcBef>
                <a:spcPts val="1125"/>
              </a:spcBef>
              <a:spcAft>
                <a:spcPts val="1125"/>
              </a:spcAft>
              <a:buFont typeface="Arial" panose="020B0604020202020204" pitchFamily="34" charset="0"/>
              <a:buChar char="•"/>
            </a:pPr>
            <a:r>
              <a:rPr lang="en-US" sz="2000" dirty="0">
                <a:effectLst/>
                <a:latin typeface="Arial" panose="020B0604020202020204" pitchFamily="34" charset="0"/>
                <a:ea typeface="Times New Roman" panose="02020603050405020304" pitchFamily="18" charset="0"/>
                <a:cs typeface="Arial" panose="020B0604020202020204" pitchFamily="34" charset="0"/>
              </a:rPr>
              <a:t>IPv6 is the latest version of the Internet Protocol, a network layer protocol that possesses addressing and control information for enabling packets to be routed in the network. </a:t>
            </a:r>
          </a:p>
          <a:p>
            <a:pPr marL="342900" indent="-342900" algn="just" fontAlgn="base">
              <a:lnSpc>
                <a:spcPct val="107000"/>
              </a:lnSpc>
              <a:spcBef>
                <a:spcPts val="1125"/>
              </a:spcBef>
              <a:spcAft>
                <a:spcPts val="1125"/>
              </a:spcAft>
              <a:buFont typeface="Arial" panose="020B0604020202020204" pitchFamily="34" charset="0"/>
              <a:buChar char="•"/>
            </a:pPr>
            <a:r>
              <a:rPr lang="en-US" sz="2000" dirty="0">
                <a:effectLst/>
                <a:latin typeface="Arial" panose="020B0604020202020204" pitchFamily="34" charset="0"/>
                <a:ea typeface="Times New Roman" panose="02020603050405020304" pitchFamily="18" charset="0"/>
                <a:cs typeface="Arial" panose="020B0604020202020204" pitchFamily="34" charset="0"/>
              </a:rPr>
              <a:t>IPv6 was created to deal with IPv4 exhaustion. </a:t>
            </a:r>
          </a:p>
          <a:p>
            <a:pPr marL="342900" indent="-342900" algn="just" fontAlgn="base">
              <a:lnSpc>
                <a:spcPct val="107000"/>
              </a:lnSpc>
              <a:spcBef>
                <a:spcPts val="1125"/>
              </a:spcBef>
              <a:spcAft>
                <a:spcPts val="1125"/>
              </a:spcAft>
              <a:buFont typeface="Arial" panose="020B0604020202020204" pitchFamily="34" charset="0"/>
              <a:buChar char="•"/>
            </a:pPr>
            <a:r>
              <a:rPr lang="en-US" sz="2000" dirty="0">
                <a:effectLst/>
                <a:latin typeface="Arial" panose="020B0604020202020204" pitchFamily="34" charset="0"/>
                <a:ea typeface="Times New Roman" panose="02020603050405020304" pitchFamily="18" charset="0"/>
                <a:cs typeface="Arial" panose="020B0604020202020204" pitchFamily="34" charset="0"/>
              </a:rPr>
              <a:t>It increases the IP address size from 32 bits to 128 bits to support more levels of addressing.</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fontAlgn="base">
              <a:lnSpc>
                <a:spcPct val="107000"/>
              </a:lnSpc>
              <a:spcAft>
                <a:spcPts val="800"/>
              </a:spcAft>
            </a:pPr>
            <a:r>
              <a:rPr lang="en-US" sz="2000" b="1" dirty="0">
                <a:effectLst/>
                <a:latin typeface="Arial" panose="020B0604020202020204" pitchFamily="34" charset="0"/>
                <a:ea typeface="Times New Roman" panose="02020603050405020304" pitchFamily="18" charset="0"/>
                <a:cs typeface="Arial" panose="020B0604020202020204" pitchFamily="34" charset="0"/>
              </a:rPr>
              <a:t>Advantages</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fontAlgn="base">
              <a:lnSpc>
                <a:spcPct val="107000"/>
              </a:lnSpc>
              <a:spcAft>
                <a:spcPts val="800"/>
              </a:spcAft>
              <a:buSzPts val="1000"/>
              <a:buFont typeface="Symbol" panose="05050102010706020507" pitchFamily="18" charset="2"/>
              <a:buChar char=""/>
              <a:tabLst>
                <a:tab pos="457200" algn="l"/>
              </a:tabLst>
            </a:pPr>
            <a:r>
              <a:rPr lang="en-US" sz="1800" dirty="0">
                <a:effectLst/>
                <a:latin typeface="Arial" panose="020B0604020202020204" pitchFamily="34" charset="0"/>
                <a:ea typeface="Times New Roman" panose="02020603050405020304" pitchFamily="18" charset="0"/>
                <a:cs typeface="Arial" panose="020B0604020202020204" pitchFamily="34" charset="0"/>
              </a:rPr>
              <a:t>More efficient routing and packet processing compared to IPv4.</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fontAlgn="base">
              <a:lnSpc>
                <a:spcPct val="107000"/>
              </a:lnSpc>
              <a:spcAft>
                <a:spcPts val="800"/>
              </a:spcAft>
              <a:buSzPts val="1000"/>
              <a:buFont typeface="Symbol" panose="05050102010706020507" pitchFamily="18" charset="2"/>
              <a:buChar char=""/>
              <a:tabLst>
                <a:tab pos="457200" algn="l"/>
              </a:tabLst>
            </a:pPr>
            <a:r>
              <a:rPr lang="en-US" sz="1800" dirty="0">
                <a:effectLst/>
                <a:latin typeface="Arial" panose="020B0604020202020204" pitchFamily="34" charset="0"/>
                <a:ea typeface="Times New Roman" panose="02020603050405020304" pitchFamily="18" charset="0"/>
                <a:cs typeface="Arial" panose="020B0604020202020204" pitchFamily="34" charset="0"/>
              </a:rPr>
              <a:t>Better security compared to IPv4.</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fontAlgn="base">
              <a:lnSpc>
                <a:spcPct val="107000"/>
              </a:lnSpc>
              <a:spcAft>
                <a:spcPts val="800"/>
              </a:spcAft>
            </a:pPr>
            <a:r>
              <a:rPr lang="en-US" sz="2000" b="1" dirty="0">
                <a:effectLst/>
                <a:latin typeface="Arial" panose="020B0604020202020204" pitchFamily="34" charset="0"/>
                <a:ea typeface="Times New Roman" panose="02020603050405020304" pitchFamily="18" charset="0"/>
                <a:cs typeface="Arial" panose="020B0604020202020204" pitchFamily="34" charset="0"/>
              </a:rPr>
              <a:t>Disadvantages</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fontAlgn="base">
              <a:lnSpc>
                <a:spcPct val="107000"/>
              </a:lnSpc>
              <a:spcAft>
                <a:spcPts val="800"/>
              </a:spcAft>
              <a:buSzPts val="1000"/>
              <a:buFont typeface="Symbol" panose="05050102010706020507" pitchFamily="18" charset="2"/>
              <a:buChar char=""/>
              <a:tabLst>
                <a:tab pos="457200" algn="l"/>
              </a:tabLst>
            </a:pPr>
            <a:r>
              <a:rPr lang="en-US" sz="1800" dirty="0">
                <a:effectLst/>
                <a:latin typeface="Arial" panose="020B0604020202020204" pitchFamily="34" charset="0"/>
                <a:ea typeface="Times New Roman" panose="02020603050405020304" pitchFamily="18" charset="0"/>
                <a:cs typeface="Arial" panose="020B0604020202020204" pitchFamily="34" charset="0"/>
              </a:rPr>
              <a:t>IPv6 is not compatible with machines that run on IPv4.</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fontAlgn="base">
              <a:lnSpc>
                <a:spcPct val="107000"/>
              </a:lnSpc>
              <a:spcAft>
                <a:spcPts val="800"/>
              </a:spcAft>
              <a:buSzPts val="1000"/>
              <a:buFont typeface="Symbol" panose="05050102010706020507" pitchFamily="18" charset="2"/>
              <a:buChar char=""/>
              <a:tabLst>
                <a:tab pos="457200" algn="l"/>
              </a:tabLst>
            </a:pPr>
            <a:r>
              <a:rPr lang="en-US" sz="1800" dirty="0">
                <a:effectLst/>
                <a:latin typeface="Arial" panose="020B0604020202020204" pitchFamily="34" charset="0"/>
                <a:ea typeface="Times New Roman" panose="02020603050405020304" pitchFamily="18" charset="0"/>
                <a:cs typeface="Arial" panose="020B0604020202020204" pitchFamily="34" charset="0"/>
              </a:rPr>
              <a:t>Challenge in upgrading the devices to IPv6.</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2979570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533400" y="316102"/>
            <a:ext cx="8145780" cy="815975"/>
          </a:xfrm>
          <a:custGeom>
            <a:avLst/>
            <a:gdLst/>
            <a:ahLst/>
            <a:cxnLst/>
            <a:rect l="l" t="t" r="r" b="b"/>
            <a:pathLst>
              <a:path w="8145780" h="815975">
                <a:moveTo>
                  <a:pt x="8009508" y="0"/>
                </a:moveTo>
                <a:lnTo>
                  <a:pt x="135915" y="0"/>
                </a:lnTo>
                <a:lnTo>
                  <a:pt x="92958" y="6940"/>
                </a:lnTo>
                <a:lnTo>
                  <a:pt x="55648" y="26261"/>
                </a:lnTo>
                <a:lnTo>
                  <a:pt x="26225" y="55714"/>
                </a:lnTo>
                <a:lnTo>
                  <a:pt x="6929" y="93049"/>
                </a:lnTo>
                <a:lnTo>
                  <a:pt x="0" y="136017"/>
                </a:lnTo>
                <a:lnTo>
                  <a:pt x="0" y="679576"/>
                </a:lnTo>
                <a:lnTo>
                  <a:pt x="6929" y="722544"/>
                </a:lnTo>
                <a:lnTo>
                  <a:pt x="26225" y="759879"/>
                </a:lnTo>
                <a:lnTo>
                  <a:pt x="55648" y="789332"/>
                </a:lnTo>
                <a:lnTo>
                  <a:pt x="92958" y="808653"/>
                </a:lnTo>
                <a:lnTo>
                  <a:pt x="135915" y="815594"/>
                </a:lnTo>
                <a:lnTo>
                  <a:pt x="8009508" y="815594"/>
                </a:lnTo>
                <a:lnTo>
                  <a:pt x="8052463" y="808653"/>
                </a:lnTo>
                <a:lnTo>
                  <a:pt x="8089766" y="789332"/>
                </a:lnTo>
                <a:lnTo>
                  <a:pt x="8119182" y="759879"/>
                </a:lnTo>
                <a:lnTo>
                  <a:pt x="8138471" y="722544"/>
                </a:lnTo>
                <a:lnTo>
                  <a:pt x="8145399" y="679576"/>
                </a:lnTo>
                <a:lnTo>
                  <a:pt x="8145399" y="136017"/>
                </a:lnTo>
                <a:lnTo>
                  <a:pt x="8138471" y="93049"/>
                </a:lnTo>
                <a:lnTo>
                  <a:pt x="8119182" y="55714"/>
                </a:lnTo>
                <a:lnTo>
                  <a:pt x="8089766" y="26261"/>
                </a:lnTo>
                <a:lnTo>
                  <a:pt x="8052463" y="6940"/>
                </a:lnTo>
                <a:lnTo>
                  <a:pt x="8009508" y="0"/>
                </a:lnTo>
                <a:close/>
              </a:path>
            </a:pathLst>
          </a:custGeom>
          <a:solidFill>
            <a:srgbClr val="006188"/>
          </a:solidFill>
        </p:spPr>
        <p:txBody>
          <a:bodyPr wrap="square" lIns="0" tIns="0" rIns="0" bIns="0" rtlCol="0"/>
          <a:lstStyle/>
          <a:p>
            <a:endParaRPr/>
          </a:p>
        </p:txBody>
      </p:sp>
      <p:sp>
        <p:nvSpPr>
          <p:cNvPr id="7" name="TextBox 6">
            <a:extLst>
              <a:ext uri="{FF2B5EF4-FFF2-40B4-BE49-F238E27FC236}">
                <a16:creationId xmlns:a16="http://schemas.microsoft.com/office/drawing/2014/main" xmlns="" id="{46BAED30-30A3-4478-9FC1-FE133769E4BD}"/>
              </a:ext>
            </a:extLst>
          </p:cNvPr>
          <p:cNvSpPr txBox="1"/>
          <p:nvPr/>
        </p:nvSpPr>
        <p:spPr>
          <a:xfrm>
            <a:off x="457200" y="1676400"/>
            <a:ext cx="8298180" cy="3886000"/>
          </a:xfrm>
          <a:prstGeom prst="rect">
            <a:avLst/>
          </a:prstGeom>
          <a:noFill/>
        </p:spPr>
        <p:txBody>
          <a:bodyPr wrap="square">
            <a:spAutoFit/>
          </a:bodyPr>
          <a:lstStyle/>
          <a:p>
            <a:pPr marL="285750" indent="-285750" algn="just" fontAlgn="base">
              <a:lnSpc>
                <a:spcPct val="107000"/>
              </a:lnSpc>
              <a:spcBef>
                <a:spcPts val="1125"/>
              </a:spcBef>
              <a:spcAft>
                <a:spcPts val="1125"/>
              </a:spcAft>
              <a:buFont typeface="Arial" panose="020B0604020202020204" pitchFamily="34" charset="0"/>
              <a:buChar char="•"/>
            </a:pPr>
            <a:r>
              <a:rPr lang="en-US" sz="2000" dirty="0">
                <a:effectLst/>
                <a:latin typeface="Arial" panose="020B0604020202020204" pitchFamily="34" charset="0"/>
                <a:ea typeface="Times New Roman" panose="02020603050405020304" pitchFamily="18" charset="0"/>
                <a:cs typeface="Arial" panose="020B0604020202020204" pitchFamily="34" charset="0"/>
              </a:rPr>
              <a:t>DHCP is a communication protocol that enables network administrators to automate the assignment of IP addresses in a network. </a:t>
            </a:r>
          </a:p>
          <a:p>
            <a:pPr marL="285750" indent="-285750" algn="just" fontAlgn="base">
              <a:lnSpc>
                <a:spcPct val="107000"/>
              </a:lnSpc>
              <a:spcBef>
                <a:spcPts val="1125"/>
              </a:spcBef>
              <a:spcAft>
                <a:spcPts val="1125"/>
              </a:spcAft>
              <a:buFont typeface="Arial" panose="020B0604020202020204" pitchFamily="34" charset="0"/>
              <a:buChar char="•"/>
            </a:pPr>
            <a:r>
              <a:rPr lang="en-US" sz="2000" dirty="0">
                <a:effectLst/>
                <a:latin typeface="Arial" panose="020B0604020202020204" pitchFamily="34" charset="0"/>
                <a:ea typeface="Times New Roman" panose="02020603050405020304" pitchFamily="18" charset="0"/>
                <a:cs typeface="Arial" panose="020B0604020202020204" pitchFamily="34" charset="0"/>
              </a:rPr>
              <a:t>In an IP network, every device connecting to the internet requires a unique IP. </a:t>
            </a:r>
          </a:p>
          <a:p>
            <a:pPr marL="285750" indent="-285750" algn="just" fontAlgn="base">
              <a:lnSpc>
                <a:spcPct val="107000"/>
              </a:lnSpc>
              <a:spcBef>
                <a:spcPts val="1125"/>
              </a:spcBef>
              <a:spcAft>
                <a:spcPts val="1125"/>
              </a:spcAft>
              <a:buFont typeface="Arial" panose="020B0604020202020204" pitchFamily="34" charset="0"/>
              <a:buChar char="•"/>
            </a:pPr>
            <a:r>
              <a:rPr lang="en-US" sz="2000" dirty="0">
                <a:effectLst/>
                <a:latin typeface="Arial" panose="020B0604020202020204" pitchFamily="34" charset="0"/>
                <a:ea typeface="Times New Roman" panose="02020603050405020304" pitchFamily="18" charset="0"/>
                <a:cs typeface="Arial" panose="020B0604020202020204" pitchFamily="34" charset="0"/>
              </a:rPr>
              <a:t>DHCP lets network admins distribute IP addresses from a central point and automatically send a new IP address when a device is plugged in from a different place in the network. </a:t>
            </a:r>
          </a:p>
          <a:p>
            <a:pPr marL="285750" indent="-285750" algn="just" fontAlgn="base">
              <a:lnSpc>
                <a:spcPct val="107000"/>
              </a:lnSpc>
              <a:spcBef>
                <a:spcPts val="1125"/>
              </a:spcBef>
              <a:spcAft>
                <a:spcPts val="1125"/>
              </a:spcAft>
              <a:buFont typeface="Arial" panose="020B0604020202020204" pitchFamily="34" charset="0"/>
              <a:buChar char="•"/>
            </a:pPr>
            <a:r>
              <a:rPr lang="en-US" sz="2000" dirty="0">
                <a:effectLst/>
                <a:latin typeface="Arial" panose="020B0604020202020204" pitchFamily="34" charset="0"/>
                <a:ea typeface="Times New Roman" panose="02020603050405020304" pitchFamily="18" charset="0"/>
                <a:cs typeface="Arial" panose="020B0604020202020204" pitchFamily="34" charset="0"/>
              </a:rPr>
              <a:t>DHCP works on a client-server model.</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9" name="TextBox 8">
            <a:extLst>
              <a:ext uri="{FF2B5EF4-FFF2-40B4-BE49-F238E27FC236}">
                <a16:creationId xmlns:a16="http://schemas.microsoft.com/office/drawing/2014/main" xmlns="" id="{364C84A1-D5CE-435B-901C-22472B916D59}"/>
              </a:ext>
            </a:extLst>
          </p:cNvPr>
          <p:cNvSpPr txBox="1"/>
          <p:nvPr/>
        </p:nvSpPr>
        <p:spPr>
          <a:xfrm>
            <a:off x="685800" y="628377"/>
            <a:ext cx="8145780" cy="435440"/>
          </a:xfrm>
          <a:prstGeom prst="rect">
            <a:avLst/>
          </a:prstGeom>
          <a:noFill/>
        </p:spPr>
        <p:txBody>
          <a:bodyPr wrap="square">
            <a:spAutoFit/>
          </a:bodyPr>
          <a:lstStyle/>
          <a:p>
            <a:pPr fontAlgn="base">
              <a:lnSpc>
                <a:spcPts val="2250"/>
              </a:lnSpc>
              <a:spcBef>
                <a:spcPts val="1500"/>
              </a:spcBef>
              <a:spcAft>
                <a:spcPts val="1500"/>
              </a:spcAft>
            </a:pPr>
            <a:r>
              <a:rPr lang="en-US" sz="3200" b="1" spc="-15" dirty="0">
                <a:solidFill>
                  <a:schemeClr val="bg1"/>
                </a:solidFill>
                <a:latin typeface="Carlito"/>
                <a:ea typeface="+mj-ea"/>
              </a:rPr>
              <a:t>DHCP: Dynamic Host Configuration Protocol</a:t>
            </a:r>
          </a:p>
        </p:txBody>
      </p:sp>
    </p:spTree>
    <p:extLst>
      <p:ext uri="{BB962C8B-B14F-4D97-AF65-F5344CB8AC3E}">
        <p14:creationId xmlns:p14="http://schemas.microsoft.com/office/powerpoint/2010/main" val="324263581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533400" y="316102"/>
            <a:ext cx="8145780" cy="815975"/>
          </a:xfrm>
          <a:custGeom>
            <a:avLst/>
            <a:gdLst/>
            <a:ahLst/>
            <a:cxnLst/>
            <a:rect l="l" t="t" r="r" b="b"/>
            <a:pathLst>
              <a:path w="8145780" h="815975">
                <a:moveTo>
                  <a:pt x="8009508" y="0"/>
                </a:moveTo>
                <a:lnTo>
                  <a:pt x="135915" y="0"/>
                </a:lnTo>
                <a:lnTo>
                  <a:pt x="92958" y="6940"/>
                </a:lnTo>
                <a:lnTo>
                  <a:pt x="55648" y="26261"/>
                </a:lnTo>
                <a:lnTo>
                  <a:pt x="26225" y="55714"/>
                </a:lnTo>
                <a:lnTo>
                  <a:pt x="6929" y="93049"/>
                </a:lnTo>
                <a:lnTo>
                  <a:pt x="0" y="136017"/>
                </a:lnTo>
                <a:lnTo>
                  <a:pt x="0" y="679576"/>
                </a:lnTo>
                <a:lnTo>
                  <a:pt x="6929" y="722544"/>
                </a:lnTo>
                <a:lnTo>
                  <a:pt x="26225" y="759879"/>
                </a:lnTo>
                <a:lnTo>
                  <a:pt x="55648" y="789332"/>
                </a:lnTo>
                <a:lnTo>
                  <a:pt x="92958" y="808653"/>
                </a:lnTo>
                <a:lnTo>
                  <a:pt x="135915" y="815594"/>
                </a:lnTo>
                <a:lnTo>
                  <a:pt x="8009508" y="815594"/>
                </a:lnTo>
                <a:lnTo>
                  <a:pt x="8052463" y="808653"/>
                </a:lnTo>
                <a:lnTo>
                  <a:pt x="8089766" y="789332"/>
                </a:lnTo>
                <a:lnTo>
                  <a:pt x="8119182" y="759879"/>
                </a:lnTo>
                <a:lnTo>
                  <a:pt x="8138471" y="722544"/>
                </a:lnTo>
                <a:lnTo>
                  <a:pt x="8145399" y="679576"/>
                </a:lnTo>
                <a:lnTo>
                  <a:pt x="8145399" y="136017"/>
                </a:lnTo>
                <a:lnTo>
                  <a:pt x="8138471" y="93049"/>
                </a:lnTo>
                <a:lnTo>
                  <a:pt x="8119182" y="55714"/>
                </a:lnTo>
                <a:lnTo>
                  <a:pt x="8089766" y="26261"/>
                </a:lnTo>
                <a:lnTo>
                  <a:pt x="8052463" y="6940"/>
                </a:lnTo>
                <a:lnTo>
                  <a:pt x="8009508" y="0"/>
                </a:lnTo>
                <a:close/>
              </a:path>
            </a:pathLst>
          </a:custGeom>
          <a:solidFill>
            <a:srgbClr val="006188"/>
          </a:solidFill>
        </p:spPr>
        <p:txBody>
          <a:bodyPr wrap="square" lIns="0" tIns="0" rIns="0" bIns="0" rtlCol="0"/>
          <a:lstStyle/>
          <a:p>
            <a:endParaRPr/>
          </a:p>
        </p:txBody>
      </p:sp>
      <p:sp>
        <p:nvSpPr>
          <p:cNvPr id="5" name="object 5"/>
          <p:cNvSpPr txBox="1">
            <a:spLocks noGrp="1"/>
          </p:cNvSpPr>
          <p:nvPr>
            <p:ph type="title"/>
          </p:nvPr>
        </p:nvSpPr>
        <p:spPr>
          <a:xfrm>
            <a:off x="690880" y="383540"/>
            <a:ext cx="8145780" cy="1121461"/>
          </a:xfrm>
          <a:prstGeom prst="rect">
            <a:avLst/>
          </a:prstGeom>
        </p:spPr>
        <p:txBody>
          <a:bodyPr vert="horz" wrap="square" lIns="0" tIns="13335" rIns="0" bIns="0" rtlCol="0">
            <a:spAutoFit/>
          </a:bodyPr>
          <a:lstStyle/>
          <a:p>
            <a:pPr marL="12700">
              <a:spcBef>
                <a:spcPts val="105"/>
              </a:spcBef>
            </a:pPr>
            <a:r>
              <a:rPr lang="en-US" sz="3600" spc="-5" dirty="0"/>
              <a:t>ICMP: Internet Control Message Protocol</a:t>
            </a:r>
            <a:br>
              <a:rPr lang="en-US" sz="3600" spc="-5" dirty="0"/>
            </a:br>
            <a:endParaRPr sz="3600" spc="-5" dirty="0"/>
          </a:p>
        </p:txBody>
      </p:sp>
      <p:sp>
        <p:nvSpPr>
          <p:cNvPr id="6" name="TextBox 5">
            <a:extLst>
              <a:ext uri="{FF2B5EF4-FFF2-40B4-BE49-F238E27FC236}">
                <a16:creationId xmlns:a16="http://schemas.microsoft.com/office/drawing/2014/main" xmlns="" id="{9A8E2335-1673-4C23-BC35-8D90AAFA6F74}"/>
              </a:ext>
            </a:extLst>
          </p:cNvPr>
          <p:cNvSpPr txBox="1"/>
          <p:nvPr/>
        </p:nvSpPr>
        <p:spPr>
          <a:xfrm>
            <a:off x="577850" y="1295400"/>
            <a:ext cx="7988300" cy="5013104"/>
          </a:xfrm>
          <a:prstGeom prst="rect">
            <a:avLst/>
          </a:prstGeom>
          <a:noFill/>
        </p:spPr>
        <p:txBody>
          <a:bodyPr wrap="square">
            <a:spAutoFit/>
          </a:bodyPr>
          <a:lstStyle/>
          <a:p>
            <a:pPr marL="342900" indent="-342900" algn="just" fontAlgn="base">
              <a:lnSpc>
                <a:spcPct val="107000"/>
              </a:lnSpc>
              <a:spcBef>
                <a:spcPts val="1125"/>
              </a:spcBef>
              <a:spcAft>
                <a:spcPts val="1125"/>
              </a:spcAft>
              <a:buFont typeface="Arial" panose="020B0604020202020204" pitchFamily="34" charset="0"/>
              <a:buChar char="•"/>
            </a:pPr>
            <a:r>
              <a:rPr lang="en-US" sz="2000" dirty="0">
                <a:effectLst/>
                <a:latin typeface="Arial" panose="020B0604020202020204" pitchFamily="34" charset="0"/>
                <a:ea typeface="Times New Roman" panose="02020603050405020304" pitchFamily="18" charset="0"/>
                <a:cs typeface="Arial" panose="020B0604020202020204" pitchFamily="34" charset="0"/>
              </a:rPr>
              <a:t>ICMP is a network layer supporting protocol used by network devices to send error messages and operational information. </a:t>
            </a:r>
          </a:p>
          <a:p>
            <a:pPr marL="342900" indent="-342900" algn="just" fontAlgn="base">
              <a:lnSpc>
                <a:spcPct val="107000"/>
              </a:lnSpc>
              <a:spcBef>
                <a:spcPts val="1125"/>
              </a:spcBef>
              <a:spcAft>
                <a:spcPts val="1125"/>
              </a:spcAft>
              <a:buFont typeface="Arial" panose="020B0604020202020204" pitchFamily="34" charset="0"/>
              <a:buChar char="•"/>
            </a:pPr>
            <a:r>
              <a:rPr lang="en-US" sz="2000" dirty="0">
                <a:effectLst/>
                <a:latin typeface="Arial" panose="020B0604020202020204" pitchFamily="34" charset="0"/>
                <a:ea typeface="Times New Roman" panose="02020603050405020304" pitchFamily="18" charset="0"/>
                <a:cs typeface="Arial" panose="020B0604020202020204" pitchFamily="34" charset="0"/>
              </a:rPr>
              <a:t>ICMP messages delivered in IP packets are used for out-of-band messages related to network operation or </a:t>
            </a:r>
            <a:r>
              <a:rPr lang="en-US" sz="2000" dirty="0" err="1">
                <a:effectLst/>
                <a:latin typeface="Arial" panose="020B0604020202020204" pitchFamily="34" charset="0"/>
                <a:ea typeface="Times New Roman" panose="02020603050405020304" pitchFamily="18" charset="0"/>
                <a:cs typeface="Arial" panose="020B0604020202020204" pitchFamily="34" charset="0"/>
              </a:rPr>
              <a:t>misoperation</a:t>
            </a:r>
            <a:r>
              <a:rPr lang="en-US" sz="2000" dirty="0">
                <a:effectLst/>
                <a:latin typeface="Arial" panose="020B0604020202020204" pitchFamily="34" charset="0"/>
                <a:ea typeface="Times New Roman" panose="02020603050405020304" pitchFamily="18" charset="0"/>
                <a:cs typeface="Arial" panose="020B0604020202020204" pitchFamily="34" charset="0"/>
              </a:rPr>
              <a:t>. </a:t>
            </a:r>
          </a:p>
          <a:p>
            <a:pPr marL="342900" indent="-342900" algn="just" fontAlgn="base">
              <a:lnSpc>
                <a:spcPct val="107000"/>
              </a:lnSpc>
              <a:spcBef>
                <a:spcPts val="1125"/>
              </a:spcBef>
              <a:spcAft>
                <a:spcPts val="1125"/>
              </a:spcAft>
              <a:buFont typeface="Arial" panose="020B0604020202020204" pitchFamily="34" charset="0"/>
              <a:buChar char="•"/>
            </a:pPr>
            <a:r>
              <a:rPr lang="en-US" sz="2000" dirty="0">
                <a:effectLst/>
                <a:latin typeface="Arial" panose="020B0604020202020204" pitchFamily="34" charset="0"/>
                <a:ea typeface="Times New Roman" panose="02020603050405020304" pitchFamily="18" charset="0"/>
                <a:cs typeface="Arial" panose="020B0604020202020204" pitchFamily="34" charset="0"/>
              </a:rPr>
              <a:t>ICMP is used to announce network errors, congestion, and timeouts, as well assist in troubleshooting.</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fontAlgn="base">
              <a:lnSpc>
                <a:spcPct val="107000"/>
              </a:lnSpc>
              <a:spcAft>
                <a:spcPts val="800"/>
              </a:spcAft>
            </a:pPr>
            <a:r>
              <a:rPr lang="en-US" sz="2000" b="1" dirty="0">
                <a:effectLst/>
                <a:latin typeface="Arial" panose="020B0604020202020204" pitchFamily="34" charset="0"/>
                <a:ea typeface="Times New Roman" panose="02020603050405020304" pitchFamily="18" charset="0"/>
                <a:cs typeface="Arial" panose="020B0604020202020204" pitchFamily="34" charset="0"/>
              </a:rPr>
              <a:t>Advantages</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fontAlgn="base">
              <a:lnSpc>
                <a:spcPct val="107000"/>
              </a:lnSpc>
              <a:spcAft>
                <a:spcPts val="800"/>
              </a:spcAft>
              <a:buSzPts val="1000"/>
              <a:buFont typeface="Symbol" panose="05050102010706020507" pitchFamily="18" charset="2"/>
              <a:buChar char=""/>
              <a:tabLst>
                <a:tab pos="457200" algn="l"/>
              </a:tabLst>
            </a:pPr>
            <a:r>
              <a:rPr lang="en-US" sz="1800" dirty="0">
                <a:effectLst/>
                <a:latin typeface="Arial" panose="020B0604020202020204" pitchFamily="34" charset="0"/>
                <a:ea typeface="Times New Roman" panose="02020603050405020304" pitchFamily="18" charset="0"/>
                <a:cs typeface="Arial" panose="020B0604020202020204" pitchFamily="34" charset="0"/>
              </a:rPr>
              <a:t>ICMP is used to diagnose network issues.</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fontAlgn="base">
              <a:lnSpc>
                <a:spcPct val="107000"/>
              </a:lnSpc>
              <a:spcAft>
                <a:spcPts val="800"/>
              </a:spcAft>
            </a:pPr>
            <a:r>
              <a:rPr lang="en-US" sz="2000" b="1" dirty="0">
                <a:effectLst/>
                <a:latin typeface="Arial" panose="020B0604020202020204" pitchFamily="34" charset="0"/>
                <a:ea typeface="Times New Roman" panose="02020603050405020304" pitchFamily="18" charset="0"/>
                <a:cs typeface="Arial" panose="020B0604020202020204" pitchFamily="34" charset="0"/>
              </a:rPr>
              <a:t>Disadvantages</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fontAlgn="base">
              <a:lnSpc>
                <a:spcPct val="107000"/>
              </a:lnSpc>
              <a:spcAft>
                <a:spcPts val="800"/>
              </a:spcAft>
              <a:buSzPts val="1000"/>
              <a:buFont typeface="Symbol" panose="05050102010706020507" pitchFamily="18" charset="2"/>
              <a:buChar char=""/>
              <a:tabLst>
                <a:tab pos="457200" algn="l"/>
              </a:tabLst>
            </a:pPr>
            <a:r>
              <a:rPr lang="en-US" sz="1800" dirty="0">
                <a:effectLst/>
                <a:latin typeface="Arial" panose="020B0604020202020204" pitchFamily="34" charset="0"/>
                <a:ea typeface="Times New Roman" panose="02020603050405020304" pitchFamily="18" charset="0"/>
                <a:cs typeface="Arial" panose="020B0604020202020204" pitchFamily="34" charset="0"/>
              </a:rPr>
              <a:t>Sending a lot of ICMP messages increases network traffic.</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fontAlgn="base">
              <a:lnSpc>
                <a:spcPct val="107000"/>
              </a:lnSpc>
              <a:spcAft>
                <a:spcPts val="800"/>
              </a:spcAft>
              <a:buSzPts val="1000"/>
              <a:buFont typeface="Symbol" panose="05050102010706020507" pitchFamily="18" charset="2"/>
              <a:buChar char=""/>
              <a:tabLst>
                <a:tab pos="457200" algn="l"/>
              </a:tabLst>
            </a:pPr>
            <a:r>
              <a:rPr lang="en-US" sz="1800" dirty="0">
                <a:effectLst/>
                <a:latin typeface="Arial" panose="020B0604020202020204" pitchFamily="34" charset="0"/>
                <a:ea typeface="Times New Roman" panose="02020603050405020304" pitchFamily="18" charset="0"/>
                <a:cs typeface="Arial" panose="020B0604020202020204" pitchFamily="34" charset="0"/>
              </a:rPr>
              <a:t>End users are affected if malicious users send many ICMP destination unreachable packets.</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17531148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533400" y="316102"/>
            <a:ext cx="8145780" cy="815975"/>
          </a:xfrm>
          <a:custGeom>
            <a:avLst/>
            <a:gdLst/>
            <a:ahLst/>
            <a:cxnLst/>
            <a:rect l="l" t="t" r="r" b="b"/>
            <a:pathLst>
              <a:path w="8145780" h="815975">
                <a:moveTo>
                  <a:pt x="8009508" y="0"/>
                </a:moveTo>
                <a:lnTo>
                  <a:pt x="135915" y="0"/>
                </a:lnTo>
                <a:lnTo>
                  <a:pt x="92958" y="6940"/>
                </a:lnTo>
                <a:lnTo>
                  <a:pt x="55648" y="26261"/>
                </a:lnTo>
                <a:lnTo>
                  <a:pt x="26225" y="55714"/>
                </a:lnTo>
                <a:lnTo>
                  <a:pt x="6929" y="93049"/>
                </a:lnTo>
                <a:lnTo>
                  <a:pt x="0" y="136017"/>
                </a:lnTo>
                <a:lnTo>
                  <a:pt x="0" y="679576"/>
                </a:lnTo>
                <a:lnTo>
                  <a:pt x="6929" y="722544"/>
                </a:lnTo>
                <a:lnTo>
                  <a:pt x="26225" y="759879"/>
                </a:lnTo>
                <a:lnTo>
                  <a:pt x="55648" y="789332"/>
                </a:lnTo>
                <a:lnTo>
                  <a:pt x="92958" y="808653"/>
                </a:lnTo>
                <a:lnTo>
                  <a:pt x="135915" y="815594"/>
                </a:lnTo>
                <a:lnTo>
                  <a:pt x="8009508" y="815594"/>
                </a:lnTo>
                <a:lnTo>
                  <a:pt x="8052463" y="808653"/>
                </a:lnTo>
                <a:lnTo>
                  <a:pt x="8089766" y="789332"/>
                </a:lnTo>
                <a:lnTo>
                  <a:pt x="8119182" y="759879"/>
                </a:lnTo>
                <a:lnTo>
                  <a:pt x="8138471" y="722544"/>
                </a:lnTo>
                <a:lnTo>
                  <a:pt x="8145399" y="679576"/>
                </a:lnTo>
                <a:lnTo>
                  <a:pt x="8145399" y="136017"/>
                </a:lnTo>
                <a:lnTo>
                  <a:pt x="8138471" y="93049"/>
                </a:lnTo>
                <a:lnTo>
                  <a:pt x="8119182" y="55714"/>
                </a:lnTo>
                <a:lnTo>
                  <a:pt x="8089766" y="26261"/>
                </a:lnTo>
                <a:lnTo>
                  <a:pt x="8052463" y="6940"/>
                </a:lnTo>
                <a:lnTo>
                  <a:pt x="8009508" y="0"/>
                </a:lnTo>
                <a:close/>
              </a:path>
            </a:pathLst>
          </a:custGeom>
          <a:solidFill>
            <a:srgbClr val="006188"/>
          </a:solidFill>
        </p:spPr>
        <p:txBody>
          <a:bodyPr wrap="square" lIns="0" tIns="0" rIns="0" bIns="0" rtlCol="0"/>
          <a:lstStyle/>
          <a:p>
            <a:endParaRPr/>
          </a:p>
        </p:txBody>
      </p:sp>
      <p:sp>
        <p:nvSpPr>
          <p:cNvPr id="5" name="object 5"/>
          <p:cNvSpPr txBox="1">
            <a:spLocks noGrp="1"/>
          </p:cNvSpPr>
          <p:nvPr>
            <p:ph type="title"/>
          </p:nvPr>
        </p:nvSpPr>
        <p:spPr>
          <a:xfrm>
            <a:off x="690880" y="383540"/>
            <a:ext cx="7386320" cy="1121461"/>
          </a:xfrm>
          <a:prstGeom prst="rect">
            <a:avLst/>
          </a:prstGeom>
        </p:spPr>
        <p:txBody>
          <a:bodyPr vert="horz" wrap="square" lIns="0" tIns="13335" rIns="0" bIns="0" rtlCol="0">
            <a:spAutoFit/>
          </a:bodyPr>
          <a:lstStyle/>
          <a:p>
            <a:pPr marL="12700">
              <a:spcBef>
                <a:spcPts val="105"/>
              </a:spcBef>
            </a:pPr>
            <a:r>
              <a:rPr lang="en-US" sz="3600" spc="-15" dirty="0"/>
              <a:t>ARP: Address Resolution Protocol</a:t>
            </a:r>
            <a:br>
              <a:rPr lang="en-US" sz="3600" spc="-15" dirty="0"/>
            </a:br>
            <a:endParaRPr sz="3600" spc="-15" dirty="0"/>
          </a:p>
        </p:txBody>
      </p:sp>
      <p:sp>
        <p:nvSpPr>
          <p:cNvPr id="6" name="TextBox 5">
            <a:extLst>
              <a:ext uri="{FF2B5EF4-FFF2-40B4-BE49-F238E27FC236}">
                <a16:creationId xmlns:a16="http://schemas.microsoft.com/office/drawing/2014/main" xmlns="" id="{CF773D1A-C1D7-4DE8-ADCF-A43BD6E35C3D}"/>
              </a:ext>
            </a:extLst>
          </p:cNvPr>
          <p:cNvSpPr txBox="1"/>
          <p:nvPr/>
        </p:nvSpPr>
        <p:spPr>
          <a:xfrm>
            <a:off x="499110" y="1227224"/>
            <a:ext cx="8416290" cy="5572872"/>
          </a:xfrm>
          <a:prstGeom prst="rect">
            <a:avLst/>
          </a:prstGeom>
          <a:noFill/>
        </p:spPr>
        <p:txBody>
          <a:bodyPr wrap="square">
            <a:spAutoFit/>
          </a:bodyPr>
          <a:lstStyle/>
          <a:p>
            <a:pPr marL="342900" indent="-342900" algn="just" fontAlgn="base">
              <a:spcBef>
                <a:spcPts val="1125"/>
              </a:spcBef>
              <a:spcAft>
                <a:spcPts val="1125"/>
              </a:spcAft>
              <a:buFont typeface="Arial" panose="020B0604020202020204" pitchFamily="34" charset="0"/>
              <a:buChar char="•"/>
            </a:pPr>
            <a:r>
              <a:rPr lang="en-US" sz="2000" dirty="0">
                <a:effectLst/>
                <a:latin typeface="Arial" panose="020B0604020202020204" pitchFamily="34" charset="0"/>
                <a:ea typeface="Times New Roman" panose="02020603050405020304" pitchFamily="18" charset="0"/>
                <a:cs typeface="Arial" panose="020B0604020202020204" pitchFamily="34" charset="0"/>
              </a:rPr>
              <a:t>The Address Resolution Protocol helps map IP addresses to physical machine addresses (or a MAC address for Ethernet) recognized in the local network. </a:t>
            </a:r>
          </a:p>
          <a:p>
            <a:pPr marL="342900" indent="-342900" algn="just" fontAlgn="base">
              <a:spcBef>
                <a:spcPts val="1125"/>
              </a:spcBef>
              <a:spcAft>
                <a:spcPts val="1125"/>
              </a:spcAft>
              <a:buFont typeface="Arial" panose="020B0604020202020204" pitchFamily="34" charset="0"/>
              <a:buChar char="•"/>
            </a:pPr>
            <a:r>
              <a:rPr lang="en-US" sz="2000" dirty="0">
                <a:effectLst/>
                <a:latin typeface="Arial" panose="020B0604020202020204" pitchFamily="34" charset="0"/>
                <a:ea typeface="Times New Roman" panose="02020603050405020304" pitchFamily="18" charset="0"/>
                <a:cs typeface="Arial" panose="020B0604020202020204" pitchFamily="34" charset="0"/>
              </a:rPr>
              <a:t>A table called an ARP cache is used to maintain a correlation between each IP address and its corresponding MAC address. </a:t>
            </a:r>
          </a:p>
          <a:p>
            <a:pPr marL="342900" indent="-342900" algn="just" fontAlgn="base">
              <a:spcBef>
                <a:spcPts val="1125"/>
              </a:spcBef>
              <a:spcAft>
                <a:spcPts val="1125"/>
              </a:spcAft>
              <a:buFont typeface="Arial" panose="020B0604020202020204" pitchFamily="34" charset="0"/>
              <a:buChar char="•"/>
            </a:pPr>
            <a:r>
              <a:rPr lang="en-US" sz="2000" dirty="0">
                <a:effectLst/>
                <a:latin typeface="Arial" panose="020B0604020202020204" pitchFamily="34" charset="0"/>
                <a:ea typeface="Times New Roman" panose="02020603050405020304" pitchFamily="18" charset="0"/>
                <a:cs typeface="Arial" panose="020B0604020202020204" pitchFamily="34" charset="0"/>
              </a:rPr>
              <a:t>ARP offers the rules to make these correlations, and helps convert addresses in both directions.</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fontAlgn="base">
              <a:lnSpc>
                <a:spcPct val="107000"/>
              </a:lnSpc>
              <a:spcAft>
                <a:spcPts val="800"/>
              </a:spcAft>
            </a:pPr>
            <a:r>
              <a:rPr lang="en-US" sz="1800" b="1" dirty="0">
                <a:effectLst/>
                <a:latin typeface="Arial" panose="020B0604020202020204" pitchFamily="34" charset="0"/>
                <a:ea typeface="Times New Roman" panose="02020603050405020304" pitchFamily="18" charset="0"/>
                <a:cs typeface="Arial" panose="020B0604020202020204" pitchFamily="34" charset="0"/>
              </a:rPr>
              <a:t>Advantages</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fontAlgn="base">
              <a:lnSpc>
                <a:spcPct val="107000"/>
              </a:lnSpc>
              <a:spcAft>
                <a:spcPts val="800"/>
              </a:spcAft>
              <a:buSzPts val="1000"/>
              <a:buFont typeface="Symbol" panose="05050102010706020507" pitchFamily="18" charset="2"/>
              <a:buChar char=""/>
              <a:tabLst>
                <a:tab pos="457200" algn="l"/>
              </a:tabLst>
            </a:pPr>
            <a:r>
              <a:rPr lang="en-US" sz="1800" dirty="0">
                <a:effectLst/>
                <a:latin typeface="Arial" panose="020B0604020202020204" pitchFamily="34" charset="0"/>
                <a:ea typeface="Times New Roman" panose="02020603050405020304" pitchFamily="18" charset="0"/>
                <a:cs typeface="Arial" panose="020B0604020202020204" pitchFamily="34" charset="0"/>
              </a:rPr>
              <a:t>MAC addresses need not be known or memorized, as the ARP cache contains all the MAC addresses and maps them automatically with IPs.</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fontAlgn="base">
              <a:lnSpc>
                <a:spcPct val="107000"/>
              </a:lnSpc>
              <a:spcAft>
                <a:spcPts val="800"/>
              </a:spcAft>
            </a:pPr>
            <a:r>
              <a:rPr lang="en-US" sz="1800" b="1" dirty="0">
                <a:effectLst/>
                <a:latin typeface="Arial" panose="020B0604020202020204" pitchFamily="34" charset="0"/>
                <a:ea typeface="Times New Roman" panose="02020603050405020304" pitchFamily="18" charset="0"/>
                <a:cs typeface="Arial" panose="020B0604020202020204" pitchFamily="34" charset="0"/>
              </a:rPr>
              <a:t>Disadvantages</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fontAlgn="base">
              <a:lnSpc>
                <a:spcPct val="107000"/>
              </a:lnSpc>
              <a:spcAft>
                <a:spcPts val="800"/>
              </a:spcAft>
              <a:buSzPts val="1000"/>
              <a:buFont typeface="Symbol" panose="05050102010706020507" pitchFamily="18" charset="2"/>
              <a:buChar char=""/>
              <a:tabLst>
                <a:tab pos="457200" algn="l"/>
              </a:tabLst>
            </a:pPr>
            <a:r>
              <a:rPr lang="en-US" sz="1800" dirty="0">
                <a:effectLst/>
                <a:latin typeface="Arial" panose="020B0604020202020204" pitchFamily="34" charset="0"/>
                <a:ea typeface="Times New Roman" panose="02020603050405020304" pitchFamily="18" charset="0"/>
                <a:cs typeface="Arial" panose="020B0604020202020204" pitchFamily="34" charset="0"/>
              </a:rPr>
              <a:t>ARP is susceptible to security attacks called ARP spoofing attacks.</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fontAlgn="base">
              <a:lnSpc>
                <a:spcPct val="107000"/>
              </a:lnSpc>
              <a:spcAft>
                <a:spcPts val="800"/>
              </a:spcAft>
              <a:buSzPts val="1000"/>
              <a:buFont typeface="Symbol" panose="05050102010706020507" pitchFamily="18" charset="2"/>
              <a:buChar char=""/>
              <a:tabLst>
                <a:tab pos="457200" algn="l"/>
              </a:tabLst>
            </a:pPr>
            <a:r>
              <a:rPr lang="en-US" sz="1800" dirty="0">
                <a:effectLst/>
                <a:latin typeface="Arial" panose="020B0604020202020204" pitchFamily="34" charset="0"/>
                <a:ea typeface="Times New Roman" panose="02020603050405020304" pitchFamily="18" charset="0"/>
                <a:cs typeface="Arial" panose="020B0604020202020204" pitchFamily="34" charset="0"/>
              </a:rPr>
              <a:t>When using ARP, sometimes a hacker might be able to stop the traffic altogether. This is also known as ARP denial-of-services.</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0904498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533400" y="316102"/>
            <a:ext cx="8145780" cy="815975"/>
          </a:xfrm>
          <a:custGeom>
            <a:avLst/>
            <a:gdLst/>
            <a:ahLst/>
            <a:cxnLst/>
            <a:rect l="l" t="t" r="r" b="b"/>
            <a:pathLst>
              <a:path w="8145780" h="815975">
                <a:moveTo>
                  <a:pt x="8009508" y="0"/>
                </a:moveTo>
                <a:lnTo>
                  <a:pt x="135915" y="0"/>
                </a:lnTo>
                <a:lnTo>
                  <a:pt x="92958" y="6940"/>
                </a:lnTo>
                <a:lnTo>
                  <a:pt x="55648" y="26261"/>
                </a:lnTo>
                <a:lnTo>
                  <a:pt x="26225" y="55714"/>
                </a:lnTo>
                <a:lnTo>
                  <a:pt x="6929" y="93049"/>
                </a:lnTo>
                <a:lnTo>
                  <a:pt x="0" y="136017"/>
                </a:lnTo>
                <a:lnTo>
                  <a:pt x="0" y="679576"/>
                </a:lnTo>
                <a:lnTo>
                  <a:pt x="6929" y="722544"/>
                </a:lnTo>
                <a:lnTo>
                  <a:pt x="26225" y="759879"/>
                </a:lnTo>
                <a:lnTo>
                  <a:pt x="55648" y="789332"/>
                </a:lnTo>
                <a:lnTo>
                  <a:pt x="92958" y="808653"/>
                </a:lnTo>
                <a:lnTo>
                  <a:pt x="135915" y="815594"/>
                </a:lnTo>
                <a:lnTo>
                  <a:pt x="8009508" y="815594"/>
                </a:lnTo>
                <a:lnTo>
                  <a:pt x="8052463" y="808653"/>
                </a:lnTo>
                <a:lnTo>
                  <a:pt x="8089766" y="789332"/>
                </a:lnTo>
                <a:lnTo>
                  <a:pt x="8119182" y="759879"/>
                </a:lnTo>
                <a:lnTo>
                  <a:pt x="8138471" y="722544"/>
                </a:lnTo>
                <a:lnTo>
                  <a:pt x="8145399" y="679576"/>
                </a:lnTo>
                <a:lnTo>
                  <a:pt x="8145399" y="136017"/>
                </a:lnTo>
                <a:lnTo>
                  <a:pt x="8138471" y="93049"/>
                </a:lnTo>
                <a:lnTo>
                  <a:pt x="8119182" y="55714"/>
                </a:lnTo>
                <a:lnTo>
                  <a:pt x="8089766" y="26261"/>
                </a:lnTo>
                <a:lnTo>
                  <a:pt x="8052463" y="6940"/>
                </a:lnTo>
                <a:lnTo>
                  <a:pt x="8009508" y="0"/>
                </a:lnTo>
                <a:close/>
              </a:path>
            </a:pathLst>
          </a:custGeom>
          <a:solidFill>
            <a:srgbClr val="006188"/>
          </a:solidFill>
        </p:spPr>
        <p:txBody>
          <a:bodyPr wrap="square" lIns="0" tIns="0" rIns="0" bIns="0" rtlCol="0"/>
          <a:lstStyle/>
          <a:p>
            <a:endParaRPr/>
          </a:p>
        </p:txBody>
      </p:sp>
      <p:sp>
        <p:nvSpPr>
          <p:cNvPr id="5" name="object 5"/>
          <p:cNvSpPr txBox="1">
            <a:spLocks noGrp="1"/>
          </p:cNvSpPr>
          <p:nvPr>
            <p:ph type="title"/>
          </p:nvPr>
        </p:nvSpPr>
        <p:spPr>
          <a:xfrm>
            <a:off x="690880" y="383540"/>
            <a:ext cx="7386320" cy="1675459"/>
          </a:xfrm>
          <a:prstGeom prst="rect">
            <a:avLst/>
          </a:prstGeom>
        </p:spPr>
        <p:txBody>
          <a:bodyPr vert="horz" wrap="square" lIns="0" tIns="13335" rIns="0" bIns="0" rtlCol="0">
            <a:spAutoFit/>
          </a:bodyPr>
          <a:lstStyle/>
          <a:p>
            <a:pPr marL="12700">
              <a:spcBef>
                <a:spcPts val="105"/>
              </a:spcBef>
            </a:pPr>
            <a:r>
              <a:rPr lang="en-US" sz="3600" spc="-15" dirty="0"/>
              <a:t>SLIP: Serial Line IP</a:t>
            </a:r>
            <a:r>
              <a:rPr lang="en-US" sz="2400" dirty="0">
                <a:effectLst/>
                <a:latin typeface="Calibri" panose="020F0502020204030204" pitchFamily="34" charset="0"/>
                <a:ea typeface="Calibri" panose="020F0502020204030204" pitchFamily="34" charset="0"/>
                <a:cs typeface="Arial" panose="020B0604020202020204" pitchFamily="34" charset="0"/>
              </a:rPr>
              <a:t/>
            </a:r>
            <a:br>
              <a:rPr lang="en-US" sz="2400" dirty="0">
                <a:effectLst/>
                <a:latin typeface="Calibri" panose="020F0502020204030204" pitchFamily="34" charset="0"/>
                <a:ea typeface="Calibri" panose="020F0502020204030204" pitchFamily="34" charset="0"/>
                <a:cs typeface="Arial" panose="020B0604020202020204" pitchFamily="34" charset="0"/>
              </a:rPr>
            </a:br>
            <a:r>
              <a:rPr lang="en-US" sz="3600" spc="-15" dirty="0"/>
              <a:t/>
            </a:r>
            <a:br>
              <a:rPr lang="en-US" sz="3600" spc="-15" dirty="0"/>
            </a:br>
            <a:endParaRPr sz="3600" spc="-15" dirty="0"/>
          </a:p>
        </p:txBody>
      </p:sp>
      <p:sp>
        <p:nvSpPr>
          <p:cNvPr id="7" name="TextBox 6">
            <a:extLst>
              <a:ext uri="{FF2B5EF4-FFF2-40B4-BE49-F238E27FC236}">
                <a16:creationId xmlns:a16="http://schemas.microsoft.com/office/drawing/2014/main" xmlns="" id="{38BAE707-DDDD-4F39-8320-E315AEB3C3A6}"/>
              </a:ext>
            </a:extLst>
          </p:cNvPr>
          <p:cNvSpPr txBox="1"/>
          <p:nvPr/>
        </p:nvSpPr>
        <p:spPr>
          <a:xfrm>
            <a:off x="561109" y="1524000"/>
            <a:ext cx="8145780" cy="4490140"/>
          </a:xfrm>
          <a:prstGeom prst="rect">
            <a:avLst/>
          </a:prstGeom>
          <a:noFill/>
        </p:spPr>
        <p:txBody>
          <a:bodyPr wrap="square">
            <a:spAutoFit/>
          </a:bodyPr>
          <a:lstStyle/>
          <a:p>
            <a:pPr marL="342900" indent="-342900" algn="just" fontAlgn="base">
              <a:lnSpc>
                <a:spcPct val="107000"/>
              </a:lnSpc>
              <a:spcBef>
                <a:spcPts val="1125"/>
              </a:spcBef>
              <a:spcAft>
                <a:spcPts val="1125"/>
              </a:spcAft>
              <a:buFont typeface="Arial" panose="020B0604020202020204" pitchFamily="34" charset="0"/>
              <a:buChar char="•"/>
            </a:pPr>
            <a:r>
              <a:rPr lang="en-US" sz="2000" dirty="0">
                <a:effectLst/>
                <a:latin typeface="Arial" panose="020B0604020202020204" pitchFamily="34" charset="0"/>
                <a:ea typeface="Times New Roman" panose="02020603050405020304" pitchFamily="18" charset="0"/>
                <a:cs typeface="Arial" panose="020B0604020202020204" pitchFamily="34" charset="0"/>
              </a:rPr>
              <a:t>SLIP is used for point-to-point serial connections using TCP/IP. </a:t>
            </a:r>
          </a:p>
          <a:p>
            <a:pPr marL="342900" indent="-342900" algn="just" fontAlgn="base">
              <a:lnSpc>
                <a:spcPct val="107000"/>
              </a:lnSpc>
              <a:spcBef>
                <a:spcPts val="1125"/>
              </a:spcBef>
              <a:spcAft>
                <a:spcPts val="1125"/>
              </a:spcAft>
              <a:buFont typeface="Arial" panose="020B0604020202020204" pitchFamily="34" charset="0"/>
              <a:buChar char="•"/>
            </a:pPr>
            <a:r>
              <a:rPr lang="en-US" sz="2000" dirty="0">
                <a:latin typeface="Arial" panose="020B0604020202020204" pitchFamily="34" charset="0"/>
                <a:cs typeface="Arial" panose="020B0604020202020204" pitchFamily="34" charset="0"/>
              </a:rPr>
              <a:t>SLIP is used on dedicated serial links, and sometimes for dial-up purposes. </a:t>
            </a:r>
          </a:p>
          <a:p>
            <a:pPr marL="342900" indent="-342900" algn="just" fontAlgn="base">
              <a:lnSpc>
                <a:spcPct val="107000"/>
              </a:lnSpc>
              <a:spcBef>
                <a:spcPts val="1125"/>
              </a:spcBef>
              <a:spcAft>
                <a:spcPts val="1125"/>
              </a:spcAft>
              <a:buFont typeface="Arial" panose="020B0604020202020204" pitchFamily="34" charset="0"/>
              <a:buChar char="•"/>
            </a:pPr>
            <a:r>
              <a:rPr lang="en-US" sz="2000" dirty="0">
                <a:latin typeface="Arial" panose="020B0604020202020204" pitchFamily="34" charset="0"/>
                <a:cs typeface="Arial" panose="020B0604020202020204" pitchFamily="34" charset="0"/>
              </a:rPr>
              <a:t>SLIP is useful for allowing mixes of hosts and routers to communicate with one another; for example, host-host, host-router, and router-router are all common SLIP network configurations. </a:t>
            </a:r>
          </a:p>
          <a:p>
            <a:pPr marL="342900" indent="-342900" algn="just" fontAlgn="base">
              <a:lnSpc>
                <a:spcPct val="107000"/>
              </a:lnSpc>
              <a:spcBef>
                <a:spcPts val="1125"/>
              </a:spcBef>
              <a:spcAft>
                <a:spcPts val="1125"/>
              </a:spcAft>
              <a:buFont typeface="Arial" panose="020B0604020202020204" pitchFamily="34" charset="0"/>
              <a:buChar char="•"/>
            </a:pPr>
            <a:r>
              <a:rPr lang="en-US" sz="2000" dirty="0">
                <a:latin typeface="Arial" panose="020B0604020202020204" pitchFamily="34" charset="0"/>
                <a:cs typeface="Arial" panose="020B0604020202020204" pitchFamily="34" charset="0"/>
              </a:rPr>
              <a:t>SLIP is merely a packet framing protocol: It defines a sequence of characters that frame IP packets on a serial line. </a:t>
            </a:r>
          </a:p>
          <a:p>
            <a:pPr marL="342900" indent="-342900" algn="just" fontAlgn="base">
              <a:lnSpc>
                <a:spcPct val="107000"/>
              </a:lnSpc>
              <a:spcBef>
                <a:spcPts val="1125"/>
              </a:spcBef>
              <a:spcAft>
                <a:spcPts val="1125"/>
              </a:spcAft>
              <a:buFont typeface="Arial" panose="020B0604020202020204" pitchFamily="34" charset="0"/>
              <a:buChar char="•"/>
            </a:pPr>
            <a:r>
              <a:rPr lang="en-US" sz="2000" dirty="0">
                <a:latin typeface="Arial" panose="020B0604020202020204" pitchFamily="34" charset="0"/>
                <a:cs typeface="Arial" panose="020B0604020202020204" pitchFamily="34" charset="0"/>
              </a:rPr>
              <a:t>It does not provide addressing, packet type identification, error detection or correction, or compression mechanisms.</a:t>
            </a:r>
          </a:p>
        </p:txBody>
      </p:sp>
    </p:spTree>
    <p:extLst>
      <p:ext uri="{BB962C8B-B14F-4D97-AF65-F5344CB8AC3E}">
        <p14:creationId xmlns:p14="http://schemas.microsoft.com/office/powerpoint/2010/main" val="251285557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533400" y="316102"/>
            <a:ext cx="8145780" cy="815975"/>
          </a:xfrm>
          <a:custGeom>
            <a:avLst/>
            <a:gdLst/>
            <a:ahLst/>
            <a:cxnLst/>
            <a:rect l="l" t="t" r="r" b="b"/>
            <a:pathLst>
              <a:path w="8145780" h="815975">
                <a:moveTo>
                  <a:pt x="8009508" y="0"/>
                </a:moveTo>
                <a:lnTo>
                  <a:pt x="135915" y="0"/>
                </a:lnTo>
                <a:lnTo>
                  <a:pt x="92958" y="6940"/>
                </a:lnTo>
                <a:lnTo>
                  <a:pt x="55648" y="26261"/>
                </a:lnTo>
                <a:lnTo>
                  <a:pt x="26225" y="55714"/>
                </a:lnTo>
                <a:lnTo>
                  <a:pt x="6929" y="93049"/>
                </a:lnTo>
                <a:lnTo>
                  <a:pt x="0" y="136017"/>
                </a:lnTo>
                <a:lnTo>
                  <a:pt x="0" y="679576"/>
                </a:lnTo>
                <a:lnTo>
                  <a:pt x="6929" y="722544"/>
                </a:lnTo>
                <a:lnTo>
                  <a:pt x="26225" y="759879"/>
                </a:lnTo>
                <a:lnTo>
                  <a:pt x="55648" y="789332"/>
                </a:lnTo>
                <a:lnTo>
                  <a:pt x="92958" y="808653"/>
                </a:lnTo>
                <a:lnTo>
                  <a:pt x="135915" y="815594"/>
                </a:lnTo>
                <a:lnTo>
                  <a:pt x="8009508" y="815594"/>
                </a:lnTo>
                <a:lnTo>
                  <a:pt x="8052463" y="808653"/>
                </a:lnTo>
                <a:lnTo>
                  <a:pt x="8089766" y="789332"/>
                </a:lnTo>
                <a:lnTo>
                  <a:pt x="8119182" y="759879"/>
                </a:lnTo>
                <a:lnTo>
                  <a:pt x="8138471" y="722544"/>
                </a:lnTo>
                <a:lnTo>
                  <a:pt x="8145399" y="679576"/>
                </a:lnTo>
                <a:lnTo>
                  <a:pt x="8145399" y="136017"/>
                </a:lnTo>
                <a:lnTo>
                  <a:pt x="8138471" y="93049"/>
                </a:lnTo>
                <a:lnTo>
                  <a:pt x="8119182" y="55714"/>
                </a:lnTo>
                <a:lnTo>
                  <a:pt x="8089766" y="26261"/>
                </a:lnTo>
                <a:lnTo>
                  <a:pt x="8052463" y="6940"/>
                </a:lnTo>
                <a:lnTo>
                  <a:pt x="8009508" y="0"/>
                </a:lnTo>
                <a:close/>
              </a:path>
            </a:pathLst>
          </a:custGeom>
          <a:solidFill>
            <a:srgbClr val="006188"/>
          </a:solidFill>
        </p:spPr>
        <p:txBody>
          <a:bodyPr wrap="square" lIns="0" tIns="0" rIns="0" bIns="0" rtlCol="0"/>
          <a:lstStyle/>
          <a:p>
            <a:endParaRPr/>
          </a:p>
        </p:txBody>
      </p:sp>
      <p:sp>
        <p:nvSpPr>
          <p:cNvPr id="5" name="object 5"/>
          <p:cNvSpPr txBox="1">
            <a:spLocks noGrp="1"/>
          </p:cNvSpPr>
          <p:nvPr>
            <p:ph type="title"/>
          </p:nvPr>
        </p:nvSpPr>
        <p:spPr>
          <a:xfrm>
            <a:off x="690880" y="383540"/>
            <a:ext cx="7386320" cy="1675459"/>
          </a:xfrm>
          <a:prstGeom prst="rect">
            <a:avLst/>
          </a:prstGeom>
        </p:spPr>
        <p:txBody>
          <a:bodyPr vert="horz" wrap="square" lIns="0" tIns="13335" rIns="0" bIns="0" rtlCol="0">
            <a:spAutoFit/>
          </a:bodyPr>
          <a:lstStyle/>
          <a:p>
            <a:pPr marL="12700">
              <a:spcBef>
                <a:spcPts val="105"/>
              </a:spcBef>
            </a:pPr>
            <a:r>
              <a:rPr lang="en-US" sz="3600" spc="-15" dirty="0"/>
              <a:t>SLIP: Serial Line IP</a:t>
            </a:r>
            <a:r>
              <a:rPr lang="en-US" sz="2400" dirty="0">
                <a:effectLst/>
                <a:latin typeface="Calibri" panose="020F0502020204030204" pitchFamily="34" charset="0"/>
                <a:ea typeface="Calibri" panose="020F0502020204030204" pitchFamily="34" charset="0"/>
                <a:cs typeface="Arial" panose="020B0604020202020204" pitchFamily="34" charset="0"/>
              </a:rPr>
              <a:t/>
            </a:r>
            <a:br>
              <a:rPr lang="en-US" sz="2400" dirty="0">
                <a:effectLst/>
                <a:latin typeface="Calibri" panose="020F0502020204030204" pitchFamily="34" charset="0"/>
                <a:ea typeface="Calibri" panose="020F0502020204030204" pitchFamily="34" charset="0"/>
                <a:cs typeface="Arial" panose="020B0604020202020204" pitchFamily="34" charset="0"/>
              </a:rPr>
            </a:br>
            <a:r>
              <a:rPr lang="en-US" sz="3600" spc="-15" dirty="0"/>
              <a:t/>
            </a:r>
            <a:br>
              <a:rPr lang="en-US" sz="3600" spc="-15" dirty="0"/>
            </a:br>
            <a:endParaRPr sz="3600" spc="-15" dirty="0"/>
          </a:p>
        </p:txBody>
      </p:sp>
      <p:sp>
        <p:nvSpPr>
          <p:cNvPr id="7" name="TextBox 6">
            <a:extLst>
              <a:ext uri="{FF2B5EF4-FFF2-40B4-BE49-F238E27FC236}">
                <a16:creationId xmlns:a16="http://schemas.microsoft.com/office/drawing/2014/main" xmlns="" id="{38BAE707-DDDD-4F39-8320-E315AEB3C3A6}"/>
              </a:ext>
            </a:extLst>
          </p:cNvPr>
          <p:cNvSpPr txBox="1"/>
          <p:nvPr/>
        </p:nvSpPr>
        <p:spPr>
          <a:xfrm>
            <a:off x="533400" y="1600200"/>
            <a:ext cx="8145780" cy="4154407"/>
          </a:xfrm>
          <a:prstGeom prst="rect">
            <a:avLst/>
          </a:prstGeom>
          <a:noFill/>
        </p:spPr>
        <p:txBody>
          <a:bodyPr wrap="square">
            <a:spAutoFit/>
          </a:bodyPr>
          <a:lstStyle/>
          <a:p>
            <a:pPr fontAlgn="base">
              <a:lnSpc>
                <a:spcPct val="107000"/>
              </a:lnSpc>
              <a:spcAft>
                <a:spcPts val="800"/>
              </a:spcAft>
            </a:pPr>
            <a:r>
              <a:rPr lang="en-US" sz="2000" b="1" dirty="0">
                <a:effectLst/>
                <a:latin typeface="Arial" panose="020B0604020202020204" pitchFamily="34" charset="0"/>
                <a:ea typeface="Times New Roman" panose="02020603050405020304" pitchFamily="18" charset="0"/>
                <a:cs typeface="Arial" panose="020B0604020202020204" pitchFamily="34" charset="0"/>
              </a:rPr>
              <a:t>Advantages</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fontAlgn="base">
              <a:lnSpc>
                <a:spcPct val="107000"/>
              </a:lnSpc>
              <a:spcAft>
                <a:spcPts val="800"/>
              </a:spcAft>
              <a:buSzPts val="1000"/>
              <a:buFont typeface="Symbol" panose="05050102010706020507" pitchFamily="18" charset="2"/>
              <a:buChar char=""/>
              <a:tabLst>
                <a:tab pos="457200" algn="l"/>
              </a:tabLst>
            </a:pPr>
            <a:r>
              <a:rPr lang="en-US" sz="1800" dirty="0">
                <a:effectLst/>
                <a:latin typeface="Arial" panose="020B0604020202020204" pitchFamily="34" charset="0"/>
                <a:ea typeface="Times New Roman" panose="02020603050405020304" pitchFamily="18" charset="0"/>
                <a:cs typeface="Arial" panose="020B0604020202020204" pitchFamily="34" charset="0"/>
              </a:rPr>
              <a:t>Since it has a small overhead, it is suitable for usage in microcontrollers.</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fontAlgn="base">
              <a:lnSpc>
                <a:spcPct val="107000"/>
              </a:lnSpc>
              <a:spcAft>
                <a:spcPts val="800"/>
              </a:spcAft>
              <a:buSzPts val="1000"/>
              <a:buFont typeface="Symbol" panose="05050102010706020507" pitchFamily="18" charset="2"/>
              <a:buChar char=""/>
              <a:tabLst>
                <a:tab pos="457200" algn="l"/>
              </a:tabLst>
            </a:pPr>
            <a:r>
              <a:rPr lang="en-US" sz="1800" dirty="0">
                <a:effectLst/>
                <a:latin typeface="Arial" panose="020B0604020202020204" pitchFamily="34" charset="0"/>
                <a:ea typeface="Times New Roman" panose="02020603050405020304" pitchFamily="18" charset="0"/>
                <a:cs typeface="Arial" panose="020B0604020202020204" pitchFamily="34" charset="0"/>
              </a:rPr>
              <a:t>It reuses existing dial-up connections and telephone lines.</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fontAlgn="base">
              <a:lnSpc>
                <a:spcPct val="107000"/>
              </a:lnSpc>
              <a:spcAft>
                <a:spcPts val="800"/>
              </a:spcAft>
              <a:buSzPts val="1000"/>
              <a:buFont typeface="Symbol" panose="05050102010706020507" pitchFamily="18" charset="2"/>
              <a:buChar char=""/>
              <a:tabLst>
                <a:tab pos="457200" algn="l"/>
              </a:tabLst>
            </a:pPr>
            <a:r>
              <a:rPr lang="en-US" sz="1800" dirty="0">
                <a:effectLst/>
                <a:latin typeface="Arial" panose="020B0604020202020204" pitchFamily="34" charset="0"/>
                <a:ea typeface="Times New Roman" panose="02020603050405020304" pitchFamily="18" charset="0"/>
                <a:cs typeface="Arial" panose="020B0604020202020204" pitchFamily="34" charset="0"/>
              </a:rPr>
              <a:t>It's easy to deploy since it's based on the Internet Protocol.</a:t>
            </a:r>
          </a:p>
          <a:p>
            <a:pPr marL="342900" lvl="0" indent="-342900" fontAlgn="base">
              <a:lnSpc>
                <a:spcPct val="107000"/>
              </a:lnSpc>
              <a:spcAft>
                <a:spcPts val="800"/>
              </a:spcAft>
              <a:buSzPts val="1000"/>
              <a:buFont typeface="Symbol" panose="05050102010706020507" pitchFamily="18" charset="2"/>
              <a:buChar char=""/>
              <a:tabLst>
                <a:tab pos="457200" algn="l"/>
              </a:tabLst>
            </a:pP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fontAlgn="base">
              <a:lnSpc>
                <a:spcPct val="107000"/>
              </a:lnSpc>
              <a:spcAft>
                <a:spcPts val="800"/>
              </a:spcAft>
            </a:pPr>
            <a:r>
              <a:rPr lang="en-US" sz="2000" b="1" dirty="0">
                <a:effectLst/>
                <a:latin typeface="Arial" panose="020B0604020202020204" pitchFamily="34" charset="0"/>
                <a:ea typeface="Times New Roman" panose="02020603050405020304" pitchFamily="18" charset="0"/>
                <a:cs typeface="Arial" panose="020B0604020202020204" pitchFamily="34" charset="0"/>
              </a:rPr>
              <a:t>Disadvantages</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fontAlgn="base">
              <a:lnSpc>
                <a:spcPct val="107000"/>
              </a:lnSpc>
              <a:spcAft>
                <a:spcPts val="800"/>
              </a:spcAft>
              <a:buSzPts val="1000"/>
              <a:buFont typeface="Symbol" panose="05050102010706020507" pitchFamily="18" charset="2"/>
              <a:buChar char=""/>
              <a:tabLst>
                <a:tab pos="457200" algn="l"/>
              </a:tabLst>
            </a:pPr>
            <a:r>
              <a:rPr lang="en-US" sz="1800" dirty="0">
                <a:effectLst/>
                <a:latin typeface="Arial" panose="020B0604020202020204" pitchFamily="34" charset="0"/>
                <a:ea typeface="Times New Roman" panose="02020603050405020304" pitchFamily="18" charset="0"/>
                <a:cs typeface="Arial" panose="020B0604020202020204" pitchFamily="34" charset="0"/>
              </a:rPr>
              <a:t>SLIP doesn't support automatic setup of network connections in multiple OSI layers at the same time.</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fontAlgn="base">
              <a:lnSpc>
                <a:spcPct val="107000"/>
              </a:lnSpc>
              <a:spcAft>
                <a:spcPts val="800"/>
              </a:spcAft>
              <a:buSzPts val="1000"/>
              <a:buFont typeface="Symbol" panose="05050102010706020507" pitchFamily="18" charset="2"/>
              <a:buChar char=""/>
              <a:tabLst>
                <a:tab pos="457200" algn="l"/>
              </a:tabLst>
            </a:pPr>
            <a:r>
              <a:rPr lang="en-US" sz="1800" dirty="0">
                <a:effectLst/>
                <a:latin typeface="Arial" panose="020B0604020202020204" pitchFamily="34" charset="0"/>
                <a:ea typeface="Times New Roman" panose="02020603050405020304" pitchFamily="18" charset="0"/>
                <a:cs typeface="Arial" panose="020B0604020202020204" pitchFamily="34" charset="0"/>
              </a:rPr>
              <a:t>SLIP does not support synchronous connections, such as a connection created through the internet from a modem to an internet service provider (ISP).</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07929342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533400" y="316102"/>
            <a:ext cx="8145780" cy="815975"/>
          </a:xfrm>
          <a:custGeom>
            <a:avLst/>
            <a:gdLst/>
            <a:ahLst/>
            <a:cxnLst/>
            <a:rect l="l" t="t" r="r" b="b"/>
            <a:pathLst>
              <a:path w="8145780" h="815975">
                <a:moveTo>
                  <a:pt x="8009508" y="0"/>
                </a:moveTo>
                <a:lnTo>
                  <a:pt x="135915" y="0"/>
                </a:lnTo>
                <a:lnTo>
                  <a:pt x="92958" y="6940"/>
                </a:lnTo>
                <a:lnTo>
                  <a:pt x="55648" y="26261"/>
                </a:lnTo>
                <a:lnTo>
                  <a:pt x="26225" y="55714"/>
                </a:lnTo>
                <a:lnTo>
                  <a:pt x="6929" y="93049"/>
                </a:lnTo>
                <a:lnTo>
                  <a:pt x="0" y="136017"/>
                </a:lnTo>
                <a:lnTo>
                  <a:pt x="0" y="679576"/>
                </a:lnTo>
                <a:lnTo>
                  <a:pt x="6929" y="722544"/>
                </a:lnTo>
                <a:lnTo>
                  <a:pt x="26225" y="759879"/>
                </a:lnTo>
                <a:lnTo>
                  <a:pt x="55648" y="789332"/>
                </a:lnTo>
                <a:lnTo>
                  <a:pt x="92958" y="808653"/>
                </a:lnTo>
                <a:lnTo>
                  <a:pt x="135915" y="815594"/>
                </a:lnTo>
                <a:lnTo>
                  <a:pt x="8009508" y="815594"/>
                </a:lnTo>
                <a:lnTo>
                  <a:pt x="8052463" y="808653"/>
                </a:lnTo>
                <a:lnTo>
                  <a:pt x="8089766" y="789332"/>
                </a:lnTo>
                <a:lnTo>
                  <a:pt x="8119182" y="759879"/>
                </a:lnTo>
                <a:lnTo>
                  <a:pt x="8138471" y="722544"/>
                </a:lnTo>
                <a:lnTo>
                  <a:pt x="8145399" y="679576"/>
                </a:lnTo>
                <a:lnTo>
                  <a:pt x="8145399" y="136017"/>
                </a:lnTo>
                <a:lnTo>
                  <a:pt x="8138471" y="93049"/>
                </a:lnTo>
                <a:lnTo>
                  <a:pt x="8119182" y="55714"/>
                </a:lnTo>
                <a:lnTo>
                  <a:pt x="8089766" y="26261"/>
                </a:lnTo>
                <a:lnTo>
                  <a:pt x="8052463" y="6940"/>
                </a:lnTo>
                <a:lnTo>
                  <a:pt x="8009508" y="0"/>
                </a:lnTo>
                <a:close/>
              </a:path>
            </a:pathLst>
          </a:custGeom>
          <a:solidFill>
            <a:srgbClr val="006188"/>
          </a:solidFill>
        </p:spPr>
        <p:txBody>
          <a:bodyPr wrap="square" lIns="0" tIns="0" rIns="0" bIns="0" rtlCol="0"/>
          <a:lstStyle/>
          <a:p>
            <a:endParaRPr/>
          </a:p>
        </p:txBody>
      </p:sp>
      <p:sp>
        <p:nvSpPr>
          <p:cNvPr id="5" name="object 5"/>
          <p:cNvSpPr txBox="1">
            <a:spLocks noGrp="1"/>
          </p:cNvSpPr>
          <p:nvPr>
            <p:ph type="title"/>
          </p:nvPr>
        </p:nvSpPr>
        <p:spPr>
          <a:xfrm>
            <a:off x="690880" y="383540"/>
            <a:ext cx="7386320" cy="567463"/>
          </a:xfrm>
          <a:prstGeom prst="rect">
            <a:avLst/>
          </a:prstGeom>
        </p:spPr>
        <p:txBody>
          <a:bodyPr vert="horz" wrap="square" lIns="0" tIns="13335" rIns="0" bIns="0" rtlCol="0">
            <a:spAutoFit/>
          </a:bodyPr>
          <a:lstStyle/>
          <a:p>
            <a:pPr marL="12700">
              <a:spcBef>
                <a:spcPts val="105"/>
              </a:spcBef>
            </a:pPr>
            <a:r>
              <a:rPr lang="en-US" sz="3600" spc="-15" dirty="0"/>
              <a:t>Ports for </a:t>
            </a:r>
            <a:r>
              <a:rPr lang="en-US" sz="3600" b="1" spc="-65" dirty="0">
                <a:solidFill>
                  <a:srgbClr val="FFFFFF"/>
                </a:solidFill>
                <a:latin typeface="Carlito"/>
              </a:rPr>
              <a:t>Protocols</a:t>
            </a:r>
            <a:r>
              <a:rPr lang="en-US" sz="3600" spc="-15" dirty="0"/>
              <a:t> </a:t>
            </a:r>
            <a:endParaRPr sz="3600" spc="-15" dirty="0"/>
          </a:p>
        </p:txBody>
      </p:sp>
      <p:graphicFrame>
        <p:nvGraphicFramePr>
          <p:cNvPr id="6" name="Table 5">
            <a:extLst>
              <a:ext uri="{FF2B5EF4-FFF2-40B4-BE49-F238E27FC236}">
                <a16:creationId xmlns:a16="http://schemas.microsoft.com/office/drawing/2014/main" xmlns="" id="{535CBDF4-1EA6-49EA-BB81-AE8DD5AE9185}"/>
              </a:ext>
            </a:extLst>
          </p:cNvPr>
          <p:cNvGraphicFramePr>
            <a:graphicFrameLocks noGrp="1"/>
          </p:cNvGraphicFramePr>
          <p:nvPr>
            <p:extLst>
              <p:ext uri="{D42A27DB-BD31-4B8C-83A1-F6EECF244321}">
                <p14:modId xmlns:p14="http://schemas.microsoft.com/office/powerpoint/2010/main" val="3010267426"/>
              </p:ext>
            </p:extLst>
          </p:nvPr>
        </p:nvGraphicFramePr>
        <p:xfrm>
          <a:off x="432608" y="1467921"/>
          <a:ext cx="8347363" cy="5006539"/>
        </p:xfrm>
        <a:graphic>
          <a:graphicData uri="http://schemas.openxmlformats.org/drawingml/2006/table">
            <a:tbl>
              <a:tblPr/>
              <a:tblGrid>
                <a:gridCol w="1600200">
                  <a:extLst>
                    <a:ext uri="{9D8B030D-6E8A-4147-A177-3AD203B41FA5}">
                      <a16:colId xmlns:a16="http://schemas.microsoft.com/office/drawing/2014/main" xmlns="" val="2530418791"/>
                    </a:ext>
                  </a:extLst>
                </a:gridCol>
                <a:gridCol w="6747163">
                  <a:extLst>
                    <a:ext uri="{9D8B030D-6E8A-4147-A177-3AD203B41FA5}">
                      <a16:colId xmlns:a16="http://schemas.microsoft.com/office/drawing/2014/main" xmlns="" val="3503032664"/>
                    </a:ext>
                  </a:extLst>
                </a:gridCol>
              </a:tblGrid>
              <a:tr h="147618">
                <a:tc>
                  <a:txBody>
                    <a:bodyPr/>
                    <a:lstStyle/>
                    <a:p>
                      <a:pPr marL="0" marR="0" algn="ctr">
                        <a:spcBef>
                          <a:spcPts val="0"/>
                        </a:spcBef>
                        <a:spcAft>
                          <a:spcPts val="0"/>
                        </a:spcAft>
                      </a:pPr>
                      <a:r>
                        <a:rPr lang="en-US" sz="1600" dirty="0">
                          <a:effectLst/>
                          <a:latin typeface="Arial" panose="020B0604020202020204" pitchFamily="34" charset="0"/>
                        </a:rPr>
                        <a:t>Port Number</a:t>
                      </a:r>
                      <a:endParaRPr lang="en-US" sz="3600" dirty="0">
                        <a:effectLst/>
                      </a:endParaRPr>
                    </a:p>
                  </a:txBody>
                  <a:tcPr marL="47892" marR="47892" marT="47892" marB="4789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algn="ctr">
                        <a:spcBef>
                          <a:spcPts val="0"/>
                        </a:spcBef>
                        <a:spcAft>
                          <a:spcPts val="0"/>
                        </a:spcAft>
                      </a:pPr>
                      <a:r>
                        <a:rPr lang="en-US" sz="1600" dirty="0">
                          <a:effectLst/>
                          <a:latin typeface="Arial" panose="020B0604020202020204" pitchFamily="34" charset="0"/>
                        </a:rPr>
                        <a:t>Usage</a:t>
                      </a:r>
                      <a:endParaRPr lang="en-US" sz="3600" dirty="0">
                        <a:effectLst/>
                      </a:endParaRPr>
                    </a:p>
                  </a:txBody>
                  <a:tcPr marL="47892" marR="47892" marT="47892" marB="4789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extLst>
                  <a:ext uri="{0D108BD9-81ED-4DB2-BD59-A6C34878D82A}">
                    <a16:rowId xmlns:a16="http://schemas.microsoft.com/office/drawing/2014/main" xmlns="" val="1385830020"/>
                  </a:ext>
                </a:extLst>
              </a:tr>
              <a:tr h="222219">
                <a:tc>
                  <a:txBody>
                    <a:bodyPr/>
                    <a:lstStyle/>
                    <a:p>
                      <a:pPr marL="0" marR="0" algn="ctr">
                        <a:spcBef>
                          <a:spcPts val="0"/>
                        </a:spcBef>
                        <a:spcAft>
                          <a:spcPts val="0"/>
                        </a:spcAft>
                      </a:pPr>
                      <a:r>
                        <a:rPr lang="en-US" sz="1600" b="1" dirty="0">
                          <a:effectLst/>
                          <a:latin typeface="Arial" panose="020B0604020202020204" pitchFamily="34" charset="0"/>
                        </a:rPr>
                        <a:t>20</a:t>
                      </a:r>
                      <a:endParaRPr lang="en-US" sz="3600" b="1" dirty="0">
                        <a:effectLst/>
                      </a:endParaRPr>
                    </a:p>
                  </a:txBody>
                  <a:tcPr marL="47892" marR="47892" marT="47892" marB="4789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pt-BR" sz="1600" dirty="0">
                          <a:effectLst/>
                          <a:latin typeface="Arial" panose="020B0604020202020204" pitchFamily="34" charset="0"/>
                        </a:rPr>
                        <a:t>File Transfer Protocol (FTP) Data Transfer</a:t>
                      </a:r>
                      <a:endParaRPr lang="pt-BR" sz="3600" dirty="0">
                        <a:effectLst/>
                      </a:endParaRPr>
                    </a:p>
                  </a:txBody>
                  <a:tcPr marL="47892" marR="47892" marT="47892" marB="4789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477872999"/>
                  </a:ext>
                </a:extLst>
              </a:tr>
              <a:tr h="222219">
                <a:tc>
                  <a:txBody>
                    <a:bodyPr/>
                    <a:lstStyle/>
                    <a:p>
                      <a:pPr marL="0" marR="0" algn="ctr">
                        <a:spcBef>
                          <a:spcPts val="0"/>
                        </a:spcBef>
                        <a:spcAft>
                          <a:spcPts val="0"/>
                        </a:spcAft>
                      </a:pPr>
                      <a:r>
                        <a:rPr lang="en-US" sz="1600" b="1">
                          <a:effectLst/>
                          <a:latin typeface="Arial" panose="020B0604020202020204" pitchFamily="34" charset="0"/>
                        </a:rPr>
                        <a:t>21</a:t>
                      </a:r>
                      <a:endParaRPr lang="en-US" sz="3600" b="1">
                        <a:effectLst/>
                      </a:endParaRPr>
                    </a:p>
                  </a:txBody>
                  <a:tcPr marL="47892" marR="47892" marT="47892" marB="4789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effectLst/>
                          <a:latin typeface="Arial" panose="020B0604020202020204" pitchFamily="34" charset="0"/>
                        </a:rPr>
                        <a:t>File Transfer Protocol (FTP) Command Control</a:t>
                      </a:r>
                      <a:endParaRPr lang="en-US" sz="3600" dirty="0">
                        <a:effectLst/>
                      </a:endParaRPr>
                    </a:p>
                  </a:txBody>
                  <a:tcPr marL="47892" marR="47892" marT="47892" marB="4789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062901189"/>
                  </a:ext>
                </a:extLst>
              </a:tr>
              <a:tr h="222219">
                <a:tc>
                  <a:txBody>
                    <a:bodyPr/>
                    <a:lstStyle/>
                    <a:p>
                      <a:pPr marL="0" marR="0" algn="ctr">
                        <a:spcBef>
                          <a:spcPts val="0"/>
                        </a:spcBef>
                        <a:spcAft>
                          <a:spcPts val="0"/>
                        </a:spcAft>
                      </a:pPr>
                      <a:r>
                        <a:rPr lang="en-US" sz="1600" b="1" dirty="0">
                          <a:effectLst/>
                          <a:latin typeface="Arial" panose="020B0604020202020204" pitchFamily="34" charset="0"/>
                        </a:rPr>
                        <a:t>22</a:t>
                      </a:r>
                      <a:endParaRPr lang="en-US" sz="3600" b="1" dirty="0">
                        <a:effectLst/>
                      </a:endParaRPr>
                    </a:p>
                  </a:txBody>
                  <a:tcPr marL="47892" marR="47892" marT="47892" marB="4789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effectLst/>
                          <a:latin typeface="Arial" panose="020B0604020202020204" pitchFamily="34" charset="0"/>
                        </a:rPr>
                        <a:t>Secure Shell (SSH)</a:t>
                      </a:r>
                      <a:endParaRPr lang="en-US" sz="3600" dirty="0">
                        <a:effectLst/>
                      </a:endParaRPr>
                    </a:p>
                  </a:txBody>
                  <a:tcPr marL="47892" marR="47892" marT="47892" marB="4789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874060520"/>
                  </a:ext>
                </a:extLst>
              </a:tr>
              <a:tr h="222219">
                <a:tc>
                  <a:txBody>
                    <a:bodyPr/>
                    <a:lstStyle/>
                    <a:p>
                      <a:pPr marL="0" marR="0" algn="ctr">
                        <a:spcBef>
                          <a:spcPts val="0"/>
                        </a:spcBef>
                        <a:spcAft>
                          <a:spcPts val="0"/>
                        </a:spcAft>
                      </a:pPr>
                      <a:r>
                        <a:rPr lang="en-US" sz="1600" b="1" dirty="0">
                          <a:effectLst/>
                          <a:latin typeface="Arial" panose="020B0604020202020204" pitchFamily="34" charset="0"/>
                        </a:rPr>
                        <a:t>23</a:t>
                      </a:r>
                      <a:endParaRPr lang="en-US" sz="3600" b="1" dirty="0">
                        <a:effectLst/>
                      </a:endParaRPr>
                    </a:p>
                  </a:txBody>
                  <a:tcPr marL="47892" marR="47892" marT="47892" marB="4789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effectLst/>
                          <a:latin typeface="Arial" panose="020B0604020202020204" pitchFamily="34" charset="0"/>
                        </a:rPr>
                        <a:t>Telnet - Remote login service, unencrypted text messages</a:t>
                      </a:r>
                      <a:endParaRPr lang="en-US" sz="3600" dirty="0">
                        <a:effectLst/>
                      </a:endParaRPr>
                    </a:p>
                  </a:txBody>
                  <a:tcPr marL="47892" marR="47892" marT="47892" marB="4789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479528921"/>
                  </a:ext>
                </a:extLst>
              </a:tr>
              <a:tr h="222219">
                <a:tc>
                  <a:txBody>
                    <a:bodyPr/>
                    <a:lstStyle/>
                    <a:p>
                      <a:pPr marL="0" marR="0" algn="ctr">
                        <a:spcBef>
                          <a:spcPts val="0"/>
                        </a:spcBef>
                        <a:spcAft>
                          <a:spcPts val="0"/>
                        </a:spcAft>
                      </a:pPr>
                      <a:r>
                        <a:rPr lang="en-US" sz="1600" b="1" dirty="0">
                          <a:effectLst/>
                          <a:latin typeface="Arial" panose="020B0604020202020204" pitchFamily="34" charset="0"/>
                        </a:rPr>
                        <a:t>25</a:t>
                      </a:r>
                      <a:endParaRPr lang="en-US" sz="3600" b="1" dirty="0">
                        <a:effectLst/>
                      </a:endParaRPr>
                    </a:p>
                  </a:txBody>
                  <a:tcPr marL="47892" marR="47892" marT="47892" marB="4789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effectLst/>
                          <a:latin typeface="Arial" panose="020B0604020202020204" pitchFamily="34" charset="0"/>
                        </a:rPr>
                        <a:t>Simple Mail Transfer Protocol (SMTP) E-mail Routing</a:t>
                      </a:r>
                      <a:endParaRPr lang="en-US" sz="3600" dirty="0">
                        <a:effectLst/>
                      </a:endParaRPr>
                    </a:p>
                  </a:txBody>
                  <a:tcPr marL="47892" marR="47892" marT="47892" marB="4789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957876779"/>
                  </a:ext>
                </a:extLst>
              </a:tr>
              <a:tr h="222219">
                <a:tc>
                  <a:txBody>
                    <a:bodyPr/>
                    <a:lstStyle/>
                    <a:p>
                      <a:pPr marL="0" marR="0" algn="ctr">
                        <a:spcBef>
                          <a:spcPts val="0"/>
                        </a:spcBef>
                        <a:spcAft>
                          <a:spcPts val="0"/>
                        </a:spcAft>
                      </a:pPr>
                      <a:r>
                        <a:rPr lang="en-US" sz="1600" b="1" dirty="0">
                          <a:effectLst/>
                          <a:latin typeface="Arial" panose="020B0604020202020204" pitchFamily="34" charset="0"/>
                        </a:rPr>
                        <a:t>53</a:t>
                      </a:r>
                      <a:endParaRPr lang="en-US" sz="3600" b="1" dirty="0">
                        <a:effectLst/>
                      </a:endParaRPr>
                    </a:p>
                  </a:txBody>
                  <a:tcPr marL="47892" marR="47892" marT="47892" marB="4789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effectLst/>
                          <a:latin typeface="Arial" panose="020B0604020202020204" pitchFamily="34" charset="0"/>
                        </a:rPr>
                        <a:t>Domain Name System (DNS) service</a:t>
                      </a:r>
                      <a:endParaRPr lang="en-US" sz="3600" dirty="0">
                        <a:effectLst/>
                      </a:endParaRPr>
                    </a:p>
                  </a:txBody>
                  <a:tcPr marL="47892" marR="47892" marT="47892" marB="4789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310124321"/>
                  </a:ext>
                </a:extLst>
              </a:tr>
              <a:tr h="222219">
                <a:tc>
                  <a:txBody>
                    <a:bodyPr/>
                    <a:lstStyle/>
                    <a:p>
                      <a:pPr marL="0" marR="0" algn="ctr">
                        <a:spcBef>
                          <a:spcPts val="0"/>
                        </a:spcBef>
                        <a:spcAft>
                          <a:spcPts val="0"/>
                        </a:spcAft>
                      </a:pPr>
                      <a:r>
                        <a:rPr lang="en-US" sz="1600" b="1" dirty="0">
                          <a:effectLst/>
                          <a:latin typeface="Arial" panose="020B0604020202020204" pitchFamily="34" charset="0"/>
                        </a:rPr>
                        <a:t>80</a:t>
                      </a:r>
                      <a:endParaRPr lang="en-US" sz="3600" b="1" dirty="0">
                        <a:effectLst/>
                      </a:endParaRPr>
                    </a:p>
                  </a:txBody>
                  <a:tcPr marL="47892" marR="47892" marT="47892" marB="4789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effectLst/>
                          <a:latin typeface="Arial" panose="020B0604020202020204" pitchFamily="34" charset="0"/>
                        </a:rPr>
                        <a:t>Hypertext Transfer Protocol (HTTP) used in World Wide Web</a:t>
                      </a:r>
                      <a:endParaRPr lang="en-US" sz="3600" dirty="0">
                        <a:effectLst/>
                      </a:endParaRPr>
                    </a:p>
                  </a:txBody>
                  <a:tcPr marL="47892" marR="47892" marT="47892" marB="4789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067604271"/>
                  </a:ext>
                </a:extLst>
              </a:tr>
              <a:tr h="348655">
                <a:tc>
                  <a:txBody>
                    <a:bodyPr/>
                    <a:lstStyle/>
                    <a:p>
                      <a:pPr marL="0" marR="0" algn="ctr">
                        <a:spcBef>
                          <a:spcPts val="0"/>
                        </a:spcBef>
                        <a:spcAft>
                          <a:spcPts val="0"/>
                        </a:spcAft>
                      </a:pPr>
                      <a:r>
                        <a:rPr lang="en-US" sz="1600" b="1" dirty="0">
                          <a:effectLst/>
                          <a:latin typeface="Arial" panose="020B0604020202020204" pitchFamily="34" charset="0"/>
                        </a:rPr>
                        <a:t>110</a:t>
                      </a:r>
                      <a:endParaRPr lang="en-US" sz="3600" b="1" dirty="0">
                        <a:effectLst/>
                      </a:endParaRPr>
                    </a:p>
                  </a:txBody>
                  <a:tcPr marL="47892" marR="47892" marT="47892" marB="4789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effectLst/>
                          <a:latin typeface="Arial" panose="020B0604020202020204" pitchFamily="34" charset="0"/>
                        </a:rPr>
                        <a:t>Post Office Protocol (POP3) used by e-mail clients to retrieve e-mail from a server</a:t>
                      </a:r>
                      <a:endParaRPr lang="en-US" sz="3600" dirty="0">
                        <a:effectLst/>
                      </a:endParaRPr>
                    </a:p>
                  </a:txBody>
                  <a:tcPr marL="47892" marR="47892" marT="47892" marB="4789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311726934"/>
                  </a:ext>
                </a:extLst>
              </a:tr>
              <a:tr h="348655">
                <a:tc>
                  <a:txBody>
                    <a:bodyPr/>
                    <a:lstStyle/>
                    <a:p>
                      <a:pPr marL="0" marR="0" algn="ctr" fontAlgn="base">
                        <a:spcBef>
                          <a:spcPts val="0"/>
                        </a:spcBef>
                        <a:spcAft>
                          <a:spcPts val="0"/>
                        </a:spcAft>
                      </a:pPr>
                      <a:r>
                        <a:rPr lang="en-US" sz="1600" b="1" dirty="0">
                          <a:solidFill>
                            <a:schemeClr val="tx1"/>
                          </a:solidFill>
                          <a:effectLst/>
                          <a:latin typeface="Arial" panose="020B0604020202020204" pitchFamily="34" charset="0"/>
                          <a:ea typeface="+mn-ea"/>
                          <a:cs typeface="+mn-cs"/>
                        </a:rPr>
                        <a:t>67, 68</a:t>
                      </a:r>
                    </a:p>
                  </a:txBody>
                  <a:tcPr marL="95250" marR="95250" marT="95250" marB="952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fontAlgn="base">
                        <a:spcBef>
                          <a:spcPts val="0"/>
                        </a:spcBef>
                        <a:spcAft>
                          <a:spcPts val="0"/>
                        </a:spcAft>
                      </a:pPr>
                      <a:r>
                        <a:rPr lang="en-US" sz="1600" dirty="0">
                          <a:solidFill>
                            <a:schemeClr val="tx1"/>
                          </a:solidFill>
                          <a:effectLst/>
                          <a:latin typeface="Arial" panose="020B0604020202020204" pitchFamily="34" charset="0"/>
                          <a:ea typeface="+mn-ea"/>
                          <a:cs typeface="+mn-cs"/>
                        </a:rPr>
                        <a:t>The port number 68 is used for DHCP client and 67 is used for DHCP server</a:t>
                      </a:r>
                    </a:p>
                  </a:txBody>
                  <a:tcPr marL="95250" marR="95250" marT="95250" marB="952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4831305"/>
                  </a:ext>
                </a:extLst>
              </a:tr>
              <a:tr h="348655">
                <a:tc>
                  <a:txBody>
                    <a:bodyPr/>
                    <a:lstStyle/>
                    <a:p>
                      <a:pPr marL="0" marR="0" algn="ctr">
                        <a:spcBef>
                          <a:spcPts val="0"/>
                        </a:spcBef>
                        <a:spcAft>
                          <a:spcPts val="0"/>
                        </a:spcAft>
                      </a:pPr>
                      <a:r>
                        <a:rPr lang="en-US" sz="1600" b="1" dirty="0">
                          <a:effectLst/>
                          <a:latin typeface="Arial" panose="020B0604020202020204" pitchFamily="34" charset="0"/>
                        </a:rPr>
                        <a:t>143</a:t>
                      </a:r>
                      <a:endParaRPr lang="en-US" sz="3600" b="1" dirty="0">
                        <a:effectLst/>
                      </a:endParaRPr>
                    </a:p>
                  </a:txBody>
                  <a:tcPr marL="47892" marR="47892" marT="47892" marB="4789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effectLst/>
                          <a:latin typeface="Arial" panose="020B0604020202020204" pitchFamily="34" charset="0"/>
                        </a:rPr>
                        <a:t>Internet Message Access Protocol (IMAP) Management of Digital Mail</a:t>
                      </a:r>
                      <a:endParaRPr lang="en-US" sz="3600" dirty="0">
                        <a:effectLst/>
                      </a:endParaRPr>
                    </a:p>
                  </a:txBody>
                  <a:tcPr marL="47892" marR="47892" marT="47892" marB="4789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571258957"/>
                  </a:ext>
                </a:extLst>
              </a:tr>
              <a:tr h="222219">
                <a:tc>
                  <a:txBody>
                    <a:bodyPr/>
                    <a:lstStyle/>
                    <a:p>
                      <a:pPr marL="0" marR="0" algn="ctr">
                        <a:spcBef>
                          <a:spcPts val="0"/>
                        </a:spcBef>
                        <a:spcAft>
                          <a:spcPts val="0"/>
                        </a:spcAft>
                      </a:pPr>
                      <a:r>
                        <a:rPr lang="en-US" sz="1600" b="1" dirty="0">
                          <a:effectLst/>
                          <a:latin typeface="Arial" panose="020B0604020202020204" pitchFamily="34" charset="0"/>
                        </a:rPr>
                        <a:t>161</a:t>
                      </a:r>
                      <a:endParaRPr lang="en-US" sz="3600" b="1" dirty="0">
                        <a:effectLst/>
                      </a:endParaRPr>
                    </a:p>
                  </a:txBody>
                  <a:tcPr marL="47892" marR="47892" marT="47892" marB="4789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effectLst/>
                          <a:latin typeface="Arial" panose="020B0604020202020204" pitchFamily="34" charset="0"/>
                        </a:rPr>
                        <a:t>Simple Network Management Protocol (SNMP)</a:t>
                      </a:r>
                      <a:endParaRPr lang="en-US" sz="3600" dirty="0">
                        <a:effectLst/>
                      </a:endParaRPr>
                    </a:p>
                  </a:txBody>
                  <a:tcPr marL="47892" marR="47892" marT="47892" marB="4789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060491525"/>
                  </a:ext>
                </a:extLst>
              </a:tr>
              <a:tr h="222219">
                <a:tc>
                  <a:txBody>
                    <a:bodyPr/>
                    <a:lstStyle/>
                    <a:p>
                      <a:pPr marL="0" marR="0" algn="ctr">
                        <a:spcBef>
                          <a:spcPts val="0"/>
                        </a:spcBef>
                        <a:spcAft>
                          <a:spcPts val="0"/>
                        </a:spcAft>
                      </a:pPr>
                      <a:r>
                        <a:rPr lang="en-US" sz="1600" b="1" dirty="0">
                          <a:effectLst/>
                          <a:latin typeface="Arial" panose="020B0604020202020204" pitchFamily="34" charset="0"/>
                        </a:rPr>
                        <a:t>443</a:t>
                      </a:r>
                      <a:endParaRPr lang="en-US" sz="3600" b="1" dirty="0">
                        <a:effectLst/>
                      </a:endParaRPr>
                    </a:p>
                  </a:txBody>
                  <a:tcPr marL="47892" marR="47892" marT="47892" marB="4789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effectLst/>
                          <a:latin typeface="Arial" panose="020B0604020202020204" pitchFamily="34" charset="0"/>
                        </a:rPr>
                        <a:t>HTTP Secure (HTTPS) HTTP over TLS/SSL</a:t>
                      </a:r>
                      <a:endParaRPr lang="en-US" sz="3600" dirty="0">
                        <a:effectLst/>
                      </a:endParaRPr>
                    </a:p>
                  </a:txBody>
                  <a:tcPr marL="47892" marR="47892" marT="47892" marB="4789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884605936"/>
                  </a:ext>
                </a:extLst>
              </a:tr>
            </a:tbl>
          </a:graphicData>
        </a:graphic>
      </p:graphicFrame>
    </p:spTree>
    <p:extLst>
      <p:ext uri="{BB962C8B-B14F-4D97-AF65-F5344CB8AC3E}">
        <p14:creationId xmlns:p14="http://schemas.microsoft.com/office/powerpoint/2010/main" val="400800507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146170" y="2699067"/>
            <a:ext cx="2463165" cy="1490345"/>
          </a:xfrm>
          <a:prstGeom prst="rect">
            <a:avLst/>
          </a:prstGeom>
        </p:spPr>
        <p:txBody>
          <a:bodyPr vert="horz" wrap="square" lIns="0" tIns="13970" rIns="0" bIns="0" rtlCol="0">
            <a:spAutoFit/>
          </a:bodyPr>
          <a:lstStyle/>
          <a:p>
            <a:pPr marL="12700">
              <a:lnSpc>
                <a:spcPct val="100000"/>
              </a:lnSpc>
              <a:spcBef>
                <a:spcPts val="110"/>
              </a:spcBef>
            </a:pPr>
            <a:r>
              <a:rPr sz="9600" b="1" dirty="0">
                <a:solidFill>
                  <a:srgbClr val="C00000"/>
                </a:solidFill>
                <a:latin typeface="Carlito"/>
                <a:cs typeface="Carlito"/>
              </a:rPr>
              <a:t>Q&amp;A</a:t>
            </a:r>
            <a:endParaRPr sz="9600">
              <a:latin typeface="Carlito"/>
              <a:cs typeface="Carlito"/>
            </a:endParaRPr>
          </a:p>
        </p:txBody>
      </p:sp>
    </p:spTree>
    <p:extLst>
      <p:ext uri="{BB962C8B-B14F-4D97-AF65-F5344CB8AC3E}">
        <p14:creationId xmlns:p14="http://schemas.microsoft.com/office/powerpoint/2010/main" val="18175493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533400" y="316102"/>
            <a:ext cx="8145780" cy="815975"/>
          </a:xfrm>
          <a:custGeom>
            <a:avLst/>
            <a:gdLst/>
            <a:ahLst/>
            <a:cxnLst/>
            <a:rect l="l" t="t" r="r" b="b"/>
            <a:pathLst>
              <a:path w="8145780" h="815975">
                <a:moveTo>
                  <a:pt x="8009508" y="0"/>
                </a:moveTo>
                <a:lnTo>
                  <a:pt x="135915" y="0"/>
                </a:lnTo>
                <a:lnTo>
                  <a:pt x="92958" y="6940"/>
                </a:lnTo>
                <a:lnTo>
                  <a:pt x="55648" y="26261"/>
                </a:lnTo>
                <a:lnTo>
                  <a:pt x="26225" y="55714"/>
                </a:lnTo>
                <a:lnTo>
                  <a:pt x="6929" y="93049"/>
                </a:lnTo>
                <a:lnTo>
                  <a:pt x="0" y="136017"/>
                </a:lnTo>
                <a:lnTo>
                  <a:pt x="0" y="679576"/>
                </a:lnTo>
                <a:lnTo>
                  <a:pt x="6929" y="722544"/>
                </a:lnTo>
                <a:lnTo>
                  <a:pt x="26225" y="759879"/>
                </a:lnTo>
                <a:lnTo>
                  <a:pt x="55648" y="789332"/>
                </a:lnTo>
                <a:lnTo>
                  <a:pt x="92958" y="808653"/>
                </a:lnTo>
                <a:lnTo>
                  <a:pt x="135915" y="815594"/>
                </a:lnTo>
                <a:lnTo>
                  <a:pt x="8009508" y="815594"/>
                </a:lnTo>
                <a:lnTo>
                  <a:pt x="8052463" y="808653"/>
                </a:lnTo>
                <a:lnTo>
                  <a:pt x="8089766" y="789332"/>
                </a:lnTo>
                <a:lnTo>
                  <a:pt x="8119182" y="759879"/>
                </a:lnTo>
                <a:lnTo>
                  <a:pt x="8138471" y="722544"/>
                </a:lnTo>
                <a:lnTo>
                  <a:pt x="8145399" y="679576"/>
                </a:lnTo>
                <a:lnTo>
                  <a:pt x="8145399" y="136017"/>
                </a:lnTo>
                <a:lnTo>
                  <a:pt x="8138471" y="93049"/>
                </a:lnTo>
                <a:lnTo>
                  <a:pt x="8119182" y="55714"/>
                </a:lnTo>
                <a:lnTo>
                  <a:pt x="8089766" y="26261"/>
                </a:lnTo>
                <a:lnTo>
                  <a:pt x="8052463" y="6940"/>
                </a:lnTo>
                <a:lnTo>
                  <a:pt x="8009508" y="0"/>
                </a:lnTo>
                <a:close/>
              </a:path>
            </a:pathLst>
          </a:custGeom>
          <a:solidFill>
            <a:srgbClr val="006188"/>
          </a:solidFill>
        </p:spPr>
        <p:txBody>
          <a:bodyPr wrap="square" lIns="0" tIns="0" rIns="0" bIns="0" rtlCol="0"/>
          <a:lstStyle/>
          <a:p>
            <a:endParaRPr/>
          </a:p>
        </p:txBody>
      </p:sp>
      <p:sp>
        <p:nvSpPr>
          <p:cNvPr id="7" name="TextBox 6">
            <a:extLst>
              <a:ext uri="{FF2B5EF4-FFF2-40B4-BE49-F238E27FC236}">
                <a16:creationId xmlns:a16="http://schemas.microsoft.com/office/drawing/2014/main" xmlns="" id="{46BAED30-30A3-4478-9FC1-FE133769E4BD}"/>
              </a:ext>
            </a:extLst>
          </p:cNvPr>
          <p:cNvSpPr txBox="1"/>
          <p:nvPr/>
        </p:nvSpPr>
        <p:spPr>
          <a:xfrm>
            <a:off x="533400" y="1676400"/>
            <a:ext cx="8145780" cy="3831498"/>
          </a:xfrm>
          <a:prstGeom prst="rect">
            <a:avLst/>
          </a:prstGeom>
          <a:noFill/>
        </p:spPr>
        <p:txBody>
          <a:bodyPr wrap="square">
            <a:spAutoFit/>
          </a:bodyPr>
          <a:lstStyle/>
          <a:p>
            <a:pPr marL="285750" indent="-285750" algn="just" fontAlgn="base">
              <a:lnSpc>
                <a:spcPct val="107000"/>
              </a:lnSpc>
              <a:spcBef>
                <a:spcPts val="1125"/>
              </a:spcBef>
              <a:spcAft>
                <a:spcPts val="1125"/>
              </a:spcAft>
              <a:buClr>
                <a:srgbClr val="0083B7"/>
              </a:buClr>
              <a:buFont typeface="Arial" panose="020B0604020202020204" pitchFamily="34" charset="0"/>
              <a:buChar char="•"/>
              <a:tabLst>
                <a:tab pos="247015" algn="l"/>
              </a:tabLst>
            </a:pPr>
            <a:r>
              <a:rPr lang="en-US" sz="2000" dirty="0">
                <a:latin typeface="Arial" panose="020B0604020202020204" pitchFamily="34" charset="0"/>
                <a:cs typeface="Arial" panose="020B0604020202020204" pitchFamily="34" charset="0"/>
              </a:rPr>
              <a:t>Computers with DHCP cannot be used as servers, as their IPs change over time.</a:t>
            </a:r>
          </a:p>
          <a:p>
            <a:pPr marL="285750" indent="-285750" algn="just" fontAlgn="base">
              <a:lnSpc>
                <a:spcPct val="107000"/>
              </a:lnSpc>
              <a:spcBef>
                <a:spcPts val="1125"/>
              </a:spcBef>
              <a:spcAft>
                <a:spcPts val="1125"/>
              </a:spcAft>
              <a:buClr>
                <a:srgbClr val="0083B7"/>
              </a:buClr>
              <a:buFont typeface="Arial" panose="020B0604020202020204" pitchFamily="34" charset="0"/>
              <a:buChar char="•"/>
              <a:tabLst>
                <a:tab pos="247015" algn="l"/>
              </a:tabLst>
            </a:pPr>
            <a:r>
              <a:rPr lang="en-US" sz="2000" dirty="0">
                <a:latin typeface="Arial" panose="020B0604020202020204" pitchFamily="34" charset="0"/>
                <a:cs typeface="Arial" panose="020B0604020202020204" pitchFamily="34" charset="0"/>
              </a:rPr>
              <a:t>DHCP is the preferred mechanism for dynamic assignment of IP addresses.</a:t>
            </a:r>
          </a:p>
          <a:p>
            <a:pPr marL="285750" indent="-285750" algn="just" fontAlgn="base">
              <a:lnSpc>
                <a:spcPct val="107000"/>
              </a:lnSpc>
              <a:spcBef>
                <a:spcPts val="1125"/>
              </a:spcBef>
              <a:spcAft>
                <a:spcPts val="1125"/>
              </a:spcAft>
              <a:buClr>
                <a:srgbClr val="0083B7"/>
              </a:buClr>
              <a:buFont typeface="Arial" panose="020B0604020202020204" pitchFamily="34" charset="0"/>
              <a:buChar char="•"/>
              <a:tabLst>
                <a:tab pos="247015" algn="l"/>
              </a:tabLst>
            </a:pPr>
            <a:r>
              <a:rPr lang="en-US" sz="2000" dirty="0">
                <a:latin typeface="Arial" panose="020B0604020202020204" pitchFamily="34" charset="0"/>
                <a:cs typeface="Arial" panose="020B0604020202020204" pitchFamily="34" charset="0"/>
              </a:rPr>
              <a:t>Protocol for providing configuration parameters to hosts over network</a:t>
            </a:r>
          </a:p>
          <a:p>
            <a:pPr marL="285750" indent="-285750" algn="just" fontAlgn="base">
              <a:lnSpc>
                <a:spcPct val="107000"/>
              </a:lnSpc>
              <a:spcBef>
                <a:spcPts val="1125"/>
              </a:spcBef>
              <a:spcAft>
                <a:spcPts val="1125"/>
              </a:spcAft>
              <a:buClr>
                <a:srgbClr val="0083B7"/>
              </a:buClr>
              <a:buFont typeface="Arial" panose="020B0604020202020204" pitchFamily="34" charset="0"/>
              <a:buChar char="•"/>
              <a:tabLst>
                <a:tab pos="247015" algn="l"/>
              </a:tabLst>
            </a:pPr>
            <a:r>
              <a:rPr lang="en-US" sz="2000" dirty="0">
                <a:latin typeface="Arial" panose="020B0604020202020204" pitchFamily="34" charset="0"/>
                <a:cs typeface="Arial" panose="020B0604020202020204" pitchFamily="34" charset="0"/>
              </a:rPr>
              <a:t>Dynamic allocation of IP addresses.</a:t>
            </a:r>
          </a:p>
          <a:p>
            <a:pPr marL="285750" indent="-285750" algn="just" fontAlgn="base">
              <a:lnSpc>
                <a:spcPct val="107000"/>
              </a:lnSpc>
              <a:spcBef>
                <a:spcPts val="1125"/>
              </a:spcBef>
              <a:spcAft>
                <a:spcPts val="1125"/>
              </a:spcAft>
              <a:buClr>
                <a:srgbClr val="0083B7"/>
              </a:buClr>
              <a:buFont typeface="Arial" panose="020B0604020202020204" pitchFamily="34" charset="0"/>
              <a:buChar char="•"/>
              <a:tabLst>
                <a:tab pos="247015" algn="l"/>
              </a:tabLst>
            </a:pPr>
            <a:r>
              <a:rPr lang="en-US" sz="2000" dirty="0">
                <a:latin typeface="Arial" panose="020B0604020202020204" pitchFamily="34" charset="0"/>
                <a:cs typeface="Arial" panose="020B0604020202020204" pitchFamily="34" charset="0"/>
              </a:rPr>
              <a:t>Minimal human intervention.</a:t>
            </a:r>
          </a:p>
        </p:txBody>
      </p:sp>
      <p:sp>
        <p:nvSpPr>
          <p:cNvPr id="9" name="TextBox 8">
            <a:extLst>
              <a:ext uri="{FF2B5EF4-FFF2-40B4-BE49-F238E27FC236}">
                <a16:creationId xmlns:a16="http://schemas.microsoft.com/office/drawing/2014/main" xmlns="" id="{364C84A1-D5CE-435B-901C-22472B916D59}"/>
              </a:ext>
            </a:extLst>
          </p:cNvPr>
          <p:cNvSpPr txBox="1"/>
          <p:nvPr/>
        </p:nvSpPr>
        <p:spPr>
          <a:xfrm>
            <a:off x="685800" y="628377"/>
            <a:ext cx="8145780" cy="435440"/>
          </a:xfrm>
          <a:prstGeom prst="rect">
            <a:avLst/>
          </a:prstGeom>
          <a:noFill/>
        </p:spPr>
        <p:txBody>
          <a:bodyPr wrap="square">
            <a:spAutoFit/>
          </a:bodyPr>
          <a:lstStyle/>
          <a:p>
            <a:pPr fontAlgn="base">
              <a:lnSpc>
                <a:spcPts val="2250"/>
              </a:lnSpc>
              <a:spcBef>
                <a:spcPts val="1500"/>
              </a:spcBef>
              <a:spcAft>
                <a:spcPts val="1500"/>
              </a:spcAft>
            </a:pPr>
            <a:r>
              <a:rPr lang="en-US" sz="3200" b="1" spc="-15" dirty="0">
                <a:solidFill>
                  <a:schemeClr val="bg1"/>
                </a:solidFill>
                <a:latin typeface="Carlito"/>
                <a:ea typeface="+mj-ea"/>
              </a:rPr>
              <a:t>DHCP: Dynamic Host Configuration Protocol</a:t>
            </a:r>
          </a:p>
        </p:txBody>
      </p:sp>
    </p:spTree>
    <p:extLst>
      <p:ext uri="{BB962C8B-B14F-4D97-AF65-F5344CB8AC3E}">
        <p14:creationId xmlns:p14="http://schemas.microsoft.com/office/powerpoint/2010/main" val="14495475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90880" y="383540"/>
            <a:ext cx="3573145" cy="575310"/>
          </a:xfrm>
          <a:prstGeom prst="rect">
            <a:avLst/>
          </a:prstGeom>
        </p:spPr>
        <p:txBody>
          <a:bodyPr vert="horz" wrap="square" lIns="0" tIns="13335" rIns="0" bIns="0" rtlCol="0">
            <a:spAutoFit/>
          </a:bodyPr>
          <a:lstStyle/>
          <a:p>
            <a:pPr marL="12700">
              <a:lnSpc>
                <a:spcPct val="100000"/>
              </a:lnSpc>
              <a:spcBef>
                <a:spcPts val="105"/>
              </a:spcBef>
            </a:pPr>
            <a:r>
              <a:rPr spc="-15" dirty="0"/>
              <a:t>DHCPv4</a:t>
            </a:r>
            <a:r>
              <a:rPr dirty="0"/>
              <a:t> </a:t>
            </a:r>
            <a:r>
              <a:rPr spc="-5" dirty="0"/>
              <a:t>Operation</a:t>
            </a:r>
          </a:p>
        </p:txBody>
      </p:sp>
      <p:grpSp>
        <p:nvGrpSpPr>
          <p:cNvPr id="3" name="object 3"/>
          <p:cNvGrpSpPr/>
          <p:nvPr/>
        </p:nvGrpSpPr>
        <p:grpSpPr>
          <a:xfrm>
            <a:off x="533400" y="1295400"/>
            <a:ext cx="8298180" cy="5246498"/>
            <a:chOff x="1513834" y="1208996"/>
            <a:chExt cx="6116955" cy="5477510"/>
          </a:xfrm>
        </p:grpSpPr>
        <p:sp>
          <p:nvSpPr>
            <p:cNvPr id="4" name="object 4"/>
            <p:cNvSpPr/>
            <p:nvPr/>
          </p:nvSpPr>
          <p:spPr>
            <a:xfrm>
              <a:off x="1524000" y="1219161"/>
              <a:ext cx="6096000" cy="5456936"/>
            </a:xfrm>
            <a:prstGeom prst="rect">
              <a:avLst/>
            </a:prstGeom>
            <a:blipFill>
              <a:blip r:embed="rId2" cstate="print"/>
              <a:stretch>
                <a:fillRect/>
              </a:stretch>
            </a:blipFill>
          </p:spPr>
          <p:txBody>
            <a:bodyPr wrap="square" lIns="0" tIns="0" rIns="0" bIns="0" rtlCol="0"/>
            <a:lstStyle/>
            <a:p>
              <a:endParaRPr/>
            </a:p>
          </p:txBody>
        </p:sp>
        <p:sp>
          <p:nvSpPr>
            <p:cNvPr id="5" name="object 5"/>
            <p:cNvSpPr/>
            <p:nvPr/>
          </p:nvSpPr>
          <p:spPr>
            <a:xfrm>
              <a:off x="1518920" y="1214081"/>
              <a:ext cx="6106160" cy="5467350"/>
            </a:xfrm>
            <a:custGeom>
              <a:avLst/>
              <a:gdLst/>
              <a:ahLst/>
              <a:cxnLst/>
              <a:rect l="l" t="t" r="r" b="b"/>
              <a:pathLst>
                <a:path w="6106159" h="5467350">
                  <a:moveTo>
                    <a:pt x="0" y="5467096"/>
                  </a:moveTo>
                  <a:lnTo>
                    <a:pt x="6106159" y="5467096"/>
                  </a:lnTo>
                  <a:lnTo>
                    <a:pt x="6106159" y="0"/>
                  </a:lnTo>
                  <a:lnTo>
                    <a:pt x="0" y="0"/>
                  </a:lnTo>
                  <a:lnTo>
                    <a:pt x="0" y="5467096"/>
                  </a:lnTo>
                  <a:close/>
                </a:path>
              </a:pathLst>
            </a:custGeom>
            <a:ln w="10170">
              <a:solidFill>
                <a:srgbClr val="000000"/>
              </a:solidFill>
            </a:ln>
          </p:spPr>
          <p:txBody>
            <a:bodyPr wrap="square" lIns="0" tIns="0" rIns="0" bIns="0" rtlCol="0"/>
            <a:lstStyle/>
            <a:p>
              <a:endParaRPr/>
            </a:p>
          </p:txBody>
        </p:sp>
      </p:grpSp>
      <p:sp>
        <p:nvSpPr>
          <p:cNvPr id="9" name="object 4">
            <a:extLst>
              <a:ext uri="{FF2B5EF4-FFF2-40B4-BE49-F238E27FC236}">
                <a16:creationId xmlns:a16="http://schemas.microsoft.com/office/drawing/2014/main" xmlns="" id="{B82D3A45-D30B-42DB-8352-B1ADF3392C72}"/>
              </a:ext>
            </a:extLst>
          </p:cNvPr>
          <p:cNvSpPr/>
          <p:nvPr/>
        </p:nvSpPr>
        <p:spPr>
          <a:xfrm>
            <a:off x="533400" y="316102"/>
            <a:ext cx="8145780" cy="815975"/>
          </a:xfrm>
          <a:custGeom>
            <a:avLst/>
            <a:gdLst/>
            <a:ahLst/>
            <a:cxnLst/>
            <a:rect l="l" t="t" r="r" b="b"/>
            <a:pathLst>
              <a:path w="8145780" h="815975">
                <a:moveTo>
                  <a:pt x="8009508" y="0"/>
                </a:moveTo>
                <a:lnTo>
                  <a:pt x="135915" y="0"/>
                </a:lnTo>
                <a:lnTo>
                  <a:pt x="92958" y="6940"/>
                </a:lnTo>
                <a:lnTo>
                  <a:pt x="55648" y="26261"/>
                </a:lnTo>
                <a:lnTo>
                  <a:pt x="26225" y="55714"/>
                </a:lnTo>
                <a:lnTo>
                  <a:pt x="6929" y="93049"/>
                </a:lnTo>
                <a:lnTo>
                  <a:pt x="0" y="136017"/>
                </a:lnTo>
                <a:lnTo>
                  <a:pt x="0" y="679576"/>
                </a:lnTo>
                <a:lnTo>
                  <a:pt x="6929" y="722544"/>
                </a:lnTo>
                <a:lnTo>
                  <a:pt x="26225" y="759879"/>
                </a:lnTo>
                <a:lnTo>
                  <a:pt x="55648" y="789332"/>
                </a:lnTo>
                <a:lnTo>
                  <a:pt x="92958" y="808653"/>
                </a:lnTo>
                <a:lnTo>
                  <a:pt x="135915" y="815594"/>
                </a:lnTo>
                <a:lnTo>
                  <a:pt x="8009508" y="815594"/>
                </a:lnTo>
                <a:lnTo>
                  <a:pt x="8052463" y="808653"/>
                </a:lnTo>
                <a:lnTo>
                  <a:pt x="8089766" y="789332"/>
                </a:lnTo>
                <a:lnTo>
                  <a:pt x="8119182" y="759879"/>
                </a:lnTo>
                <a:lnTo>
                  <a:pt x="8138471" y="722544"/>
                </a:lnTo>
                <a:lnTo>
                  <a:pt x="8145399" y="679576"/>
                </a:lnTo>
                <a:lnTo>
                  <a:pt x="8145399" y="136017"/>
                </a:lnTo>
                <a:lnTo>
                  <a:pt x="8138471" y="93049"/>
                </a:lnTo>
                <a:lnTo>
                  <a:pt x="8119182" y="55714"/>
                </a:lnTo>
                <a:lnTo>
                  <a:pt x="8089766" y="26261"/>
                </a:lnTo>
                <a:lnTo>
                  <a:pt x="8052463" y="6940"/>
                </a:lnTo>
                <a:lnTo>
                  <a:pt x="8009508" y="0"/>
                </a:lnTo>
                <a:close/>
              </a:path>
            </a:pathLst>
          </a:custGeom>
          <a:solidFill>
            <a:srgbClr val="006188"/>
          </a:solidFill>
        </p:spPr>
        <p:txBody>
          <a:bodyPr wrap="square" lIns="0" tIns="0" rIns="0" bIns="0" rtlCol="0"/>
          <a:lstStyle/>
          <a:p>
            <a:endParaRPr/>
          </a:p>
        </p:txBody>
      </p:sp>
      <p:sp>
        <p:nvSpPr>
          <p:cNvPr id="10" name="TextBox 9">
            <a:extLst>
              <a:ext uri="{FF2B5EF4-FFF2-40B4-BE49-F238E27FC236}">
                <a16:creationId xmlns:a16="http://schemas.microsoft.com/office/drawing/2014/main" xmlns="" id="{366A9862-47B4-4D12-97EA-D6483870054B}"/>
              </a:ext>
            </a:extLst>
          </p:cNvPr>
          <p:cNvSpPr txBox="1"/>
          <p:nvPr/>
        </p:nvSpPr>
        <p:spPr>
          <a:xfrm>
            <a:off x="685800" y="628377"/>
            <a:ext cx="8145780" cy="435440"/>
          </a:xfrm>
          <a:prstGeom prst="rect">
            <a:avLst/>
          </a:prstGeom>
          <a:noFill/>
        </p:spPr>
        <p:txBody>
          <a:bodyPr wrap="square">
            <a:spAutoFit/>
          </a:bodyPr>
          <a:lstStyle/>
          <a:p>
            <a:pPr fontAlgn="base">
              <a:lnSpc>
                <a:spcPts val="2250"/>
              </a:lnSpc>
              <a:spcBef>
                <a:spcPts val="1500"/>
              </a:spcBef>
              <a:spcAft>
                <a:spcPts val="1500"/>
              </a:spcAft>
            </a:pPr>
            <a:r>
              <a:rPr lang="en-US" sz="3200" b="1" spc="-15" dirty="0">
                <a:solidFill>
                  <a:schemeClr val="bg1"/>
                </a:solidFill>
                <a:latin typeface="Carlito"/>
                <a:ea typeface="+mj-ea"/>
              </a:rPr>
              <a:t>DHCP: Dynamic Host Configuration Protocol</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bject 4">
            <a:extLst>
              <a:ext uri="{FF2B5EF4-FFF2-40B4-BE49-F238E27FC236}">
                <a16:creationId xmlns:a16="http://schemas.microsoft.com/office/drawing/2014/main" xmlns="" id="{24FBFB5C-6FCD-463F-9C1C-AA4FB378C2D3}"/>
              </a:ext>
            </a:extLst>
          </p:cNvPr>
          <p:cNvSpPr/>
          <p:nvPr/>
        </p:nvSpPr>
        <p:spPr>
          <a:xfrm>
            <a:off x="533400" y="316102"/>
            <a:ext cx="8145780" cy="815975"/>
          </a:xfrm>
          <a:custGeom>
            <a:avLst/>
            <a:gdLst/>
            <a:ahLst/>
            <a:cxnLst/>
            <a:rect l="l" t="t" r="r" b="b"/>
            <a:pathLst>
              <a:path w="8145780" h="815975">
                <a:moveTo>
                  <a:pt x="8009508" y="0"/>
                </a:moveTo>
                <a:lnTo>
                  <a:pt x="135915" y="0"/>
                </a:lnTo>
                <a:lnTo>
                  <a:pt x="92958" y="6940"/>
                </a:lnTo>
                <a:lnTo>
                  <a:pt x="55648" y="26261"/>
                </a:lnTo>
                <a:lnTo>
                  <a:pt x="26225" y="55714"/>
                </a:lnTo>
                <a:lnTo>
                  <a:pt x="6929" y="93049"/>
                </a:lnTo>
                <a:lnTo>
                  <a:pt x="0" y="136017"/>
                </a:lnTo>
                <a:lnTo>
                  <a:pt x="0" y="679576"/>
                </a:lnTo>
                <a:lnTo>
                  <a:pt x="6929" y="722544"/>
                </a:lnTo>
                <a:lnTo>
                  <a:pt x="26225" y="759879"/>
                </a:lnTo>
                <a:lnTo>
                  <a:pt x="55648" y="789332"/>
                </a:lnTo>
                <a:lnTo>
                  <a:pt x="92958" y="808653"/>
                </a:lnTo>
                <a:lnTo>
                  <a:pt x="135915" y="815594"/>
                </a:lnTo>
                <a:lnTo>
                  <a:pt x="8009508" y="815594"/>
                </a:lnTo>
                <a:lnTo>
                  <a:pt x="8052463" y="808653"/>
                </a:lnTo>
                <a:lnTo>
                  <a:pt x="8089766" y="789332"/>
                </a:lnTo>
                <a:lnTo>
                  <a:pt x="8119182" y="759879"/>
                </a:lnTo>
                <a:lnTo>
                  <a:pt x="8138471" y="722544"/>
                </a:lnTo>
                <a:lnTo>
                  <a:pt x="8145399" y="679576"/>
                </a:lnTo>
                <a:lnTo>
                  <a:pt x="8145399" y="136017"/>
                </a:lnTo>
                <a:lnTo>
                  <a:pt x="8138471" y="93049"/>
                </a:lnTo>
                <a:lnTo>
                  <a:pt x="8119182" y="55714"/>
                </a:lnTo>
                <a:lnTo>
                  <a:pt x="8089766" y="26261"/>
                </a:lnTo>
                <a:lnTo>
                  <a:pt x="8052463" y="6940"/>
                </a:lnTo>
                <a:lnTo>
                  <a:pt x="8009508" y="0"/>
                </a:lnTo>
                <a:close/>
              </a:path>
            </a:pathLst>
          </a:custGeom>
          <a:solidFill>
            <a:srgbClr val="006188"/>
          </a:solidFill>
        </p:spPr>
        <p:txBody>
          <a:bodyPr wrap="square" lIns="0" tIns="0" rIns="0" bIns="0" rtlCol="0"/>
          <a:lstStyle/>
          <a:p>
            <a:endParaRPr/>
          </a:p>
        </p:txBody>
      </p:sp>
      <p:sp>
        <p:nvSpPr>
          <p:cNvPr id="2" name="object 2"/>
          <p:cNvSpPr txBox="1">
            <a:spLocks noGrp="1"/>
          </p:cNvSpPr>
          <p:nvPr>
            <p:ph type="title"/>
          </p:nvPr>
        </p:nvSpPr>
        <p:spPr>
          <a:xfrm>
            <a:off x="690880" y="383540"/>
            <a:ext cx="4507865" cy="575310"/>
          </a:xfrm>
          <a:prstGeom prst="rect">
            <a:avLst/>
          </a:prstGeom>
        </p:spPr>
        <p:txBody>
          <a:bodyPr vert="horz" wrap="square" lIns="0" tIns="13335" rIns="0" bIns="0" rtlCol="0">
            <a:spAutoFit/>
          </a:bodyPr>
          <a:lstStyle/>
          <a:p>
            <a:pPr marL="12700">
              <a:lnSpc>
                <a:spcPct val="100000"/>
              </a:lnSpc>
              <a:spcBef>
                <a:spcPts val="105"/>
              </a:spcBef>
            </a:pPr>
            <a:r>
              <a:rPr spc="-15" dirty="0"/>
              <a:t>DHCPv4 </a:t>
            </a:r>
            <a:r>
              <a:rPr spc="-10" dirty="0"/>
              <a:t>Message</a:t>
            </a:r>
            <a:r>
              <a:rPr spc="60" dirty="0"/>
              <a:t> </a:t>
            </a:r>
            <a:r>
              <a:rPr spc="-10" dirty="0"/>
              <a:t>Types</a:t>
            </a:r>
          </a:p>
        </p:txBody>
      </p:sp>
      <p:sp>
        <p:nvSpPr>
          <p:cNvPr id="3" name="object 3"/>
          <p:cNvSpPr txBox="1"/>
          <p:nvPr/>
        </p:nvSpPr>
        <p:spPr>
          <a:xfrm>
            <a:off x="725805" y="1249175"/>
            <a:ext cx="7243445" cy="737870"/>
          </a:xfrm>
          <a:prstGeom prst="rect">
            <a:avLst/>
          </a:prstGeom>
        </p:spPr>
        <p:txBody>
          <a:bodyPr vert="horz" wrap="square" lIns="0" tIns="12700" rIns="0" bIns="0" rtlCol="0">
            <a:spAutoFit/>
          </a:bodyPr>
          <a:lstStyle/>
          <a:p>
            <a:pPr marL="12700">
              <a:lnSpc>
                <a:spcPts val="2800"/>
              </a:lnSpc>
              <a:spcBef>
                <a:spcPts val="100"/>
              </a:spcBef>
              <a:tabLst>
                <a:tab pos="469900" algn="l"/>
              </a:tabLst>
            </a:pPr>
            <a:r>
              <a:rPr sz="2400" b="1" spc="-10" dirty="0">
                <a:solidFill>
                  <a:srgbClr val="0083B7"/>
                </a:solidFill>
                <a:latin typeface="Carlito"/>
                <a:cs typeface="Carlito"/>
              </a:rPr>
              <a:t>1.	</a:t>
            </a:r>
            <a:r>
              <a:rPr sz="2400" b="1" dirty="0">
                <a:latin typeface="Carlito"/>
                <a:cs typeface="Carlito"/>
              </a:rPr>
              <a:t>DHCP</a:t>
            </a:r>
            <a:r>
              <a:rPr lang="en-US" sz="2400" b="1" dirty="0">
                <a:latin typeface="Carlito"/>
                <a:cs typeface="Carlito"/>
              </a:rPr>
              <a:t> </a:t>
            </a:r>
            <a:r>
              <a:rPr sz="2400" b="1" dirty="0">
                <a:latin typeface="Carlito"/>
                <a:cs typeface="Carlito"/>
              </a:rPr>
              <a:t>DISCOVER</a:t>
            </a:r>
            <a:r>
              <a:rPr sz="2400" dirty="0">
                <a:latin typeface="Carlito"/>
                <a:cs typeface="Carlito"/>
              </a:rPr>
              <a:t>: </a:t>
            </a:r>
            <a:r>
              <a:rPr sz="2400" spc="-10" dirty="0">
                <a:latin typeface="Carlito"/>
                <a:cs typeface="Carlito"/>
              </a:rPr>
              <a:t>Broadcast </a:t>
            </a:r>
            <a:r>
              <a:rPr sz="2400" spc="5" dirty="0">
                <a:latin typeface="Carlito"/>
                <a:cs typeface="Carlito"/>
              </a:rPr>
              <a:t>by </a:t>
            </a:r>
            <a:r>
              <a:rPr sz="2400" dirty="0">
                <a:latin typeface="Carlito"/>
                <a:cs typeface="Carlito"/>
              </a:rPr>
              <a:t>a </a:t>
            </a:r>
            <a:r>
              <a:rPr sz="2400" spc="10" dirty="0">
                <a:latin typeface="Carlito"/>
                <a:cs typeface="Carlito"/>
              </a:rPr>
              <a:t>client </a:t>
            </a:r>
            <a:r>
              <a:rPr sz="2400" dirty="0">
                <a:latin typeface="Carlito"/>
                <a:cs typeface="Carlito"/>
              </a:rPr>
              <a:t>to find</a:t>
            </a:r>
            <a:r>
              <a:rPr sz="2400" spc="-155" dirty="0">
                <a:latin typeface="Carlito"/>
                <a:cs typeface="Carlito"/>
              </a:rPr>
              <a:t> </a:t>
            </a:r>
            <a:r>
              <a:rPr sz="2400" spc="-5" dirty="0">
                <a:latin typeface="Carlito"/>
                <a:cs typeface="Carlito"/>
              </a:rPr>
              <a:t>available</a:t>
            </a:r>
            <a:endParaRPr sz="2400" dirty="0">
              <a:latin typeface="Carlito"/>
              <a:cs typeface="Carlito"/>
            </a:endParaRPr>
          </a:p>
          <a:p>
            <a:pPr marL="470534">
              <a:lnSpc>
                <a:spcPts val="2800"/>
              </a:lnSpc>
            </a:pPr>
            <a:r>
              <a:rPr sz="2400" spc="-5" dirty="0">
                <a:latin typeface="Carlito"/>
                <a:cs typeface="Carlito"/>
              </a:rPr>
              <a:t>DHCP</a:t>
            </a:r>
            <a:r>
              <a:rPr sz="2400" spc="-30" dirty="0">
                <a:latin typeface="Carlito"/>
                <a:cs typeface="Carlito"/>
              </a:rPr>
              <a:t> </a:t>
            </a:r>
            <a:r>
              <a:rPr sz="2400" dirty="0">
                <a:latin typeface="Carlito"/>
                <a:cs typeface="Carlito"/>
              </a:rPr>
              <a:t>servers.</a:t>
            </a:r>
          </a:p>
        </p:txBody>
      </p:sp>
      <p:sp>
        <p:nvSpPr>
          <p:cNvPr id="4" name="object 4"/>
          <p:cNvSpPr txBox="1"/>
          <p:nvPr/>
        </p:nvSpPr>
        <p:spPr>
          <a:xfrm>
            <a:off x="725804" y="4114027"/>
            <a:ext cx="7953375" cy="730969"/>
          </a:xfrm>
          <a:prstGeom prst="rect">
            <a:avLst/>
          </a:prstGeom>
        </p:spPr>
        <p:txBody>
          <a:bodyPr vert="horz" wrap="square" lIns="0" tIns="12700" rIns="0" bIns="0" rtlCol="0">
            <a:spAutoFit/>
          </a:bodyPr>
          <a:lstStyle/>
          <a:p>
            <a:pPr marL="12700">
              <a:lnSpc>
                <a:spcPts val="2805"/>
              </a:lnSpc>
              <a:spcBef>
                <a:spcPts val="100"/>
              </a:spcBef>
              <a:tabLst>
                <a:tab pos="469900" algn="l"/>
              </a:tabLst>
            </a:pPr>
            <a:r>
              <a:rPr sz="2400" b="1" spc="-10" dirty="0">
                <a:solidFill>
                  <a:srgbClr val="0083B7"/>
                </a:solidFill>
                <a:latin typeface="Carlito"/>
                <a:cs typeface="Carlito"/>
              </a:rPr>
              <a:t>2.	</a:t>
            </a:r>
            <a:r>
              <a:rPr sz="2400" b="1" spc="5" dirty="0">
                <a:latin typeface="Carlito"/>
                <a:cs typeface="Carlito"/>
              </a:rPr>
              <a:t>DHCP</a:t>
            </a:r>
            <a:r>
              <a:rPr lang="en-US" sz="2400" b="1" spc="5" dirty="0">
                <a:latin typeface="Carlito"/>
                <a:cs typeface="Carlito"/>
              </a:rPr>
              <a:t> </a:t>
            </a:r>
            <a:r>
              <a:rPr sz="2400" b="1" spc="5" dirty="0">
                <a:latin typeface="Carlito"/>
                <a:cs typeface="Carlito"/>
              </a:rPr>
              <a:t>OFFER</a:t>
            </a:r>
            <a:r>
              <a:rPr sz="2400" spc="5" dirty="0">
                <a:latin typeface="Carlito"/>
                <a:cs typeface="Carlito"/>
              </a:rPr>
              <a:t>: Response </a:t>
            </a:r>
            <a:r>
              <a:rPr sz="2400" spc="-10" dirty="0">
                <a:latin typeface="Carlito"/>
                <a:cs typeface="Carlito"/>
              </a:rPr>
              <a:t>from </a:t>
            </a:r>
            <a:r>
              <a:rPr sz="2400" dirty="0">
                <a:latin typeface="Carlito"/>
                <a:cs typeface="Carlito"/>
              </a:rPr>
              <a:t>a server to a</a:t>
            </a:r>
            <a:r>
              <a:rPr sz="2400" spc="-215" dirty="0">
                <a:latin typeface="Carlito"/>
                <a:cs typeface="Carlito"/>
              </a:rPr>
              <a:t> </a:t>
            </a:r>
            <a:r>
              <a:rPr sz="2400" spc="5" dirty="0">
                <a:latin typeface="Carlito"/>
                <a:cs typeface="Carlito"/>
              </a:rPr>
              <a:t>DHCPDISCOVER</a:t>
            </a:r>
            <a:endParaRPr sz="2400" dirty="0">
              <a:latin typeface="Carlito"/>
              <a:cs typeface="Carlito"/>
            </a:endParaRPr>
          </a:p>
          <a:p>
            <a:pPr marL="470534">
              <a:lnSpc>
                <a:spcPts val="2805"/>
              </a:lnSpc>
            </a:pPr>
            <a:r>
              <a:rPr sz="2400" spc="-5" dirty="0">
                <a:latin typeface="Carlito"/>
                <a:cs typeface="Carlito"/>
              </a:rPr>
              <a:t>and offering </a:t>
            </a:r>
            <a:r>
              <a:rPr sz="2400" spc="15" dirty="0">
                <a:latin typeface="Carlito"/>
                <a:cs typeface="Carlito"/>
              </a:rPr>
              <a:t>IP </a:t>
            </a:r>
            <a:r>
              <a:rPr sz="2400" dirty="0">
                <a:latin typeface="Carlito"/>
                <a:cs typeface="Carlito"/>
              </a:rPr>
              <a:t>address </a:t>
            </a:r>
            <a:r>
              <a:rPr sz="2400" spc="-5" dirty="0">
                <a:latin typeface="Carlito"/>
                <a:cs typeface="Carlito"/>
              </a:rPr>
              <a:t>and </a:t>
            </a:r>
            <a:r>
              <a:rPr sz="2400" spc="5" dirty="0">
                <a:latin typeface="Carlito"/>
                <a:cs typeface="Carlito"/>
              </a:rPr>
              <a:t>other</a:t>
            </a:r>
            <a:r>
              <a:rPr sz="2400" spc="-114" dirty="0">
                <a:latin typeface="Carlito"/>
                <a:cs typeface="Carlito"/>
              </a:rPr>
              <a:t> </a:t>
            </a:r>
            <a:r>
              <a:rPr sz="2400" spc="-10" dirty="0">
                <a:latin typeface="Carlito"/>
                <a:cs typeface="Carlito"/>
              </a:rPr>
              <a:t>parameters.</a:t>
            </a:r>
            <a:endParaRPr sz="2400" dirty="0">
              <a:latin typeface="Carlito"/>
              <a:cs typeface="Carlito"/>
            </a:endParaRPr>
          </a:p>
        </p:txBody>
      </p:sp>
      <p:sp>
        <p:nvSpPr>
          <p:cNvPr id="5" name="object 5"/>
          <p:cNvSpPr/>
          <p:nvPr/>
        </p:nvSpPr>
        <p:spPr>
          <a:xfrm>
            <a:off x="1037923" y="2092678"/>
            <a:ext cx="7243445" cy="2062687"/>
          </a:xfrm>
          <a:prstGeom prst="rect">
            <a:avLst/>
          </a:prstGeom>
          <a:blipFill>
            <a:blip r:embed="rId2" cstate="print"/>
            <a:stretch>
              <a:fillRect/>
            </a:stretch>
          </a:blipFill>
        </p:spPr>
        <p:txBody>
          <a:bodyPr wrap="square" lIns="0" tIns="0" rIns="0" bIns="0" rtlCol="0"/>
          <a:lstStyle/>
          <a:p>
            <a:endParaRPr/>
          </a:p>
        </p:txBody>
      </p:sp>
      <p:sp>
        <p:nvSpPr>
          <p:cNvPr id="6" name="object 6"/>
          <p:cNvSpPr/>
          <p:nvPr/>
        </p:nvSpPr>
        <p:spPr>
          <a:xfrm>
            <a:off x="926672" y="4898645"/>
            <a:ext cx="7465949" cy="2043489"/>
          </a:xfrm>
          <a:prstGeom prst="rect">
            <a:avLst/>
          </a:prstGeom>
          <a:blipFill>
            <a:blip r:embed="rId3" cstate="print"/>
            <a:stretch>
              <a:fillRect/>
            </a:stretch>
          </a:blipFill>
        </p:spPr>
        <p:txBody>
          <a:bodyPr wrap="square" lIns="0" tIns="0" rIns="0" bIns="0" rtlCol="0"/>
          <a:lstStyle/>
          <a:p>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bject 4">
            <a:extLst>
              <a:ext uri="{FF2B5EF4-FFF2-40B4-BE49-F238E27FC236}">
                <a16:creationId xmlns:a16="http://schemas.microsoft.com/office/drawing/2014/main" xmlns="" id="{7C9C4784-5D3C-49E3-8A1C-C921BC7B10B5}"/>
              </a:ext>
            </a:extLst>
          </p:cNvPr>
          <p:cNvSpPr/>
          <p:nvPr/>
        </p:nvSpPr>
        <p:spPr>
          <a:xfrm>
            <a:off x="533400" y="316102"/>
            <a:ext cx="8145780" cy="815975"/>
          </a:xfrm>
          <a:custGeom>
            <a:avLst/>
            <a:gdLst/>
            <a:ahLst/>
            <a:cxnLst/>
            <a:rect l="l" t="t" r="r" b="b"/>
            <a:pathLst>
              <a:path w="8145780" h="815975">
                <a:moveTo>
                  <a:pt x="8009508" y="0"/>
                </a:moveTo>
                <a:lnTo>
                  <a:pt x="135915" y="0"/>
                </a:lnTo>
                <a:lnTo>
                  <a:pt x="92958" y="6940"/>
                </a:lnTo>
                <a:lnTo>
                  <a:pt x="55648" y="26261"/>
                </a:lnTo>
                <a:lnTo>
                  <a:pt x="26225" y="55714"/>
                </a:lnTo>
                <a:lnTo>
                  <a:pt x="6929" y="93049"/>
                </a:lnTo>
                <a:lnTo>
                  <a:pt x="0" y="136017"/>
                </a:lnTo>
                <a:lnTo>
                  <a:pt x="0" y="679576"/>
                </a:lnTo>
                <a:lnTo>
                  <a:pt x="6929" y="722544"/>
                </a:lnTo>
                <a:lnTo>
                  <a:pt x="26225" y="759879"/>
                </a:lnTo>
                <a:lnTo>
                  <a:pt x="55648" y="789332"/>
                </a:lnTo>
                <a:lnTo>
                  <a:pt x="92958" y="808653"/>
                </a:lnTo>
                <a:lnTo>
                  <a:pt x="135915" y="815594"/>
                </a:lnTo>
                <a:lnTo>
                  <a:pt x="8009508" y="815594"/>
                </a:lnTo>
                <a:lnTo>
                  <a:pt x="8052463" y="808653"/>
                </a:lnTo>
                <a:lnTo>
                  <a:pt x="8089766" y="789332"/>
                </a:lnTo>
                <a:lnTo>
                  <a:pt x="8119182" y="759879"/>
                </a:lnTo>
                <a:lnTo>
                  <a:pt x="8138471" y="722544"/>
                </a:lnTo>
                <a:lnTo>
                  <a:pt x="8145399" y="679576"/>
                </a:lnTo>
                <a:lnTo>
                  <a:pt x="8145399" y="136017"/>
                </a:lnTo>
                <a:lnTo>
                  <a:pt x="8138471" y="93049"/>
                </a:lnTo>
                <a:lnTo>
                  <a:pt x="8119182" y="55714"/>
                </a:lnTo>
                <a:lnTo>
                  <a:pt x="8089766" y="26261"/>
                </a:lnTo>
                <a:lnTo>
                  <a:pt x="8052463" y="6940"/>
                </a:lnTo>
                <a:lnTo>
                  <a:pt x="8009508" y="0"/>
                </a:lnTo>
                <a:close/>
              </a:path>
            </a:pathLst>
          </a:custGeom>
          <a:solidFill>
            <a:srgbClr val="006188"/>
          </a:solidFill>
        </p:spPr>
        <p:txBody>
          <a:bodyPr wrap="square" lIns="0" tIns="0" rIns="0" bIns="0" rtlCol="0"/>
          <a:lstStyle/>
          <a:p>
            <a:endParaRPr/>
          </a:p>
        </p:txBody>
      </p:sp>
      <p:sp>
        <p:nvSpPr>
          <p:cNvPr id="2" name="object 2"/>
          <p:cNvSpPr txBox="1">
            <a:spLocks noGrp="1"/>
          </p:cNvSpPr>
          <p:nvPr>
            <p:ph type="title"/>
          </p:nvPr>
        </p:nvSpPr>
        <p:spPr>
          <a:xfrm>
            <a:off x="690880" y="383540"/>
            <a:ext cx="4507865" cy="575310"/>
          </a:xfrm>
          <a:prstGeom prst="rect">
            <a:avLst/>
          </a:prstGeom>
        </p:spPr>
        <p:txBody>
          <a:bodyPr vert="horz" wrap="square" lIns="0" tIns="13335" rIns="0" bIns="0" rtlCol="0">
            <a:spAutoFit/>
          </a:bodyPr>
          <a:lstStyle/>
          <a:p>
            <a:pPr marL="12700">
              <a:lnSpc>
                <a:spcPct val="100000"/>
              </a:lnSpc>
              <a:spcBef>
                <a:spcPts val="105"/>
              </a:spcBef>
            </a:pPr>
            <a:r>
              <a:rPr spc="-15" dirty="0"/>
              <a:t>DHCPv4 </a:t>
            </a:r>
            <a:r>
              <a:rPr spc="-10" dirty="0"/>
              <a:t>Message</a:t>
            </a:r>
            <a:r>
              <a:rPr spc="60" dirty="0"/>
              <a:t> </a:t>
            </a:r>
            <a:r>
              <a:rPr spc="-10" dirty="0"/>
              <a:t>Types</a:t>
            </a:r>
          </a:p>
        </p:txBody>
      </p:sp>
      <p:sp>
        <p:nvSpPr>
          <p:cNvPr id="3" name="object 3"/>
          <p:cNvSpPr txBox="1"/>
          <p:nvPr/>
        </p:nvSpPr>
        <p:spPr>
          <a:xfrm>
            <a:off x="712152" y="1371600"/>
            <a:ext cx="7788275" cy="3383279"/>
          </a:xfrm>
          <a:prstGeom prst="rect">
            <a:avLst/>
          </a:prstGeom>
        </p:spPr>
        <p:txBody>
          <a:bodyPr vert="horz" wrap="square" lIns="0" tIns="12700" rIns="0" bIns="0" rtlCol="0">
            <a:spAutoFit/>
          </a:bodyPr>
          <a:lstStyle/>
          <a:p>
            <a:pPr marL="470534" indent="-457834">
              <a:lnSpc>
                <a:spcPts val="2800"/>
              </a:lnSpc>
              <a:spcBef>
                <a:spcPts val="100"/>
              </a:spcBef>
              <a:buClr>
                <a:srgbClr val="0083B7"/>
              </a:buClr>
              <a:buAutoNum type="arabicPeriod" startAt="3"/>
              <a:tabLst>
                <a:tab pos="469900" algn="l"/>
                <a:tab pos="470534" algn="l"/>
              </a:tabLst>
            </a:pPr>
            <a:r>
              <a:rPr sz="2400" b="1" spc="10" dirty="0">
                <a:latin typeface="Carlito"/>
                <a:cs typeface="Carlito"/>
              </a:rPr>
              <a:t>DHCP</a:t>
            </a:r>
            <a:r>
              <a:rPr lang="en-US" sz="2400" b="1" spc="10" dirty="0">
                <a:latin typeface="Carlito"/>
                <a:cs typeface="Carlito"/>
              </a:rPr>
              <a:t> </a:t>
            </a:r>
            <a:r>
              <a:rPr sz="2400" b="1" spc="10" dirty="0">
                <a:latin typeface="Carlito"/>
                <a:cs typeface="Carlito"/>
              </a:rPr>
              <a:t>REQUEST</a:t>
            </a:r>
            <a:r>
              <a:rPr sz="2400" spc="10" dirty="0">
                <a:latin typeface="Carlito"/>
                <a:cs typeface="Carlito"/>
              </a:rPr>
              <a:t>: </a:t>
            </a:r>
            <a:r>
              <a:rPr sz="2400" spc="5" dirty="0">
                <a:latin typeface="Carlito"/>
                <a:cs typeface="Carlito"/>
              </a:rPr>
              <a:t>Message </a:t>
            </a:r>
            <a:r>
              <a:rPr sz="2400" spc="-10" dirty="0">
                <a:latin typeface="Carlito"/>
                <a:cs typeface="Carlito"/>
              </a:rPr>
              <a:t>from </a:t>
            </a:r>
            <a:r>
              <a:rPr sz="2400" dirty="0">
                <a:latin typeface="Carlito"/>
                <a:cs typeface="Carlito"/>
              </a:rPr>
              <a:t>a </a:t>
            </a:r>
            <a:r>
              <a:rPr sz="2400" spc="10" dirty="0">
                <a:latin typeface="Carlito"/>
                <a:cs typeface="Carlito"/>
              </a:rPr>
              <a:t>client </a:t>
            </a:r>
            <a:r>
              <a:rPr sz="2400" dirty="0">
                <a:latin typeface="Carlito"/>
                <a:cs typeface="Carlito"/>
              </a:rPr>
              <a:t>to </a:t>
            </a:r>
            <a:r>
              <a:rPr sz="2400" spc="-5" dirty="0">
                <a:latin typeface="Carlito"/>
                <a:cs typeface="Carlito"/>
              </a:rPr>
              <a:t>servers</a:t>
            </a:r>
            <a:r>
              <a:rPr lang="en-US" sz="2400" spc="-5" dirty="0">
                <a:latin typeface="Carlito"/>
                <a:cs typeface="Carlito"/>
              </a:rPr>
              <a:t> </a:t>
            </a:r>
            <a:r>
              <a:rPr sz="2400" spc="-305" dirty="0">
                <a:latin typeface="Carlito"/>
                <a:cs typeface="Carlito"/>
              </a:rPr>
              <a:t> </a:t>
            </a:r>
            <a:r>
              <a:rPr sz="2400" spc="-5" dirty="0">
                <a:latin typeface="Carlito"/>
                <a:cs typeface="Carlito"/>
              </a:rPr>
              <a:t>that</a:t>
            </a:r>
            <a:endParaRPr sz="2400" dirty="0">
              <a:latin typeface="Carlito"/>
              <a:cs typeface="Carlito"/>
            </a:endParaRPr>
          </a:p>
          <a:p>
            <a:pPr marL="470534">
              <a:lnSpc>
                <a:spcPts val="2800"/>
              </a:lnSpc>
            </a:pPr>
            <a:r>
              <a:rPr sz="2400" spc="5" dirty="0">
                <a:latin typeface="Carlito"/>
                <a:cs typeface="Carlito"/>
              </a:rPr>
              <a:t>does </a:t>
            </a:r>
            <a:r>
              <a:rPr sz="2400" spc="10" dirty="0">
                <a:latin typeface="Carlito"/>
                <a:cs typeface="Carlito"/>
              </a:rPr>
              <a:t>one </a:t>
            </a:r>
            <a:r>
              <a:rPr sz="2400" spc="5" dirty="0">
                <a:latin typeface="Carlito"/>
                <a:cs typeface="Carlito"/>
              </a:rPr>
              <a:t>of the</a:t>
            </a:r>
            <a:r>
              <a:rPr sz="2400" spc="-175" dirty="0">
                <a:latin typeface="Carlito"/>
                <a:cs typeface="Carlito"/>
              </a:rPr>
              <a:t> </a:t>
            </a:r>
            <a:r>
              <a:rPr sz="2400" dirty="0">
                <a:latin typeface="Carlito"/>
                <a:cs typeface="Carlito"/>
              </a:rPr>
              <a:t>following:</a:t>
            </a:r>
          </a:p>
          <a:p>
            <a:pPr marL="805815" marR="5080" lvl="1" indent="-457834">
              <a:lnSpc>
                <a:spcPct val="95100"/>
              </a:lnSpc>
              <a:spcBef>
                <a:spcPts val="925"/>
              </a:spcBef>
              <a:buClr>
                <a:srgbClr val="0083B7"/>
              </a:buClr>
              <a:buFont typeface="Courier New"/>
              <a:buChar char="o"/>
              <a:tabLst>
                <a:tab pos="805815" algn="l"/>
                <a:tab pos="806450" algn="l"/>
              </a:tabLst>
            </a:pPr>
            <a:r>
              <a:rPr sz="2000" spc="-10" dirty="0">
                <a:latin typeface="Carlito"/>
                <a:cs typeface="Carlito"/>
              </a:rPr>
              <a:t>Requests </a:t>
            </a:r>
            <a:r>
              <a:rPr sz="2000" spc="-15" dirty="0">
                <a:latin typeface="Carlito"/>
                <a:cs typeface="Carlito"/>
              </a:rPr>
              <a:t>the </a:t>
            </a:r>
            <a:r>
              <a:rPr sz="2000" spc="-10" dirty="0">
                <a:latin typeface="Carlito"/>
                <a:cs typeface="Carlito"/>
              </a:rPr>
              <a:t>parameters </a:t>
            </a:r>
            <a:r>
              <a:rPr sz="2000" spc="-5" dirty="0">
                <a:latin typeface="Carlito"/>
                <a:cs typeface="Carlito"/>
              </a:rPr>
              <a:t>offered by </a:t>
            </a:r>
            <a:r>
              <a:rPr sz="2000" spc="-10" dirty="0">
                <a:latin typeface="Carlito"/>
                <a:cs typeface="Carlito"/>
              </a:rPr>
              <a:t>one of </a:t>
            </a:r>
            <a:r>
              <a:rPr sz="2000" spc="-15" dirty="0">
                <a:latin typeface="Carlito"/>
                <a:cs typeface="Carlito"/>
              </a:rPr>
              <a:t>the </a:t>
            </a:r>
            <a:r>
              <a:rPr sz="2000" spc="-5" dirty="0">
                <a:latin typeface="Carlito"/>
                <a:cs typeface="Carlito"/>
              </a:rPr>
              <a:t>servers </a:t>
            </a:r>
            <a:r>
              <a:rPr sz="2000" dirty="0">
                <a:latin typeface="Carlito"/>
                <a:cs typeface="Carlito"/>
              </a:rPr>
              <a:t>and  </a:t>
            </a:r>
            <a:r>
              <a:rPr sz="2000" spc="-5" dirty="0">
                <a:latin typeface="Carlito"/>
                <a:cs typeface="Carlito"/>
              </a:rPr>
              <a:t>declines </a:t>
            </a:r>
            <a:r>
              <a:rPr sz="2000" spc="5" dirty="0">
                <a:latin typeface="Carlito"/>
                <a:cs typeface="Carlito"/>
              </a:rPr>
              <a:t>all </a:t>
            </a:r>
            <a:r>
              <a:rPr sz="2000" spc="-20" dirty="0">
                <a:latin typeface="Carlito"/>
                <a:cs typeface="Carlito"/>
              </a:rPr>
              <a:t>other </a:t>
            </a:r>
            <a:r>
              <a:rPr sz="2000" dirty="0">
                <a:latin typeface="Carlito"/>
                <a:cs typeface="Carlito"/>
              </a:rPr>
              <a:t>offers </a:t>
            </a:r>
            <a:r>
              <a:rPr sz="2000" dirty="0">
                <a:latin typeface="Wingdings"/>
                <a:cs typeface="Wingdings"/>
              </a:rPr>
              <a:t></a:t>
            </a:r>
            <a:r>
              <a:rPr sz="2000" dirty="0">
                <a:latin typeface="Times New Roman"/>
                <a:cs typeface="Times New Roman"/>
              </a:rPr>
              <a:t> </a:t>
            </a:r>
            <a:r>
              <a:rPr sz="2000" spc="-20" dirty="0">
                <a:latin typeface="Carlito"/>
                <a:cs typeface="Carlito"/>
              </a:rPr>
              <a:t>At </a:t>
            </a:r>
            <a:r>
              <a:rPr sz="2000" spc="-10" dirty="0">
                <a:latin typeface="Carlito"/>
                <a:cs typeface="Carlito"/>
              </a:rPr>
              <a:t>this time, </a:t>
            </a:r>
            <a:r>
              <a:rPr sz="2000" spc="-15" dirty="0">
                <a:latin typeface="Carlito"/>
                <a:cs typeface="Carlito"/>
              </a:rPr>
              <a:t>the </a:t>
            </a:r>
            <a:r>
              <a:rPr sz="2000" spc="-10" dirty="0">
                <a:latin typeface="Carlito"/>
                <a:cs typeface="Carlito"/>
              </a:rPr>
              <a:t>DHCP </a:t>
            </a:r>
            <a:r>
              <a:rPr sz="2000" dirty="0">
                <a:latin typeface="Carlito"/>
                <a:cs typeface="Carlito"/>
              </a:rPr>
              <a:t>client </a:t>
            </a:r>
            <a:r>
              <a:rPr sz="2000" spc="10" dirty="0">
                <a:latin typeface="Carlito"/>
                <a:cs typeface="Carlito"/>
              </a:rPr>
              <a:t>can </a:t>
            </a:r>
            <a:r>
              <a:rPr sz="2000" dirty="0">
                <a:latin typeface="Carlito"/>
                <a:cs typeface="Carlito"/>
              </a:rPr>
              <a:t>start </a:t>
            </a:r>
            <a:r>
              <a:rPr sz="2000" spc="-15" dirty="0">
                <a:latin typeface="Carlito"/>
                <a:cs typeface="Carlito"/>
              </a:rPr>
              <a:t>to  </a:t>
            </a:r>
            <a:r>
              <a:rPr sz="2000" dirty="0">
                <a:latin typeface="Carlito"/>
                <a:cs typeface="Carlito"/>
              </a:rPr>
              <a:t>use </a:t>
            </a:r>
            <a:r>
              <a:rPr sz="2000" spc="-15" dirty="0">
                <a:latin typeface="Carlito"/>
                <a:cs typeface="Carlito"/>
              </a:rPr>
              <a:t>the IP</a:t>
            </a:r>
            <a:r>
              <a:rPr sz="2000" spc="100" dirty="0">
                <a:latin typeface="Carlito"/>
                <a:cs typeface="Carlito"/>
              </a:rPr>
              <a:t> </a:t>
            </a:r>
            <a:r>
              <a:rPr sz="2000" spc="-5" dirty="0">
                <a:latin typeface="Carlito"/>
                <a:cs typeface="Carlito"/>
              </a:rPr>
              <a:t>address</a:t>
            </a:r>
            <a:endParaRPr sz="2000" dirty="0">
              <a:latin typeface="Carlito"/>
              <a:cs typeface="Carlito"/>
            </a:endParaRPr>
          </a:p>
          <a:p>
            <a:pPr marL="805815" marR="295275" lvl="1" indent="-457834" algn="just">
              <a:lnSpc>
                <a:spcPts val="2240"/>
              </a:lnSpc>
              <a:spcBef>
                <a:spcPts val="930"/>
              </a:spcBef>
              <a:buClr>
                <a:srgbClr val="0083B7"/>
              </a:buClr>
              <a:buFont typeface="Courier New"/>
              <a:buChar char="o"/>
              <a:tabLst>
                <a:tab pos="806450" algn="l"/>
              </a:tabLst>
            </a:pPr>
            <a:r>
              <a:rPr sz="2000" spc="-5" dirty="0">
                <a:latin typeface="Carlito"/>
                <a:cs typeface="Carlito"/>
              </a:rPr>
              <a:t>Verifies </a:t>
            </a:r>
            <a:r>
              <a:rPr sz="2000" dirty="0">
                <a:latin typeface="Carlito"/>
                <a:cs typeface="Carlito"/>
              </a:rPr>
              <a:t>a </a:t>
            </a:r>
            <a:r>
              <a:rPr sz="2000" spc="-5" dirty="0">
                <a:latin typeface="Carlito"/>
                <a:cs typeface="Carlito"/>
              </a:rPr>
              <a:t>previously allocated address </a:t>
            </a:r>
            <a:r>
              <a:rPr sz="2000" spc="-10" dirty="0">
                <a:latin typeface="Carlito"/>
                <a:cs typeface="Carlito"/>
              </a:rPr>
              <a:t>after </a:t>
            </a:r>
            <a:r>
              <a:rPr sz="2000" dirty="0">
                <a:latin typeface="Carlito"/>
                <a:cs typeface="Carlito"/>
              </a:rPr>
              <a:t>a </a:t>
            </a:r>
            <a:r>
              <a:rPr sz="2000" spc="-10" dirty="0">
                <a:latin typeface="Carlito"/>
                <a:cs typeface="Carlito"/>
              </a:rPr>
              <a:t>system or network  </a:t>
            </a:r>
            <a:r>
              <a:rPr sz="2000" spc="5" dirty="0">
                <a:latin typeface="Carlito"/>
                <a:cs typeface="Carlito"/>
              </a:rPr>
              <a:t>change </a:t>
            </a:r>
            <a:r>
              <a:rPr sz="2000" spc="15" dirty="0">
                <a:latin typeface="Carlito"/>
                <a:cs typeface="Carlito"/>
              </a:rPr>
              <a:t>(a </a:t>
            </a:r>
            <a:r>
              <a:rPr sz="2000" spc="-10" dirty="0">
                <a:latin typeface="Carlito"/>
                <a:cs typeface="Carlito"/>
              </a:rPr>
              <a:t>reboot </a:t>
            </a:r>
            <a:r>
              <a:rPr sz="2000" dirty="0">
                <a:latin typeface="Carlito"/>
                <a:cs typeface="Carlito"/>
              </a:rPr>
              <a:t>for</a:t>
            </a:r>
            <a:r>
              <a:rPr sz="2000" spc="-30" dirty="0">
                <a:latin typeface="Carlito"/>
                <a:cs typeface="Carlito"/>
              </a:rPr>
              <a:t> </a:t>
            </a:r>
            <a:r>
              <a:rPr sz="2000" spc="-5" dirty="0">
                <a:latin typeface="Carlito"/>
                <a:cs typeface="Carlito"/>
              </a:rPr>
              <a:t>example).</a:t>
            </a:r>
            <a:endParaRPr sz="2000" dirty="0">
              <a:latin typeface="Carlito"/>
              <a:cs typeface="Carlito"/>
            </a:endParaRPr>
          </a:p>
          <a:p>
            <a:pPr marL="805815" marR="238125" lvl="1" indent="-457834" algn="just">
              <a:lnSpc>
                <a:spcPct val="95200"/>
              </a:lnSpc>
              <a:spcBef>
                <a:spcPts val="795"/>
              </a:spcBef>
              <a:buClr>
                <a:srgbClr val="0083B7"/>
              </a:buClr>
              <a:buFont typeface="Courier New"/>
              <a:buChar char="o"/>
              <a:tabLst>
                <a:tab pos="806450" algn="l"/>
              </a:tabLst>
            </a:pPr>
            <a:r>
              <a:rPr sz="2000" spc="-15" dirty="0">
                <a:latin typeface="Carlito"/>
                <a:cs typeface="Carlito"/>
              </a:rPr>
              <a:t>Requests the </a:t>
            </a:r>
            <a:r>
              <a:rPr sz="2000" spc="-10" dirty="0">
                <a:latin typeface="Carlito"/>
                <a:cs typeface="Carlito"/>
              </a:rPr>
              <a:t>extension of </a:t>
            </a:r>
            <a:r>
              <a:rPr sz="2000" dirty="0">
                <a:latin typeface="Carlito"/>
                <a:cs typeface="Carlito"/>
              </a:rPr>
              <a:t>a lease </a:t>
            </a:r>
            <a:r>
              <a:rPr sz="2000" spc="-5" dirty="0">
                <a:latin typeface="Carlito"/>
                <a:cs typeface="Carlito"/>
              </a:rPr>
              <a:t>on </a:t>
            </a:r>
            <a:r>
              <a:rPr sz="2000" dirty="0">
                <a:latin typeface="Carlito"/>
                <a:cs typeface="Carlito"/>
              </a:rPr>
              <a:t>a particular </a:t>
            </a:r>
            <a:r>
              <a:rPr sz="2000" spc="-5" dirty="0">
                <a:latin typeface="Carlito"/>
                <a:cs typeface="Carlito"/>
              </a:rPr>
              <a:t>address </a:t>
            </a:r>
            <a:r>
              <a:rPr sz="2000" dirty="0">
                <a:latin typeface="Wingdings"/>
                <a:cs typeface="Wingdings"/>
              </a:rPr>
              <a:t></a:t>
            </a:r>
            <a:r>
              <a:rPr sz="2000" dirty="0">
                <a:latin typeface="Times New Roman"/>
                <a:cs typeface="Times New Roman"/>
              </a:rPr>
              <a:t> </a:t>
            </a:r>
            <a:r>
              <a:rPr sz="2000" spc="-10" dirty="0">
                <a:latin typeface="Carlito"/>
                <a:cs typeface="Carlito"/>
              </a:rPr>
              <a:t>sent  when </a:t>
            </a:r>
            <a:r>
              <a:rPr sz="2000" spc="15" dirty="0">
                <a:latin typeface="Carlito"/>
                <a:cs typeface="Carlito"/>
              </a:rPr>
              <a:t>50% </a:t>
            </a:r>
            <a:r>
              <a:rPr sz="2000" spc="-10" dirty="0">
                <a:latin typeface="Carlito"/>
                <a:cs typeface="Carlito"/>
              </a:rPr>
              <a:t>of </a:t>
            </a:r>
            <a:r>
              <a:rPr sz="2000" dirty="0">
                <a:latin typeface="Carlito"/>
                <a:cs typeface="Carlito"/>
              </a:rPr>
              <a:t>lease </a:t>
            </a:r>
            <a:r>
              <a:rPr sz="2000" spc="-5" dirty="0">
                <a:latin typeface="Carlito"/>
                <a:cs typeface="Carlito"/>
              </a:rPr>
              <a:t>has expired, </a:t>
            </a:r>
            <a:r>
              <a:rPr sz="2000" spc="-15" dirty="0">
                <a:latin typeface="Carlito"/>
                <a:cs typeface="Carlito"/>
              </a:rPr>
              <a:t>If </a:t>
            </a:r>
            <a:r>
              <a:rPr sz="2000" spc="-10" dirty="0">
                <a:latin typeface="Carlito"/>
                <a:cs typeface="Carlito"/>
              </a:rPr>
              <a:t>DHCP server sends </a:t>
            </a:r>
            <a:r>
              <a:rPr sz="2000" b="1" spc="-10" dirty="0">
                <a:latin typeface="Carlito"/>
                <a:cs typeface="Carlito"/>
              </a:rPr>
              <a:t>DHCPNACK</a:t>
            </a:r>
            <a:r>
              <a:rPr sz="2000" spc="-10" dirty="0">
                <a:latin typeface="Carlito"/>
                <a:cs typeface="Carlito"/>
              </a:rPr>
              <a:t>,  </a:t>
            </a:r>
            <a:r>
              <a:rPr sz="2000" spc="-20" dirty="0">
                <a:latin typeface="Carlito"/>
                <a:cs typeface="Carlito"/>
              </a:rPr>
              <a:t>then </a:t>
            </a:r>
            <a:r>
              <a:rPr sz="2000" spc="-5" dirty="0">
                <a:latin typeface="Carlito"/>
                <a:cs typeface="Carlito"/>
              </a:rPr>
              <a:t>address </a:t>
            </a:r>
            <a:r>
              <a:rPr sz="2000" spc="5" dirty="0">
                <a:latin typeface="Carlito"/>
                <a:cs typeface="Carlito"/>
              </a:rPr>
              <a:t>is</a:t>
            </a:r>
            <a:r>
              <a:rPr sz="2000" spc="120" dirty="0">
                <a:latin typeface="Carlito"/>
                <a:cs typeface="Carlito"/>
              </a:rPr>
              <a:t> </a:t>
            </a:r>
            <a:r>
              <a:rPr sz="2000" spc="-10" dirty="0">
                <a:latin typeface="Carlito"/>
                <a:cs typeface="Carlito"/>
              </a:rPr>
              <a:t>released.</a:t>
            </a:r>
            <a:endParaRPr sz="2000" dirty="0">
              <a:latin typeface="Carlito"/>
              <a:cs typeface="Carlito"/>
            </a:endParaRPr>
          </a:p>
        </p:txBody>
      </p:sp>
      <p:sp>
        <p:nvSpPr>
          <p:cNvPr id="4" name="object 4"/>
          <p:cNvSpPr/>
          <p:nvPr/>
        </p:nvSpPr>
        <p:spPr>
          <a:xfrm>
            <a:off x="1143000" y="4754879"/>
            <a:ext cx="7162800" cy="2220973"/>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bject 4">
            <a:extLst>
              <a:ext uri="{FF2B5EF4-FFF2-40B4-BE49-F238E27FC236}">
                <a16:creationId xmlns:a16="http://schemas.microsoft.com/office/drawing/2014/main" xmlns="" id="{1253A489-AC40-459B-AAE5-F272DC61AEC1}"/>
              </a:ext>
            </a:extLst>
          </p:cNvPr>
          <p:cNvSpPr/>
          <p:nvPr/>
        </p:nvSpPr>
        <p:spPr>
          <a:xfrm>
            <a:off x="533400" y="316102"/>
            <a:ext cx="8145780" cy="815975"/>
          </a:xfrm>
          <a:custGeom>
            <a:avLst/>
            <a:gdLst/>
            <a:ahLst/>
            <a:cxnLst/>
            <a:rect l="l" t="t" r="r" b="b"/>
            <a:pathLst>
              <a:path w="8145780" h="815975">
                <a:moveTo>
                  <a:pt x="8009508" y="0"/>
                </a:moveTo>
                <a:lnTo>
                  <a:pt x="135915" y="0"/>
                </a:lnTo>
                <a:lnTo>
                  <a:pt x="92958" y="6940"/>
                </a:lnTo>
                <a:lnTo>
                  <a:pt x="55648" y="26261"/>
                </a:lnTo>
                <a:lnTo>
                  <a:pt x="26225" y="55714"/>
                </a:lnTo>
                <a:lnTo>
                  <a:pt x="6929" y="93049"/>
                </a:lnTo>
                <a:lnTo>
                  <a:pt x="0" y="136017"/>
                </a:lnTo>
                <a:lnTo>
                  <a:pt x="0" y="679576"/>
                </a:lnTo>
                <a:lnTo>
                  <a:pt x="6929" y="722544"/>
                </a:lnTo>
                <a:lnTo>
                  <a:pt x="26225" y="759879"/>
                </a:lnTo>
                <a:lnTo>
                  <a:pt x="55648" y="789332"/>
                </a:lnTo>
                <a:lnTo>
                  <a:pt x="92958" y="808653"/>
                </a:lnTo>
                <a:lnTo>
                  <a:pt x="135915" y="815594"/>
                </a:lnTo>
                <a:lnTo>
                  <a:pt x="8009508" y="815594"/>
                </a:lnTo>
                <a:lnTo>
                  <a:pt x="8052463" y="808653"/>
                </a:lnTo>
                <a:lnTo>
                  <a:pt x="8089766" y="789332"/>
                </a:lnTo>
                <a:lnTo>
                  <a:pt x="8119182" y="759879"/>
                </a:lnTo>
                <a:lnTo>
                  <a:pt x="8138471" y="722544"/>
                </a:lnTo>
                <a:lnTo>
                  <a:pt x="8145399" y="679576"/>
                </a:lnTo>
                <a:lnTo>
                  <a:pt x="8145399" y="136017"/>
                </a:lnTo>
                <a:lnTo>
                  <a:pt x="8138471" y="93049"/>
                </a:lnTo>
                <a:lnTo>
                  <a:pt x="8119182" y="55714"/>
                </a:lnTo>
                <a:lnTo>
                  <a:pt x="8089766" y="26261"/>
                </a:lnTo>
                <a:lnTo>
                  <a:pt x="8052463" y="6940"/>
                </a:lnTo>
                <a:lnTo>
                  <a:pt x="8009508" y="0"/>
                </a:lnTo>
                <a:close/>
              </a:path>
            </a:pathLst>
          </a:custGeom>
          <a:solidFill>
            <a:srgbClr val="006188"/>
          </a:solidFill>
        </p:spPr>
        <p:txBody>
          <a:bodyPr wrap="square" lIns="0" tIns="0" rIns="0" bIns="0" rtlCol="0"/>
          <a:lstStyle/>
          <a:p>
            <a:endParaRPr/>
          </a:p>
        </p:txBody>
      </p:sp>
      <p:sp>
        <p:nvSpPr>
          <p:cNvPr id="2" name="object 2"/>
          <p:cNvSpPr txBox="1">
            <a:spLocks noGrp="1"/>
          </p:cNvSpPr>
          <p:nvPr>
            <p:ph type="title"/>
          </p:nvPr>
        </p:nvSpPr>
        <p:spPr>
          <a:xfrm>
            <a:off x="690880" y="383540"/>
            <a:ext cx="4507865" cy="575310"/>
          </a:xfrm>
          <a:prstGeom prst="rect">
            <a:avLst/>
          </a:prstGeom>
        </p:spPr>
        <p:txBody>
          <a:bodyPr vert="horz" wrap="square" lIns="0" tIns="13335" rIns="0" bIns="0" rtlCol="0">
            <a:spAutoFit/>
          </a:bodyPr>
          <a:lstStyle/>
          <a:p>
            <a:pPr marL="12700">
              <a:lnSpc>
                <a:spcPct val="100000"/>
              </a:lnSpc>
              <a:spcBef>
                <a:spcPts val="105"/>
              </a:spcBef>
            </a:pPr>
            <a:r>
              <a:rPr spc="-15" dirty="0"/>
              <a:t>DHCPv4 </a:t>
            </a:r>
            <a:r>
              <a:rPr spc="-10" dirty="0"/>
              <a:t>Message</a:t>
            </a:r>
            <a:r>
              <a:rPr spc="60" dirty="0"/>
              <a:t> </a:t>
            </a:r>
            <a:r>
              <a:rPr spc="-10" dirty="0"/>
              <a:t>Types</a:t>
            </a:r>
          </a:p>
        </p:txBody>
      </p:sp>
      <p:sp>
        <p:nvSpPr>
          <p:cNvPr id="3" name="object 3"/>
          <p:cNvSpPr txBox="1"/>
          <p:nvPr/>
        </p:nvSpPr>
        <p:spPr>
          <a:xfrm>
            <a:off x="690880" y="1374699"/>
            <a:ext cx="7767320" cy="730969"/>
          </a:xfrm>
          <a:prstGeom prst="rect">
            <a:avLst/>
          </a:prstGeom>
        </p:spPr>
        <p:txBody>
          <a:bodyPr vert="horz" wrap="square" lIns="0" tIns="12700" rIns="0" bIns="0" rtlCol="0">
            <a:spAutoFit/>
          </a:bodyPr>
          <a:lstStyle/>
          <a:p>
            <a:pPr marL="12700">
              <a:lnSpc>
                <a:spcPts val="2800"/>
              </a:lnSpc>
              <a:spcBef>
                <a:spcPts val="100"/>
              </a:spcBef>
              <a:tabLst>
                <a:tab pos="469900" algn="l"/>
              </a:tabLst>
            </a:pPr>
            <a:r>
              <a:rPr sz="2400" b="1" spc="-10" dirty="0">
                <a:solidFill>
                  <a:srgbClr val="0083B7"/>
                </a:solidFill>
                <a:latin typeface="Carlito"/>
                <a:cs typeface="Carlito"/>
              </a:rPr>
              <a:t>4.	</a:t>
            </a:r>
            <a:r>
              <a:rPr sz="2400" b="1" spc="-5" dirty="0">
                <a:latin typeface="Carlito"/>
                <a:cs typeface="Carlito"/>
              </a:rPr>
              <a:t>DHCP</a:t>
            </a:r>
            <a:r>
              <a:rPr lang="en-US" sz="2400" b="1" spc="-5" dirty="0">
                <a:latin typeface="Carlito"/>
                <a:cs typeface="Carlito"/>
              </a:rPr>
              <a:t> </a:t>
            </a:r>
            <a:r>
              <a:rPr sz="2400" b="1" spc="-5" dirty="0">
                <a:latin typeface="Carlito"/>
                <a:cs typeface="Carlito"/>
              </a:rPr>
              <a:t>ACK</a:t>
            </a:r>
            <a:r>
              <a:rPr sz="2400" spc="-5" dirty="0">
                <a:latin typeface="Carlito"/>
                <a:cs typeface="Carlito"/>
              </a:rPr>
              <a:t>: </a:t>
            </a:r>
            <a:r>
              <a:rPr sz="2400" dirty="0">
                <a:latin typeface="Carlito"/>
                <a:cs typeface="Carlito"/>
              </a:rPr>
              <a:t>Acknowledgement </a:t>
            </a:r>
            <a:r>
              <a:rPr sz="2400" spc="-10" dirty="0">
                <a:latin typeface="Carlito"/>
                <a:cs typeface="Carlito"/>
              </a:rPr>
              <a:t>from </a:t>
            </a:r>
            <a:r>
              <a:rPr sz="2400" dirty="0">
                <a:latin typeface="Carlito"/>
                <a:cs typeface="Carlito"/>
              </a:rPr>
              <a:t>server to </a:t>
            </a:r>
            <a:r>
              <a:rPr sz="2400" spc="10" dirty="0">
                <a:latin typeface="Carlito"/>
                <a:cs typeface="Carlito"/>
              </a:rPr>
              <a:t>client</a:t>
            </a:r>
            <a:r>
              <a:rPr sz="2400" spc="-125" dirty="0">
                <a:latin typeface="Carlito"/>
                <a:cs typeface="Carlito"/>
              </a:rPr>
              <a:t> </a:t>
            </a:r>
            <a:r>
              <a:rPr sz="2400" spc="-10" dirty="0">
                <a:latin typeface="Carlito"/>
                <a:cs typeface="Carlito"/>
              </a:rPr>
              <a:t>with</a:t>
            </a:r>
            <a:endParaRPr sz="2400" dirty="0">
              <a:latin typeface="Carlito"/>
              <a:cs typeface="Carlito"/>
            </a:endParaRPr>
          </a:p>
          <a:p>
            <a:pPr marL="470534">
              <a:lnSpc>
                <a:spcPts val="2800"/>
              </a:lnSpc>
            </a:pPr>
            <a:r>
              <a:rPr sz="2400" spc="-10" dirty="0">
                <a:latin typeface="Carlito"/>
                <a:cs typeface="Carlito"/>
              </a:rPr>
              <a:t>parameters, </a:t>
            </a:r>
            <a:r>
              <a:rPr sz="2400" spc="10" dirty="0">
                <a:latin typeface="Carlito"/>
                <a:cs typeface="Carlito"/>
              </a:rPr>
              <a:t>including </a:t>
            </a:r>
            <a:r>
              <a:rPr sz="2400" spc="15" dirty="0">
                <a:latin typeface="Carlito"/>
                <a:cs typeface="Carlito"/>
              </a:rPr>
              <a:t>IP</a:t>
            </a:r>
            <a:r>
              <a:rPr sz="2400" spc="-125" dirty="0">
                <a:latin typeface="Carlito"/>
                <a:cs typeface="Carlito"/>
              </a:rPr>
              <a:t> </a:t>
            </a:r>
            <a:r>
              <a:rPr sz="2400" dirty="0">
                <a:latin typeface="Carlito"/>
                <a:cs typeface="Carlito"/>
              </a:rPr>
              <a:t>address.</a:t>
            </a:r>
          </a:p>
        </p:txBody>
      </p:sp>
      <p:sp>
        <p:nvSpPr>
          <p:cNvPr id="4" name="object 4"/>
          <p:cNvSpPr txBox="1"/>
          <p:nvPr/>
        </p:nvSpPr>
        <p:spPr>
          <a:xfrm>
            <a:off x="690880" y="4953000"/>
            <a:ext cx="7640955" cy="1094740"/>
          </a:xfrm>
          <a:prstGeom prst="rect">
            <a:avLst/>
          </a:prstGeom>
        </p:spPr>
        <p:txBody>
          <a:bodyPr vert="horz" wrap="square" lIns="0" tIns="27940" rIns="0" bIns="0" rtlCol="0">
            <a:spAutoFit/>
          </a:bodyPr>
          <a:lstStyle/>
          <a:p>
            <a:pPr marL="470534" marR="5080" indent="-457834">
              <a:lnSpc>
                <a:spcPct val="96000"/>
              </a:lnSpc>
              <a:spcBef>
                <a:spcPts val="220"/>
              </a:spcBef>
              <a:tabLst>
                <a:tab pos="469900" algn="l"/>
              </a:tabLst>
            </a:pPr>
            <a:r>
              <a:rPr sz="2400" b="1" spc="-10" dirty="0">
                <a:solidFill>
                  <a:srgbClr val="0083B7"/>
                </a:solidFill>
                <a:latin typeface="Carlito"/>
                <a:cs typeface="Carlito"/>
              </a:rPr>
              <a:t>5.	</a:t>
            </a:r>
            <a:r>
              <a:rPr sz="2400" b="1" dirty="0">
                <a:latin typeface="Carlito"/>
                <a:cs typeface="Carlito"/>
              </a:rPr>
              <a:t>DHCP</a:t>
            </a:r>
            <a:r>
              <a:rPr lang="en-US" sz="2400" b="1" dirty="0">
                <a:latin typeface="Carlito"/>
                <a:cs typeface="Carlito"/>
              </a:rPr>
              <a:t> </a:t>
            </a:r>
            <a:r>
              <a:rPr sz="2400" b="1" dirty="0">
                <a:latin typeface="Carlito"/>
                <a:cs typeface="Carlito"/>
              </a:rPr>
              <a:t>NACK</a:t>
            </a:r>
            <a:r>
              <a:rPr sz="2400" dirty="0">
                <a:latin typeface="Carlito"/>
                <a:cs typeface="Carlito"/>
              </a:rPr>
              <a:t>: </a:t>
            </a:r>
            <a:r>
              <a:rPr sz="2400" spc="-5" dirty="0">
                <a:latin typeface="Carlito"/>
                <a:cs typeface="Carlito"/>
              </a:rPr>
              <a:t>Negative </a:t>
            </a:r>
            <a:r>
              <a:rPr sz="2400" dirty="0">
                <a:latin typeface="Carlito"/>
                <a:cs typeface="Carlito"/>
              </a:rPr>
              <a:t>acknowledgement </a:t>
            </a:r>
            <a:r>
              <a:rPr sz="2400" spc="-10" dirty="0">
                <a:latin typeface="Carlito"/>
                <a:cs typeface="Carlito"/>
              </a:rPr>
              <a:t>from </a:t>
            </a:r>
            <a:r>
              <a:rPr sz="2400" dirty="0">
                <a:latin typeface="Carlito"/>
                <a:cs typeface="Carlito"/>
              </a:rPr>
              <a:t>server to  </a:t>
            </a:r>
            <a:r>
              <a:rPr sz="2400" spc="5" dirty="0">
                <a:latin typeface="Carlito"/>
                <a:cs typeface="Carlito"/>
              </a:rPr>
              <a:t>client, indicating </a:t>
            </a:r>
            <a:r>
              <a:rPr sz="2400" spc="-5" dirty="0">
                <a:latin typeface="Carlito"/>
                <a:cs typeface="Carlito"/>
              </a:rPr>
              <a:t>that </a:t>
            </a:r>
            <a:r>
              <a:rPr sz="2400" spc="5" dirty="0">
                <a:latin typeface="Carlito"/>
                <a:cs typeface="Carlito"/>
              </a:rPr>
              <a:t>the </a:t>
            </a:r>
            <a:r>
              <a:rPr sz="2400" spc="10" dirty="0">
                <a:latin typeface="Carlito"/>
                <a:cs typeface="Carlito"/>
              </a:rPr>
              <a:t>client's </a:t>
            </a:r>
            <a:r>
              <a:rPr sz="2400" dirty="0">
                <a:latin typeface="Carlito"/>
                <a:cs typeface="Carlito"/>
              </a:rPr>
              <a:t>lease </a:t>
            </a:r>
            <a:r>
              <a:rPr sz="2400" spc="-5" dirty="0">
                <a:latin typeface="Carlito"/>
                <a:cs typeface="Carlito"/>
              </a:rPr>
              <a:t>has expired </a:t>
            </a:r>
            <a:r>
              <a:rPr sz="2400" spc="5" dirty="0">
                <a:latin typeface="Carlito"/>
                <a:cs typeface="Carlito"/>
              </a:rPr>
              <a:t>or</a:t>
            </a:r>
            <a:r>
              <a:rPr sz="2400" spc="-310" dirty="0">
                <a:latin typeface="Carlito"/>
                <a:cs typeface="Carlito"/>
              </a:rPr>
              <a:t> </a:t>
            </a:r>
            <a:r>
              <a:rPr sz="2400" spc="-5" dirty="0">
                <a:latin typeface="Carlito"/>
                <a:cs typeface="Carlito"/>
              </a:rPr>
              <a:t>that  </a:t>
            </a:r>
            <a:r>
              <a:rPr sz="2400" dirty="0">
                <a:latin typeface="Carlito"/>
                <a:cs typeface="Carlito"/>
              </a:rPr>
              <a:t>a requested </a:t>
            </a:r>
            <a:r>
              <a:rPr sz="2400" spc="15" dirty="0">
                <a:latin typeface="Carlito"/>
                <a:cs typeface="Carlito"/>
              </a:rPr>
              <a:t>IP </a:t>
            </a:r>
            <a:r>
              <a:rPr sz="2400" spc="-5" dirty="0">
                <a:latin typeface="Carlito"/>
                <a:cs typeface="Carlito"/>
              </a:rPr>
              <a:t>address </a:t>
            </a:r>
            <a:r>
              <a:rPr sz="2400" dirty="0">
                <a:latin typeface="Carlito"/>
                <a:cs typeface="Carlito"/>
              </a:rPr>
              <a:t>is</a:t>
            </a:r>
            <a:r>
              <a:rPr sz="2400" spc="-100" dirty="0">
                <a:latin typeface="Carlito"/>
                <a:cs typeface="Carlito"/>
              </a:rPr>
              <a:t> </a:t>
            </a:r>
            <a:r>
              <a:rPr sz="2400" dirty="0">
                <a:latin typeface="Carlito"/>
                <a:cs typeface="Carlito"/>
              </a:rPr>
              <a:t>incorrect.</a:t>
            </a:r>
          </a:p>
        </p:txBody>
      </p:sp>
      <p:sp>
        <p:nvSpPr>
          <p:cNvPr id="5" name="object 5"/>
          <p:cNvSpPr/>
          <p:nvPr/>
        </p:nvSpPr>
        <p:spPr>
          <a:xfrm>
            <a:off x="912812" y="2517871"/>
            <a:ext cx="7386955" cy="2166110"/>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1725</TotalTime>
  <Words>3125</Words>
  <Application>Microsoft Office PowerPoint</Application>
  <PresentationFormat>On-screen Show (4:3)</PresentationFormat>
  <Paragraphs>301</Paragraphs>
  <Slides>45</Slides>
  <Notes>0</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Office Theme</vt:lpstr>
      <vt:lpstr> Networks Fundamentals </vt:lpstr>
      <vt:lpstr>PowerPoint Presentation</vt:lpstr>
      <vt:lpstr>What is a Protocol?</vt:lpstr>
      <vt:lpstr>PowerPoint Presentation</vt:lpstr>
      <vt:lpstr>PowerPoint Presentation</vt:lpstr>
      <vt:lpstr>DHCPv4 Operation</vt:lpstr>
      <vt:lpstr>DHCPv4 Message Types</vt:lpstr>
      <vt:lpstr>DHCPv4 Message Types</vt:lpstr>
      <vt:lpstr>DHCPv4 Message Types</vt:lpstr>
      <vt:lpstr>DHCPv4 Message Types</vt:lpstr>
      <vt:lpstr>DHCPv4 Message Types – Server Logic</vt:lpstr>
      <vt:lpstr>PowerPoint Presentation</vt:lpstr>
      <vt:lpstr>PowerPoint Presentation</vt:lpstr>
      <vt:lpstr>PowerPoint Presentation</vt:lpstr>
      <vt:lpstr>FTP: File Transfer Protocol </vt:lpstr>
      <vt:lpstr>FTP: File Transfer Protocol </vt:lpstr>
      <vt:lpstr>HTTP: Hyper Text Transfer Protocol </vt:lpstr>
      <vt:lpstr>HTTP: Hyper Text Transfer Protocol </vt:lpstr>
      <vt:lpstr>HTTPs: Hyper Text Transfer Protocol Secure </vt:lpstr>
      <vt:lpstr>IMAP and IMAP4: Internet Message Access Protocol (version 4) </vt:lpstr>
      <vt:lpstr>IMAP and IMAP4: Internet Message Access Protocol (version 4) </vt:lpstr>
      <vt:lpstr>POP and POP3: Post Office Protocol (version 3) </vt:lpstr>
      <vt:lpstr>POP and POP3: Post Office Protocol (version 3) </vt:lpstr>
      <vt:lpstr>SMTP: Simple Mail Transfer Protocol </vt:lpstr>
      <vt:lpstr>SMTP: Simple Mail Transfer Protocol </vt:lpstr>
      <vt:lpstr>Telnet: Terminal emulation protocol </vt:lpstr>
      <vt:lpstr>Telnet: Terminal emulation protocol </vt:lpstr>
      <vt:lpstr>SSH :Secure Shell protocol</vt:lpstr>
      <vt:lpstr>SNMP: Simple Network Management Protocol </vt:lpstr>
      <vt:lpstr>SNMP: Simple Network Management Protocol </vt:lpstr>
      <vt:lpstr>RPC: Remote Procedure Call protocol</vt:lpstr>
      <vt:lpstr>RPC: Remote Procedure Call protocol</vt:lpstr>
      <vt:lpstr>TCP: Transmission Control Protocol </vt:lpstr>
      <vt:lpstr>TCP: Transmission Control Protocol </vt:lpstr>
      <vt:lpstr>UDP: User Datagram Protocol </vt:lpstr>
      <vt:lpstr>UDP: User Datagram Protocol </vt:lpstr>
      <vt:lpstr>IP: Internet Protocol (IPv4) </vt:lpstr>
      <vt:lpstr>IP: Internet Protocol (IPv4) </vt:lpstr>
      <vt:lpstr>IPv6: Internet Protocol version 6 </vt:lpstr>
      <vt:lpstr>ICMP: Internet Control Message Protocol </vt:lpstr>
      <vt:lpstr>ARP: Address Resolution Protocol </vt:lpstr>
      <vt:lpstr>SLIP: Serial Line IP  </vt:lpstr>
      <vt:lpstr>SLIP: Serial Line IP  </vt:lpstr>
      <vt:lpstr>Ports for Protocols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Cisco TAC Entry Training</dc:title>
  <dc:creator>Tariq Bader</dc:creator>
  <cp:lastModifiedBy>Wafa Bani Mustafa</cp:lastModifiedBy>
  <cp:revision>312</cp:revision>
  <dcterms:created xsi:type="dcterms:W3CDTF">2022-03-16T14:46:46Z</dcterms:created>
  <dcterms:modified xsi:type="dcterms:W3CDTF">2022-08-03T10:58:55Z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2015-01-24T00:00:00Z</vt:filetime>
  </property>
  <property fmtid="{D5CDD505-2E9C-101B-9397-08002B2CF9AE}" pid="3" name="Creator">
    <vt:lpwstr>Microsoft® PowerPoint® 2010</vt:lpwstr>
  </property>
  <property fmtid="{D5CDD505-2E9C-101B-9397-08002B2CF9AE}" pid="4" name="LastSaved">
    <vt:filetime>2022-03-16T00:00:00Z</vt:filetime>
  </property>
</Properties>
</file>