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7"/>
  </p:notesMasterIdLst>
  <p:sldIdLst>
    <p:sldId id="1107" r:id="rId2"/>
    <p:sldId id="976" r:id="rId3"/>
    <p:sldId id="977" r:id="rId4"/>
    <p:sldId id="1127" r:id="rId5"/>
    <p:sldId id="1161" r:id="rId6"/>
    <p:sldId id="264" r:id="rId7"/>
    <p:sldId id="271" r:id="rId8"/>
    <p:sldId id="272" r:id="rId9"/>
    <p:sldId id="273" r:id="rId10"/>
    <p:sldId id="274" r:id="rId11"/>
    <p:sldId id="275" r:id="rId12"/>
    <p:sldId id="1139" r:id="rId13"/>
    <p:sldId id="1128" r:id="rId14"/>
    <p:sldId id="1140" r:id="rId15"/>
    <p:sldId id="1129" r:id="rId16"/>
    <p:sldId id="1141" r:id="rId17"/>
    <p:sldId id="1130" r:id="rId18"/>
    <p:sldId id="1142" r:id="rId19"/>
    <p:sldId id="1163" r:id="rId20"/>
    <p:sldId id="1131" r:id="rId21"/>
    <p:sldId id="1143" r:id="rId22"/>
    <p:sldId id="1132" r:id="rId23"/>
    <p:sldId id="1144" r:id="rId24"/>
    <p:sldId id="1133" r:id="rId25"/>
    <p:sldId id="1145" r:id="rId26"/>
    <p:sldId id="1135" r:id="rId27"/>
    <p:sldId id="1146" r:id="rId28"/>
    <p:sldId id="286" r:id="rId29"/>
    <p:sldId id="1134" r:id="rId30"/>
    <p:sldId id="1147" r:id="rId31"/>
    <p:sldId id="1137" r:id="rId32"/>
    <p:sldId id="1148" r:id="rId33"/>
    <p:sldId id="1138" r:id="rId34"/>
    <p:sldId id="1151" r:id="rId35"/>
    <p:sldId id="1150" r:id="rId36"/>
    <p:sldId id="1156" r:id="rId37"/>
    <p:sldId id="1152" r:id="rId38"/>
    <p:sldId id="1157" r:id="rId39"/>
    <p:sldId id="1153" r:id="rId40"/>
    <p:sldId id="1154" r:id="rId41"/>
    <p:sldId id="1155" r:id="rId42"/>
    <p:sldId id="1158" r:id="rId43"/>
    <p:sldId id="1159" r:id="rId44"/>
    <p:sldId id="1162" r:id="rId45"/>
    <p:sldId id="1160" r:id="rId46"/>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291" autoAdjust="0"/>
  </p:normalViewPr>
  <p:slideViewPr>
    <p:cSldViewPr>
      <p:cViewPr>
        <p:scale>
          <a:sx n="100" d="100"/>
          <a:sy n="100" d="100"/>
        </p:scale>
        <p:origin x="-1104" y="-2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BF36D705-0619-403C-90D2-E16059E96CB9}" type="datetimeFigureOut">
              <a:rPr lang="en-US" smtClean="0"/>
              <a:t>8/3/2022</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C23861C2-1F0B-4194-8252-25847263A96B}" type="slidenum">
              <a:rPr lang="en-US" smtClean="0"/>
              <a:t>‹#›</a:t>
            </a:fld>
            <a:endParaRPr lang="en-US"/>
          </a:p>
        </p:txBody>
      </p:sp>
    </p:spTree>
    <p:extLst>
      <p:ext uri="{BB962C8B-B14F-4D97-AF65-F5344CB8AC3E}">
        <p14:creationId xmlns:p14="http://schemas.microsoft.com/office/powerpoint/2010/main" val="3385691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9144000" cy="177800"/>
          </a:xfrm>
          <a:custGeom>
            <a:avLst/>
            <a:gdLst/>
            <a:ahLst/>
            <a:cxnLst/>
            <a:rect l="l" t="t" r="r" b="b"/>
            <a:pathLst>
              <a:path w="9144000" h="177800">
                <a:moveTo>
                  <a:pt x="9144000" y="0"/>
                </a:moveTo>
                <a:lnTo>
                  <a:pt x="0" y="0"/>
                </a:lnTo>
                <a:lnTo>
                  <a:pt x="0" y="177800"/>
                </a:lnTo>
                <a:lnTo>
                  <a:pt x="9144000" y="177800"/>
                </a:lnTo>
                <a:lnTo>
                  <a:pt x="9144000" y="0"/>
                </a:lnTo>
                <a:close/>
              </a:path>
            </a:pathLst>
          </a:custGeom>
          <a:solidFill>
            <a:srgbClr val="005F85"/>
          </a:solidFill>
        </p:spPr>
        <p:txBody>
          <a:bodyPr wrap="square" lIns="0" tIns="0" rIns="0" bIns="0" rtlCol="0"/>
          <a:lstStyle/>
          <a:p>
            <a:endParaRPr/>
          </a:p>
        </p:txBody>
      </p:sp>
      <p:sp>
        <p:nvSpPr>
          <p:cNvPr id="17" name="bg object 17"/>
          <p:cNvSpPr/>
          <p:nvPr/>
        </p:nvSpPr>
        <p:spPr>
          <a:xfrm>
            <a:off x="722312" y="4416297"/>
            <a:ext cx="7773034" cy="1343660"/>
          </a:xfrm>
          <a:custGeom>
            <a:avLst/>
            <a:gdLst/>
            <a:ahLst/>
            <a:cxnLst/>
            <a:rect l="l" t="t" r="r" b="b"/>
            <a:pathLst>
              <a:path w="7773034" h="1343660">
                <a:moveTo>
                  <a:pt x="7548562" y="0"/>
                </a:moveTo>
                <a:lnTo>
                  <a:pt x="223862" y="0"/>
                </a:lnTo>
                <a:lnTo>
                  <a:pt x="178747" y="4552"/>
                </a:lnTo>
                <a:lnTo>
                  <a:pt x="136726" y="17607"/>
                </a:lnTo>
                <a:lnTo>
                  <a:pt x="98699" y="38261"/>
                </a:lnTo>
                <a:lnTo>
                  <a:pt x="65568" y="65611"/>
                </a:lnTo>
                <a:lnTo>
                  <a:pt x="38232" y="98753"/>
                </a:lnTo>
                <a:lnTo>
                  <a:pt x="17592" y="136784"/>
                </a:lnTo>
                <a:lnTo>
                  <a:pt x="4548" y="178801"/>
                </a:lnTo>
                <a:lnTo>
                  <a:pt x="0" y="223900"/>
                </a:lnTo>
                <a:lnTo>
                  <a:pt x="0" y="1119377"/>
                </a:lnTo>
                <a:lnTo>
                  <a:pt x="4548" y="1164485"/>
                </a:lnTo>
                <a:lnTo>
                  <a:pt x="17592" y="1206500"/>
                </a:lnTo>
                <a:lnTo>
                  <a:pt x="38232" y="1244521"/>
                </a:lnTo>
                <a:lnTo>
                  <a:pt x="65568" y="1277650"/>
                </a:lnTo>
                <a:lnTo>
                  <a:pt x="98699" y="1304984"/>
                </a:lnTo>
                <a:lnTo>
                  <a:pt x="136726" y="1325623"/>
                </a:lnTo>
                <a:lnTo>
                  <a:pt x="178747" y="1338667"/>
                </a:lnTo>
                <a:lnTo>
                  <a:pt x="223862" y="1343215"/>
                </a:lnTo>
                <a:lnTo>
                  <a:pt x="7548562" y="1343215"/>
                </a:lnTo>
                <a:lnTo>
                  <a:pt x="7593661" y="1338667"/>
                </a:lnTo>
                <a:lnTo>
                  <a:pt x="7635678" y="1325623"/>
                </a:lnTo>
                <a:lnTo>
                  <a:pt x="7673709" y="1304984"/>
                </a:lnTo>
                <a:lnTo>
                  <a:pt x="7706852" y="1277650"/>
                </a:lnTo>
                <a:lnTo>
                  <a:pt x="7734202" y="1244521"/>
                </a:lnTo>
                <a:lnTo>
                  <a:pt x="7754856" y="1206500"/>
                </a:lnTo>
                <a:lnTo>
                  <a:pt x="7767911" y="1164485"/>
                </a:lnTo>
                <a:lnTo>
                  <a:pt x="7772463" y="1119377"/>
                </a:lnTo>
                <a:lnTo>
                  <a:pt x="7772463" y="223900"/>
                </a:lnTo>
                <a:lnTo>
                  <a:pt x="7767911" y="178801"/>
                </a:lnTo>
                <a:lnTo>
                  <a:pt x="7754856" y="136784"/>
                </a:lnTo>
                <a:lnTo>
                  <a:pt x="7734202" y="98753"/>
                </a:lnTo>
                <a:lnTo>
                  <a:pt x="7706852" y="65611"/>
                </a:lnTo>
                <a:lnTo>
                  <a:pt x="7673709" y="38261"/>
                </a:lnTo>
                <a:lnTo>
                  <a:pt x="7635678" y="17607"/>
                </a:lnTo>
                <a:lnTo>
                  <a:pt x="7593661" y="4552"/>
                </a:lnTo>
                <a:lnTo>
                  <a:pt x="7548562" y="0"/>
                </a:lnTo>
                <a:close/>
              </a:path>
            </a:pathLst>
          </a:custGeom>
          <a:solidFill>
            <a:srgbClr val="006188"/>
          </a:solidFill>
        </p:spPr>
        <p:txBody>
          <a:bodyPr wrap="square" lIns="0" tIns="0" rIns="0" bIns="0" rtlCol="0"/>
          <a:lstStyle/>
          <a:p>
            <a:endParaRPr/>
          </a:p>
        </p:txBody>
      </p:sp>
      <p:sp>
        <p:nvSpPr>
          <p:cNvPr id="2" name="Holder 2"/>
          <p:cNvSpPr>
            <a:spLocks noGrp="1"/>
          </p:cNvSpPr>
          <p:nvPr>
            <p:ph type="ctrTitle"/>
          </p:nvPr>
        </p:nvSpPr>
        <p:spPr>
          <a:xfrm>
            <a:off x="3386454" y="3105086"/>
            <a:ext cx="2371090" cy="929004"/>
          </a:xfrm>
          <a:prstGeom prst="rect">
            <a:avLst/>
          </a:prstGeom>
        </p:spPr>
        <p:txBody>
          <a:bodyPr wrap="square" lIns="0" tIns="0" rIns="0" bIns="0">
            <a:spAutoFit/>
          </a:bodyPr>
          <a:lstStyle>
            <a:lvl1pPr>
              <a:defRPr sz="5900" b="0" i="0">
                <a:solidFill>
                  <a:schemeClr val="bg1"/>
                </a:solidFill>
                <a:latin typeface="Carlito"/>
                <a:cs typeface="Carlito"/>
              </a:defRPr>
            </a:lvl1pPr>
          </a:lstStyle>
          <a:p>
            <a:endParaRPr/>
          </a:p>
        </p:txBody>
      </p:sp>
      <p:sp>
        <p:nvSpPr>
          <p:cNvPr id="3" name="Holder 3"/>
          <p:cNvSpPr>
            <a:spLocks noGrp="1"/>
          </p:cNvSpPr>
          <p:nvPr>
            <p:ph type="subTitle" idx="4"/>
          </p:nvPr>
        </p:nvSpPr>
        <p:spPr>
          <a:xfrm>
            <a:off x="989647" y="4569523"/>
            <a:ext cx="7164704" cy="88011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defRPr sz="700" b="0" i="0">
                <a:solidFill>
                  <a:srgbClr val="D2D2D2"/>
                </a:solidFill>
                <a:latin typeface="Arial"/>
                <a:cs typeface="Arial"/>
              </a:defRPr>
            </a:lvl1pPr>
          </a:lstStyle>
          <a:p>
            <a:pPr marL="12700">
              <a:lnSpc>
                <a:spcPct val="100000"/>
              </a:lnSpc>
              <a:spcBef>
                <a:spcPts val="50"/>
              </a:spcBef>
            </a:pPr>
            <a:r>
              <a:rPr spc="10" dirty="0"/>
              <a:t>Presentation_ID</a:t>
            </a:r>
          </a:p>
        </p:txBody>
      </p:sp>
      <p:sp>
        <p:nvSpPr>
          <p:cNvPr id="5" name="Holder 5"/>
          <p:cNvSpPr>
            <a:spLocks noGrp="1"/>
          </p:cNvSpPr>
          <p:nvPr>
            <p:ph type="dt" sz="half" idx="6"/>
          </p:nvPr>
        </p:nvSpPr>
        <p:spPr/>
        <p:txBody>
          <a:bodyPr lIns="0" tIns="0" rIns="0" bIns="0"/>
          <a:lstStyle>
            <a:lvl1pPr>
              <a:defRPr sz="700" b="0" i="0">
                <a:solidFill>
                  <a:srgbClr val="D2D2D2"/>
                </a:solidFill>
                <a:latin typeface="Arial"/>
                <a:cs typeface="Arial"/>
              </a:defRPr>
            </a:lvl1pPr>
          </a:lstStyle>
          <a:p>
            <a:pPr marL="12700">
              <a:lnSpc>
                <a:spcPct val="100000"/>
              </a:lnSpc>
              <a:spcBef>
                <a:spcPts val="50"/>
              </a:spcBef>
            </a:pPr>
            <a:r>
              <a:rPr spc="10" dirty="0"/>
              <a:t>© 2009 </a:t>
            </a:r>
            <a:r>
              <a:rPr spc="30" dirty="0"/>
              <a:t>Cisco </a:t>
            </a:r>
            <a:r>
              <a:rPr spc="10" dirty="0"/>
              <a:t>Systems, </a:t>
            </a:r>
            <a:r>
              <a:rPr spc="5" dirty="0"/>
              <a:t>Inc. All </a:t>
            </a:r>
            <a:r>
              <a:rPr dirty="0"/>
              <a:t>rights </a:t>
            </a:r>
            <a:r>
              <a:rPr spc="-5" dirty="0"/>
              <a:t>reserved. </a:t>
            </a:r>
            <a:r>
              <a:rPr spc="30" dirty="0"/>
              <a:t>Cisco </a:t>
            </a:r>
            <a:r>
              <a:rPr dirty="0"/>
              <a:t>Confidential</a:t>
            </a:r>
          </a:p>
        </p:txBody>
      </p:sp>
      <p:sp>
        <p:nvSpPr>
          <p:cNvPr id="6" name="Holder 6"/>
          <p:cNvSpPr>
            <a:spLocks noGrp="1"/>
          </p:cNvSpPr>
          <p:nvPr>
            <p:ph type="sldNum" sz="quarter" idx="7"/>
          </p:nvPr>
        </p:nvSpPr>
        <p:spPr/>
        <p:txBody>
          <a:bodyPr lIns="0" tIns="0" rIns="0" bIns="0"/>
          <a:lstStyle>
            <a:lvl1pPr>
              <a:defRPr sz="1050" b="0" i="0">
                <a:solidFill>
                  <a:srgbClr val="D2D2D2"/>
                </a:solidFill>
                <a:latin typeface="Arial"/>
                <a:cs typeface="Arial"/>
              </a:defRPr>
            </a:lvl1pPr>
          </a:lstStyle>
          <a:p>
            <a:pPr marL="38100">
              <a:lnSpc>
                <a:spcPts val="1255"/>
              </a:lnSpc>
            </a:pPr>
            <a:fld id="{81D60167-4931-47E6-BA6A-407CBD079E47}" type="slidenum">
              <a:rPr spc="-5" dirty="0"/>
              <a:t>‹#›</a:t>
            </a:fld>
            <a:endParaRPr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bg1"/>
                </a:solidFill>
                <a:latin typeface="Carlito"/>
                <a:cs typeface="Carlito"/>
              </a:defRPr>
            </a:lvl1pPr>
          </a:lstStyle>
          <a:p>
            <a:endParaRPr/>
          </a:p>
        </p:txBody>
      </p:sp>
      <p:sp>
        <p:nvSpPr>
          <p:cNvPr id="3" name="Holder 3"/>
          <p:cNvSpPr>
            <a:spLocks noGrp="1"/>
          </p:cNvSpPr>
          <p:nvPr>
            <p:ph type="body" idx="1"/>
          </p:nvPr>
        </p:nvSpPr>
        <p:spPr/>
        <p:txBody>
          <a:bodyPr lIns="0" tIns="0" rIns="0" bIns="0"/>
          <a:lstStyle>
            <a:lvl1pPr>
              <a:defRPr sz="2400" b="0" i="0">
                <a:solidFill>
                  <a:schemeClr val="tx1"/>
                </a:solidFill>
                <a:latin typeface="Carlito"/>
                <a:cs typeface="Carlito"/>
              </a:defRPr>
            </a:lvl1pPr>
          </a:lstStyle>
          <a:p>
            <a:endParaRPr/>
          </a:p>
        </p:txBody>
      </p:sp>
      <p:sp>
        <p:nvSpPr>
          <p:cNvPr id="4" name="Holder 4"/>
          <p:cNvSpPr>
            <a:spLocks noGrp="1"/>
          </p:cNvSpPr>
          <p:nvPr>
            <p:ph type="ftr" sz="quarter" idx="5"/>
          </p:nvPr>
        </p:nvSpPr>
        <p:spPr/>
        <p:txBody>
          <a:bodyPr lIns="0" tIns="0" rIns="0" bIns="0"/>
          <a:lstStyle>
            <a:lvl1pPr>
              <a:defRPr sz="700" b="0" i="0">
                <a:solidFill>
                  <a:srgbClr val="D2D2D2"/>
                </a:solidFill>
                <a:latin typeface="Arial"/>
                <a:cs typeface="Arial"/>
              </a:defRPr>
            </a:lvl1pPr>
          </a:lstStyle>
          <a:p>
            <a:pPr marL="12700">
              <a:lnSpc>
                <a:spcPct val="100000"/>
              </a:lnSpc>
              <a:spcBef>
                <a:spcPts val="50"/>
              </a:spcBef>
            </a:pPr>
            <a:r>
              <a:rPr spc="10" dirty="0"/>
              <a:t>Presentation_ID</a:t>
            </a:r>
          </a:p>
        </p:txBody>
      </p:sp>
      <p:sp>
        <p:nvSpPr>
          <p:cNvPr id="5" name="Holder 5"/>
          <p:cNvSpPr>
            <a:spLocks noGrp="1"/>
          </p:cNvSpPr>
          <p:nvPr>
            <p:ph type="dt" sz="half" idx="6"/>
          </p:nvPr>
        </p:nvSpPr>
        <p:spPr/>
        <p:txBody>
          <a:bodyPr lIns="0" tIns="0" rIns="0" bIns="0"/>
          <a:lstStyle>
            <a:lvl1pPr>
              <a:defRPr sz="700" b="0" i="0">
                <a:solidFill>
                  <a:srgbClr val="D2D2D2"/>
                </a:solidFill>
                <a:latin typeface="Arial"/>
                <a:cs typeface="Arial"/>
              </a:defRPr>
            </a:lvl1pPr>
          </a:lstStyle>
          <a:p>
            <a:pPr marL="12700">
              <a:lnSpc>
                <a:spcPct val="100000"/>
              </a:lnSpc>
              <a:spcBef>
                <a:spcPts val="50"/>
              </a:spcBef>
            </a:pPr>
            <a:r>
              <a:rPr spc="10" dirty="0"/>
              <a:t>© 2009 </a:t>
            </a:r>
            <a:r>
              <a:rPr spc="30" dirty="0"/>
              <a:t>Cisco </a:t>
            </a:r>
            <a:r>
              <a:rPr spc="10" dirty="0"/>
              <a:t>Systems, </a:t>
            </a:r>
            <a:r>
              <a:rPr spc="5" dirty="0"/>
              <a:t>Inc. All </a:t>
            </a:r>
            <a:r>
              <a:rPr dirty="0"/>
              <a:t>rights </a:t>
            </a:r>
            <a:r>
              <a:rPr spc="-5" dirty="0"/>
              <a:t>reserved. </a:t>
            </a:r>
            <a:r>
              <a:rPr spc="30" dirty="0"/>
              <a:t>Cisco </a:t>
            </a:r>
            <a:r>
              <a:rPr dirty="0"/>
              <a:t>Confidential</a:t>
            </a:r>
          </a:p>
        </p:txBody>
      </p:sp>
      <p:sp>
        <p:nvSpPr>
          <p:cNvPr id="6" name="Holder 6"/>
          <p:cNvSpPr>
            <a:spLocks noGrp="1"/>
          </p:cNvSpPr>
          <p:nvPr>
            <p:ph type="sldNum" sz="quarter" idx="7"/>
          </p:nvPr>
        </p:nvSpPr>
        <p:spPr/>
        <p:txBody>
          <a:bodyPr lIns="0" tIns="0" rIns="0" bIns="0"/>
          <a:lstStyle>
            <a:lvl1pPr>
              <a:defRPr sz="1050" b="0" i="0">
                <a:solidFill>
                  <a:srgbClr val="D2D2D2"/>
                </a:solidFill>
                <a:latin typeface="Arial"/>
                <a:cs typeface="Arial"/>
              </a:defRPr>
            </a:lvl1pPr>
          </a:lstStyle>
          <a:p>
            <a:pPr marL="38100">
              <a:lnSpc>
                <a:spcPts val="1255"/>
              </a:lnSpc>
            </a:pPr>
            <a:fld id="{81D60167-4931-47E6-BA6A-407CBD079E47}" type="slidenum">
              <a:rPr spc="-5" dirty="0"/>
              <a:t>‹#›</a:t>
            </a:fld>
            <a:endParaRPr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bg1"/>
                </a:solidFill>
                <a:latin typeface="Carlito"/>
                <a:cs typeface="Carlito"/>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700" b="0" i="0">
                <a:solidFill>
                  <a:srgbClr val="D2D2D2"/>
                </a:solidFill>
                <a:latin typeface="Arial"/>
                <a:cs typeface="Arial"/>
              </a:defRPr>
            </a:lvl1pPr>
          </a:lstStyle>
          <a:p>
            <a:pPr marL="12700">
              <a:lnSpc>
                <a:spcPct val="100000"/>
              </a:lnSpc>
              <a:spcBef>
                <a:spcPts val="50"/>
              </a:spcBef>
            </a:pPr>
            <a:r>
              <a:rPr spc="10" dirty="0"/>
              <a:t>Presentation_ID</a:t>
            </a:r>
          </a:p>
        </p:txBody>
      </p:sp>
      <p:sp>
        <p:nvSpPr>
          <p:cNvPr id="6" name="Holder 6"/>
          <p:cNvSpPr>
            <a:spLocks noGrp="1"/>
          </p:cNvSpPr>
          <p:nvPr>
            <p:ph type="dt" sz="half" idx="6"/>
          </p:nvPr>
        </p:nvSpPr>
        <p:spPr/>
        <p:txBody>
          <a:bodyPr lIns="0" tIns="0" rIns="0" bIns="0"/>
          <a:lstStyle>
            <a:lvl1pPr>
              <a:defRPr sz="700" b="0" i="0">
                <a:solidFill>
                  <a:srgbClr val="D2D2D2"/>
                </a:solidFill>
                <a:latin typeface="Arial"/>
                <a:cs typeface="Arial"/>
              </a:defRPr>
            </a:lvl1pPr>
          </a:lstStyle>
          <a:p>
            <a:pPr marL="12700">
              <a:lnSpc>
                <a:spcPct val="100000"/>
              </a:lnSpc>
              <a:spcBef>
                <a:spcPts val="50"/>
              </a:spcBef>
            </a:pPr>
            <a:r>
              <a:rPr spc="10" dirty="0"/>
              <a:t>© 2009 </a:t>
            </a:r>
            <a:r>
              <a:rPr spc="30" dirty="0"/>
              <a:t>Cisco </a:t>
            </a:r>
            <a:r>
              <a:rPr spc="10" dirty="0"/>
              <a:t>Systems, </a:t>
            </a:r>
            <a:r>
              <a:rPr spc="5" dirty="0"/>
              <a:t>Inc. All </a:t>
            </a:r>
            <a:r>
              <a:rPr dirty="0"/>
              <a:t>rights </a:t>
            </a:r>
            <a:r>
              <a:rPr spc="-5" dirty="0"/>
              <a:t>reserved. </a:t>
            </a:r>
            <a:r>
              <a:rPr spc="30" dirty="0"/>
              <a:t>Cisco </a:t>
            </a:r>
            <a:r>
              <a:rPr dirty="0"/>
              <a:t>Confidential</a:t>
            </a:r>
          </a:p>
        </p:txBody>
      </p:sp>
      <p:sp>
        <p:nvSpPr>
          <p:cNvPr id="7" name="Holder 7"/>
          <p:cNvSpPr>
            <a:spLocks noGrp="1"/>
          </p:cNvSpPr>
          <p:nvPr>
            <p:ph type="sldNum" sz="quarter" idx="7"/>
          </p:nvPr>
        </p:nvSpPr>
        <p:spPr/>
        <p:txBody>
          <a:bodyPr lIns="0" tIns="0" rIns="0" bIns="0"/>
          <a:lstStyle>
            <a:lvl1pPr>
              <a:defRPr sz="1050" b="0" i="0">
                <a:solidFill>
                  <a:srgbClr val="D2D2D2"/>
                </a:solidFill>
                <a:latin typeface="Arial"/>
                <a:cs typeface="Arial"/>
              </a:defRPr>
            </a:lvl1pPr>
          </a:lstStyle>
          <a:p>
            <a:pPr marL="38100">
              <a:lnSpc>
                <a:spcPts val="1255"/>
              </a:lnSpc>
            </a:pPr>
            <a:fld id="{81D60167-4931-47E6-BA6A-407CBD079E47}" type="slidenum">
              <a:rPr spc="-5" dirty="0"/>
              <a:t>‹#›</a:t>
            </a:fld>
            <a:endParaRPr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bg1"/>
                </a:solidFill>
                <a:latin typeface="Carlito"/>
                <a:cs typeface="Carlito"/>
              </a:defRPr>
            </a:lvl1pPr>
          </a:lstStyle>
          <a:p>
            <a:endParaRPr/>
          </a:p>
        </p:txBody>
      </p:sp>
      <p:sp>
        <p:nvSpPr>
          <p:cNvPr id="3" name="Holder 3"/>
          <p:cNvSpPr>
            <a:spLocks noGrp="1"/>
          </p:cNvSpPr>
          <p:nvPr>
            <p:ph type="ftr" sz="quarter" idx="5"/>
          </p:nvPr>
        </p:nvSpPr>
        <p:spPr/>
        <p:txBody>
          <a:bodyPr lIns="0" tIns="0" rIns="0" bIns="0"/>
          <a:lstStyle>
            <a:lvl1pPr>
              <a:defRPr sz="700" b="0" i="0">
                <a:solidFill>
                  <a:srgbClr val="D2D2D2"/>
                </a:solidFill>
                <a:latin typeface="Arial"/>
                <a:cs typeface="Arial"/>
              </a:defRPr>
            </a:lvl1pPr>
          </a:lstStyle>
          <a:p>
            <a:pPr marL="12700">
              <a:lnSpc>
                <a:spcPct val="100000"/>
              </a:lnSpc>
              <a:spcBef>
                <a:spcPts val="50"/>
              </a:spcBef>
            </a:pPr>
            <a:r>
              <a:rPr spc="10" dirty="0"/>
              <a:t>Presentation_ID</a:t>
            </a:r>
          </a:p>
        </p:txBody>
      </p:sp>
      <p:sp>
        <p:nvSpPr>
          <p:cNvPr id="4" name="Holder 4"/>
          <p:cNvSpPr>
            <a:spLocks noGrp="1"/>
          </p:cNvSpPr>
          <p:nvPr>
            <p:ph type="dt" sz="half" idx="6"/>
          </p:nvPr>
        </p:nvSpPr>
        <p:spPr/>
        <p:txBody>
          <a:bodyPr lIns="0" tIns="0" rIns="0" bIns="0"/>
          <a:lstStyle>
            <a:lvl1pPr>
              <a:defRPr sz="700" b="0" i="0">
                <a:solidFill>
                  <a:srgbClr val="D2D2D2"/>
                </a:solidFill>
                <a:latin typeface="Arial"/>
                <a:cs typeface="Arial"/>
              </a:defRPr>
            </a:lvl1pPr>
          </a:lstStyle>
          <a:p>
            <a:pPr marL="12700">
              <a:lnSpc>
                <a:spcPct val="100000"/>
              </a:lnSpc>
              <a:spcBef>
                <a:spcPts val="50"/>
              </a:spcBef>
            </a:pPr>
            <a:r>
              <a:rPr spc="10" dirty="0"/>
              <a:t>© 2009 </a:t>
            </a:r>
            <a:r>
              <a:rPr spc="30" dirty="0"/>
              <a:t>Cisco </a:t>
            </a:r>
            <a:r>
              <a:rPr spc="10" dirty="0"/>
              <a:t>Systems, </a:t>
            </a:r>
            <a:r>
              <a:rPr spc="5" dirty="0"/>
              <a:t>Inc. All </a:t>
            </a:r>
            <a:r>
              <a:rPr dirty="0"/>
              <a:t>rights </a:t>
            </a:r>
            <a:r>
              <a:rPr spc="-5" dirty="0"/>
              <a:t>reserved. </a:t>
            </a:r>
            <a:r>
              <a:rPr spc="30" dirty="0"/>
              <a:t>Cisco </a:t>
            </a:r>
            <a:r>
              <a:rPr dirty="0"/>
              <a:t>Confidential</a:t>
            </a:r>
          </a:p>
        </p:txBody>
      </p:sp>
      <p:sp>
        <p:nvSpPr>
          <p:cNvPr id="5" name="Holder 5"/>
          <p:cNvSpPr>
            <a:spLocks noGrp="1"/>
          </p:cNvSpPr>
          <p:nvPr>
            <p:ph type="sldNum" sz="quarter" idx="7"/>
          </p:nvPr>
        </p:nvSpPr>
        <p:spPr/>
        <p:txBody>
          <a:bodyPr lIns="0" tIns="0" rIns="0" bIns="0"/>
          <a:lstStyle>
            <a:lvl1pPr>
              <a:defRPr sz="1050" b="0" i="0">
                <a:solidFill>
                  <a:srgbClr val="D2D2D2"/>
                </a:solidFill>
                <a:latin typeface="Arial"/>
                <a:cs typeface="Arial"/>
              </a:defRPr>
            </a:lvl1pPr>
          </a:lstStyle>
          <a:p>
            <a:pPr marL="38100">
              <a:lnSpc>
                <a:spcPts val="1255"/>
              </a:lnSpc>
            </a:pPr>
            <a:fld id="{81D60167-4931-47E6-BA6A-407CBD079E47}" type="slidenum">
              <a:rPr spc="-5" dirty="0"/>
              <a:t>‹#›</a:t>
            </a:fld>
            <a:endParaRPr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700" b="0" i="0">
                <a:solidFill>
                  <a:srgbClr val="D2D2D2"/>
                </a:solidFill>
                <a:latin typeface="Arial"/>
                <a:cs typeface="Arial"/>
              </a:defRPr>
            </a:lvl1pPr>
          </a:lstStyle>
          <a:p>
            <a:pPr marL="12700">
              <a:lnSpc>
                <a:spcPct val="100000"/>
              </a:lnSpc>
              <a:spcBef>
                <a:spcPts val="50"/>
              </a:spcBef>
            </a:pPr>
            <a:r>
              <a:rPr spc="10" dirty="0"/>
              <a:t>Presentation_ID</a:t>
            </a:r>
          </a:p>
        </p:txBody>
      </p:sp>
      <p:sp>
        <p:nvSpPr>
          <p:cNvPr id="3" name="Holder 3"/>
          <p:cNvSpPr>
            <a:spLocks noGrp="1"/>
          </p:cNvSpPr>
          <p:nvPr>
            <p:ph type="dt" sz="half" idx="6"/>
          </p:nvPr>
        </p:nvSpPr>
        <p:spPr/>
        <p:txBody>
          <a:bodyPr lIns="0" tIns="0" rIns="0" bIns="0"/>
          <a:lstStyle>
            <a:lvl1pPr>
              <a:defRPr sz="700" b="0" i="0">
                <a:solidFill>
                  <a:srgbClr val="D2D2D2"/>
                </a:solidFill>
                <a:latin typeface="Arial"/>
                <a:cs typeface="Arial"/>
              </a:defRPr>
            </a:lvl1pPr>
          </a:lstStyle>
          <a:p>
            <a:pPr marL="12700">
              <a:lnSpc>
                <a:spcPct val="100000"/>
              </a:lnSpc>
              <a:spcBef>
                <a:spcPts val="50"/>
              </a:spcBef>
            </a:pPr>
            <a:r>
              <a:rPr spc="10" dirty="0"/>
              <a:t>© 2009 </a:t>
            </a:r>
            <a:r>
              <a:rPr spc="30" dirty="0"/>
              <a:t>Cisco </a:t>
            </a:r>
            <a:r>
              <a:rPr spc="10" dirty="0"/>
              <a:t>Systems, </a:t>
            </a:r>
            <a:r>
              <a:rPr spc="5" dirty="0"/>
              <a:t>Inc. All </a:t>
            </a:r>
            <a:r>
              <a:rPr dirty="0"/>
              <a:t>rights </a:t>
            </a:r>
            <a:r>
              <a:rPr spc="-5" dirty="0"/>
              <a:t>reserved. </a:t>
            </a:r>
            <a:r>
              <a:rPr spc="30" dirty="0"/>
              <a:t>Cisco </a:t>
            </a:r>
            <a:r>
              <a:rPr dirty="0"/>
              <a:t>Confidential</a:t>
            </a:r>
          </a:p>
        </p:txBody>
      </p:sp>
      <p:sp>
        <p:nvSpPr>
          <p:cNvPr id="4" name="Holder 4"/>
          <p:cNvSpPr>
            <a:spLocks noGrp="1"/>
          </p:cNvSpPr>
          <p:nvPr>
            <p:ph type="sldNum" sz="quarter" idx="7"/>
          </p:nvPr>
        </p:nvSpPr>
        <p:spPr/>
        <p:txBody>
          <a:bodyPr lIns="0" tIns="0" rIns="0" bIns="0"/>
          <a:lstStyle>
            <a:lvl1pPr>
              <a:defRPr sz="1050" b="0" i="0">
                <a:solidFill>
                  <a:srgbClr val="D2D2D2"/>
                </a:solidFill>
                <a:latin typeface="Arial"/>
                <a:cs typeface="Arial"/>
              </a:defRPr>
            </a:lvl1pPr>
          </a:lstStyle>
          <a:p>
            <a:pPr marL="38100">
              <a:lnSpc>
                <a:spcPts val="1255"/>
              </a:lnSpc>
            </a:pPr>
            <a:fld id="{81D60167-4931-47E6-BA6A-407CBD079E47}" type="slidenum">
              <a:rPr spc="-5" dirty="0"/>
              <a:t>‹#›</a:t>
            </a:fld>
            <a:endParaRPr spc="-5"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9144000" cy="177800"/>
          </a:xfrm>
          <a:custGeom>
            <a:avLst/>
            <a:gdLst/>
            <a:ahLst/>
            <a:cxnLst/>
            <a:rect l="l" t="t" r="r" b="b"/>
            <a:pathLst>
              <a:path w="9144000" h="177800">
                <a:moveTo>
                  <a:pt x="9144000" y="0"/>
                </a:moveTo>
                <a:lnTo>
                  <a:pt x="0" y="0"/>
                </a:lnTo>
                <a:lnTo>
                  <a:pt x="0" y="177800"/>
                </a:lnTo>
                <a:lnTo>
                  <a:pt x="9144000" y="177800"/>
                </a:lnTo>
                <a:lnTo>
                  <a:pt x="9144000" y="0"/>
                </a:lnTo>
                <a:close/>
              </a:path>
            </a:pathLst>
          </a:custGeom>
          <a:solidFill>
            <a:srgbClr val="005F85"/>
          </a:solidFill>
        </p:spPr>
        <p:txBody>
          <a:bodyPr wrap="square" lIns="0" tIns="0" rIns="0" bIns="0" rtlCol="0"/>
          <a:lstStyle/>
          <a:p>
            <a:endParaRPr/>
          </a:p>
        </p:txBody>
      </p:sp>
      <p:sp>
        <p:nvSpPr>
          <p:cNvPr id="2" name="Holder 2"/>
          <p:cNvSpPr>
            <a:spLocks noGrp="1"/>
          </p:cNvSpPr>
          <p:nvPr>
            <p:ph type="title"/>
          </p:nvPr>
        </p:nvSpPr>
        <p:spPr>
          <a:xfrm>
            <a:off x="667384" y="437515"/>
            <a:ext cx="7809230" cy="514350"/>
          </a:xfrm>
          <a:prstGeom prst="rect">
            <a:avLst/>
          </a:prstGeom>
        </p:spPr>
        <p:txBody>
          <a:bodyPr wrap="square" lIns="0" tIns="0" rIns="0" bIns="0">
            <a:spAutoFit/>
          </a:bodyPr>
          <a:lstStyle>
            <a:lvl1pPr>
              <a:defRPr sz="3200" b="1" i="0">
                <a:solidFill>
                  <a:schemeClr val="bg1"/>
                </a:solidFill>
                <a:latin typeface="Carlito"/>
                <a:cs typeface="Carlito"/>
              </a:defRPr>
            </a:lvl1pPr>
          </a:lstStyle>
          <a:p>
            <a:endParaRPr/>
          </a:p>
        </p:txBody>
      </p:sp>
      <p:sp>
        <p:nvSpPr>
          <p:cNvPr id="3" name="Holder 3"/>
          <p:cNvSpPr>
            <a:spLocks noGrp="1"/>
          </p:cNvSpPr>
          <p:nvPr>
            <p:ph type="body" idx="1"/>
          </p:nvPr>
        </p:nvSpPr>
        <p:spPr>
          <a:xfrm>
            <a:off x="712469" y="1388783"/>
            <a:ext cx="7719060" cy="3587115"/>
          </a:xfrm>
          <a:prstGeom prst="rect">
            <a:avLst/>
          </a:prstGeom>
        </p:spPr>
        <p:txBody>
          <a:bodyPr wrap="square" lIns="0" tIns="0" rIns="0" bIns="0">
            <a:spAutoFit/>
          </a:bodyPr>
          <a:lstStyle>
            <a:lvl1pPr>
              <a:defRPr sz="2400" b="0" i="0">
                <a:solidFill>
                  <a:schemeClr val="tx1"/>
                </a:solidFill>
                <a:latin typeface="Carlito"/>
                <a:cs typeface="Carlito"/>
              </a:defRPr>
            </a:lvl1pPr>
          </a:lstStyle>
          <a:p>
            <a:endParaRPr/>
          </a:p>
        </p:txBody>
      </p:sp>
      <p:sp>
        <p:nvSpPr>
          <p:cNvPr id="4" name="Holder 4"/>
          <p:cNvSpPr>
            <a:spLocks noGrp="1"/>
          </p:cNvSpPr>
          <p:nvPr>
            <p:ph type="ftr" sz="quarter" idx="5"/>
          </p:nvPr>
        </p:nvSpPr>
        <p:spPr>
          <a:xfrm>
            <a:off x="263525" y="6719341"/>
            <a:ext cx="690880" cy="127634"/>
          </a:xfrm>
          <a:prstGeom prst="rect">
            <a:avLst/>
          </a:prstGeom>
        </p:spPr>
        <p:txBody>
          <a:bodyPr wrap="square" lIns="0" tIns="0" rIns="0" bIns="0">
            <a:spAutoFit/>
          </a:bodyPr>
          <a:lstStyle>
            <a:lvl1pPr>
              <a:defRPr sz="700" b="0" i="0">
                <a:solidFill>
                  <a:srgbClr val="D2D2D2"/>
                </a:solidFill>
                <a:latin typeface="Arial"/>
                <a:cs typeface="Arial"/>
              </a:defRPr>
            </a:lvl1pPr>
          </a:lstStyle>
          <a:p>
            <a:pPr marL="12700">
              <a:lnSpc>
                <a:spcPct val="100000"/>
              </a:lnSpc>
              <a:spcBef>
                <a:spcPts val="50"/>
              </a:spcBef>
            </a:pPr>
            <a:r>
              <a:rPr spc="10" dirty="0"/>
              <a:t>Presentation_ID</a:t>
            </a:r>
          </a:p>
        </p:txBody>
      </p:sp>
      <p:sp>
        <p:nvSpPr>
          <p:cNvPr id="5" name="Holder 5"/>
          <p:cNvSpPr>
            <a:spLocks noGrp="1"/>
          </p:cNvSpPr>
          <p:nvPr>
            <p:ph type="dt" sz="half" idx="6"/>
          </p:nvPr>
        </p:nvSpPr>
        <p:spPr>
          <a:xfrm>
            <a:off x="1222057" y="6719341"/>
            <a:ext cx="2760979" cy="127634"/>
          </a:xfrm>
          <a:prstGeom prst="rect">
            <a:avLst/>
          </a:prstGeom>
        </p:spPr>
        <p:txBody>
          <a:bodyPr wrap="square" lIns="0" tIns="0" rIns="0" bIns="0">
            <a:spAutoFit/>
          </a:bodyPr>
          <a:lstStyle>
            <a:lvl1pPr>
              <a:defRPr sz="700" b="0" i="0">
                <a:solidFill>
                  <a:srgbClr val="D2D2D2"/>
                </a:solidFill>
                <a:latin typeface="Arial"/>
                <a:cs typeface="Arial"/>
              </a:defRPr>
            </a:lvl1pPr>
          </a:lstStyle>
          <a:p>
            <a:pPr marL="12700">
              <a:lnSpc>
                <a:spcPct val="100000"/>
              </a:lnSpc>
              <a:spcBef>
                <a:spcPts val="50"/>
              </a:spcBef>
            </a:pPr>
            <a:r>
              <a:rPr spc="10" dirty="0"/>
              <a:t>© 2009 </a:t>
            </a:r>
            <a:r>
              <a:rPr spc="30" dirty="0"/>
              <a:t>Cisco </a:t>
            </a:r>
            <a:r>
              <a:rPr spc="10" dirty="0"/>
              <a:t>Systems, </a:t>
            </a:r>
            <a:r>
              <a:rPr spc="5" dirty="0"/>
              <a:t>Inc. All </a:t>
            </a:r>
            <a:r>
              <a:rPr dirty="0"/>
              <a:t>rights </a:t>
            </a:r>
            <a:r>
              <a:rPr spc="-5" dirty="0"/>
              <a:t>reserved. </a:t>
            </a:r>
            <a:r>
              <a:rPr spc="30" dirty="0"/>
              <a:t>Cisco </a:t>
            </a:r>
            <a:r>
              <a:rPr dirty="0"/>
              <a:t>Confidential</a:t>
            </a:r>
          </a:p>
        </p:txBody>
      </p:sp>
      <p:sp>
        <p:nvSpPr>
          <p:cNvPr id="6" name="Holder 6"/>
          <p:cNvSpPr>
            <a:spLocks noGrp="1"/>
          </p:cNvSpPr>
          <p:nvPr>
            <p:ph type="sldNum" sz="quarter" idx="7"/>
          </p:nvPr>
        </p:nvSpPr>
        <p:spPr>
          <a:xfrm>
            <a:off x="8660130" y="6667024"/>
            <a:ext cx="220979" cy="173354"/>
          </a:xfrm>
          <a:prstGeom prst="rect">
            <a:avLst/>
          </a:prstGeom>
        </p:spPr>
        <p:txBody>
          <a:bodyPr wrap="square" lIns="0" tIns="0" rIns="0" bIns="0">
            <a:spAutoFit/>
          </a:bodyPr>
          <a:lstStyle>
            <a:lvl1pPr>
              <a:defRPr sz="1050" b="0" i="0">
                <a:solidFill>
                  <a:srgbClr val="D2D2D2"/>
                </a:solidFill>
                <a:latin typeface="Arial"/>
                <a:cs typeface="Arial"/>
              </a:defRPr>
            </a:lvl1pPr>
          </a:lstStyle>
          <a:p>
            <a:pPr marL="38100">
              <a:lnSpc>
                <a:spcPts val="1255"/>
              </a:lnSpc>
            </a:pPr>
            <a:fld id="{81D60167-4931-47E6-BA6A-407CBD079E47}" type="slidenum">
              <a:rPr spc="-5" dirty="0"/>
              <a:t>‹#›</a:t>
            </a:fld>
            <a:endParaRPr spc="-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1600200"/>
            <a:ext cx="9144000" cy="2743200"/>
            <a:chOff x="0" y="1600200"/>
            <a:chExt cx="9144000" cy="2743200"/>
          </a:xfrm>
        </p:grpSpPr>
        <p:sp>
          <p:nvSpPr>
            <p:cNvPr id="3" name="object 3"/>
            <p:cNvSpPr/>
            <p:nvPr/>
          </p:nvSpPr>
          <p:spPr>
            <a:xfrm>
              <a:off x="0" y="1600200"/>
              <a:ext cx="9144000" cy="2743200"/>
            </a:xfrm>
            <a:custGeom>
              <a:avLst/>
              <a:gdLst/>
              <a:ahLst/>
              <a:cxnLst/>
              <a:rect l="l" t="t" r="r" b="b"/>
              <a:pathLst>
                <a:path w="9144000" h="2743200">
                  <a:moveTo>
                    <a:pt x="9144000" y="0"/>
                  </a:moveTo>
                  <a:lnTo>
                    <a:pt x="0" y="0"/>
                  </a:lnTo>
                  <a:lnTo>
                    <a:pt x="0" y="2743200"/>
                  </a:lnTo>
                  <a:lnTo>
                    <a:pt x="9144000" y="2743200"/>
                  </a:lnTo>
                  <a:lnTo>
                    <a:pt x="9144000" y="0"/>
                  </a:lnTo>
                  <a:close/>
                </a:path>
              </a:pathLst>
            </a:custGeom>
            <a:solidFill>
              <a:srgbClr val="005F85"/>
            </a:solidFill>
          </p:spPr>
          <p:txBody>
            <a:bodyPr wrap="square" lIns="0" tIns="0" rIns="0" bIns="0" rtlCol="0"/>
            <a:lstStyle/>
            <a:p>
              <a:endParaRPr/>
            </a:p>
          </p:txBody>
        </p:sp>
        <p:sp>
          <p:nvSpPr>
            <p:cNvPr id="4" name="object 4"/>
            <p:cNvSpPr/>
            <p:nvPr/>
          </p:nvSpPr>
          <p:spPr>
            <a:xfrm>
              <a:off x="4573651" y="1600200"/>
              <a:ext cx="4570348" cy="2743200"/>
            </a:xfrm>
            <a:prstGeom prst="rect">
              <a:avLst/>
            </a:prstGeom>
            <a:blipFill>
              <a:blip r:embed="rId2" cstate="print"/>
              <a:stretch>
                <a:fillRect/>
              </a:stretch>
            </a:blipFill>
          </p:spPr>
          <p:txBody>
            <a:bodyPr wrap="square" lIns="0" tIns="0" rIns="0" bIns="0" rtlCol="0"/>
            <a:lstStyle/>
            <a:p>
              <a:endParaRPr/>
            </a:p>
          </p:txBody>
        </p:sp>
      </p:grpSp>
      <p:sp>
        <p:nvSpPr>
          <p:cNvPr id="21" name="object 21"/>
          <p:cNvSpPr txBox="1">
            <a:spLocks noGrp="1"/>
          </p:cNvSpPr>
          <p:nvPr>
            <p:ph type="title"/>
          </p:nvPr>
        </p:nvSpPr>
        <p:spPr>
          <a:xfrm>
            <a:off x="392621" y="1963447"/>
            <a:ext cx="3788410" cy="2016706"/>
          </a:xfrm>
          <a:prstGeom prst="rect">
            <a:avLst/>
          </a:prstGeom>
        </p:spPr>
        <p:txBody>
          <a:bodyPr vert="horz" wrap="square" lIns="0" tIns="66040" rIns="0" bIns="0" rtlCol="0">
            <a:spAutoFit/>
          </a:bodyPr>
          <a:lstStyle/>
          <a:p>
            <a:pPr marL="12700" marR="5080">
              <a:lnSpc>
                <a:spcPct val="88300"/>
              </a:lnSpc>
              <a:spcBef>
                <a:spcPts val="520"/>
              </a:spcBef>
            </a:pPr>
            <a:r>
              <a:rPr lang="en-US" sz="3600" spc="-5" dirty="0">
                <a:latin typeface="Arial"/>
                <a:cs typeface="Arial"/>
              </a:rPr>
              <a:t/>
            </a:r>
            <a:br>
              <a:rPr lang="en-US" sz="3600" spc="-5" dirty="0">
                <a:latin typeface="Arial"/>
                <a:cs typeface="Arial"/>
              </a:rPr>
            </a:br>
            <a:r>
              <a:rPr sz="3600" spc="-5" dirty="0">
                <a:latin typeface="Arial"/>
                <a:cs typeface="Arial"/>
              </a:rPr>
              <a:t>Networks </a:t>
            </a:r>
            <a:r>
              <a:rPr lang="en-US" sz="3600" spc="-45" dirty="0">
                <a:solidFill>
                  <a:srgbClr val="FFFFFF"/>
                </a:solidFill>
                <a:latin typeface="Carlito"/>
                <a:cs typeface="Carlito"/>
              </a:rPr>
              <a:t>F</a:t>
            </a:r>
            <a:r>
              <a:rPr lang="en-US" sz="3600" spc="-10" dirty="0">
                <a:solidFill>
                  <a:srgbClr val="FFFFFF"/>
                </a:solidFill>
                <a:latin typeface="Carlito"/>
                <a:cs typeface="Carlito"/>
              </a:rPr>
              <a:t>un</a:t>
            </a:r>
            <a:r>
              <a:rPr lang="en-US" sz="3600" dirty="0">
                <a:solidFill>
                  <a:srgbClr val="FFFFFF"/>
                </a:solidFill>
                <a:latin typeface="Carlito"/>
                <a:cs typeface="Carlito"/>
              </a:rPr>
              <a:t>d</a:t>
            </a:r>
            <a:r>
              <a:rPr lang="en-US" sz="3600" spc="-25" dirty="0">
                <a:solidFill>
                  <a:srgbClr val="FFFFFF"/>
                </a:solidFill>
                <a:latin typeface="Carlito"/>
                <a:cs typeface="Carlito"/>
              </a:rPr>
              <a:t>a</a:t>
            </a:r>
            <a:r>
              <a:rPr lang="en-US" sz="3600" spc="-35" dirty="0">
                <a:solidFill>
                  <a:srgbClr val="FFFFFF"/>
                </a:solidFill>
                <a:latin typeface="Carlito"/>
                <a:cs typeface="Carlito"/>
              </a:rPr>
              <a:t>m</a:t>
            </a:r>
            <a:r>
              <a:rPr lang="en-US" sz="3600" spc="-5" dirty="0">
                <a:solidFill>
                  <a:srgbClr val="FFFFFF"/>
                </a:solidFill>
                <a:latin typeface="Carlito"/>
                <a:cs typeface="Carlito"/>
              </a:rPr>
              <a:t>e</a:t>
            </a:r>
            <a:r>
              <a:rPr lang="en-US" sz="3600" dirty="0">
                <a:solidFill>
                  <a:srgbClr val="FFFFFF"/>
                </a:solidFill>
                <a:latin typeface="Carlito"/>
                <a:cs typeface="Carlito"/>
              </a:rPr>
              <a:t>n</a:t>
            </a:r>
            <a:r>
              <a:rPr lang="en-US" sz="3600" spc="10" dirty="0">
                <a:solidFill>
                  <a:srgbClr val="FFFFFF"/>
                </a:solidFill>
                <a:latin typeface="Carlito"/>
                <a:cs typeface="Carlito"/>
              </a:rPr>
              <a:t>t</a:t>
            </a:r>
            <a:r>
              <a:rPr lang="en-US" sz="3600" spc="-25" dirty="0">
                <a:solidFill>
                  <a:srgbClr val="FFFFFF"/>
                </a:solidFill>
                <a:latin typeface="Carlito"/>
                <a:cs typeface="Carlito"/>
              </a:rPr>
              <a:t>a</a:t>
            </a:r>
            <a:r>
              <a:rPr lang="en-US" sz="3600" spc="10" dirty="0">
                <a:solidFill>
                  <a:srgbClr val="FFFFFF"/>
                </a:solidFill>
                <a:latin typeface="Carlito"/>
                <a:cs typeface="Carlito"/>
              </a:rPr>
              <a:t>l</a:t>
            </a:r>
            <a:r>
              <a:rPr lang="en-US" sz="3600" spc="-5" dirty="0">
                <a:solidFill>
                  <a:srgbClr val="FFFFFF"/>
                </a:solidFill>
                <a:latin typeface="Carlito"/>
                <a:cs typeface="Carlito"/>
              </a:rPr>
              <a:t>s</a:t>
            </a:r>
            <a:r>
              <a:rPr lang="en-US" sz="3600" dirty="0">
                <a:latin typeface="Carlito"/>
                <a:cs typeface="Carlito"/>
              </a:rPr>
              <a:t/>
            </a:r>
            <a:br>
              <a:rPr lang="en-US" sz="3600" dirty="0">
                <a:latin typeface="Carlito"/>
                <a:cs typeface="Carlito"/>
              </a:rPr>
            </a:br>
            <a:endParaRPr sz="3600" dirty="0">
              <a:latin typeface="Arial"/>
              <a:cs typeface="Arial"/>
            </a:endParaRPr>
          </a:p>
        </p:txBody>
      </p:sp>
      <p:sp>
        <p:nvSpPr>
          <p:cNvPr id="22" name="object 22"/>
          <p:cNvSpPr/>
          <p:nvPr/>
        </p:nvSpPr>
        <p:spPr>
          <a:xfrm>
            <a:off x="2606040" y="4495800"/>
            <a:ext cx="3931920" cy="1152525"/>
          </a:xfrm>
          <a:custGeom>
            <a:avLst/>
            <a:gdLst/>
            <a:ahLst/>
            <a:cxnLst/>
            <a:rect l="l" t="t" r="r" b="b"/>
            <a:pathLst>
              <a:path w="3291840" h="1152525">
                <a:moveTo>
                  <a:pt x="3099816" y="0"/>
                </a:moveTo>
                <a:lnTo>
                  <a:pt x="192024" y="0"/>
                </a:lnTo>
                <a:lnTo>
                  <a:pt x="147996" y="5071"/>
                </a:lnTo>
                <a:lnTo>
                  <a:pt x="107579" y="19518"/>
                </a:lnTo>
                <a:lnTo>
                  <a:pt x="71925" y="42187"/>
                </a:lnTo>
                <a:lnTo>
                  <a:pt x="42187" y="71925"/>
                </a:lnTo>
                <a:lnTo>
                  <a:pt x="19518" y="107579"/>
                </a:lnTo>
                <a:lnTo>
                  <a:pt x="5071" y="147996"/>
                </a:lnTo>
                <a:lnTo>
                  <a:pt x="0" y="192024"/>
                </a:lnTo>
                <a:lnTo>
                  <a:pt x="0" y="960247"/>
                </a:lnTo>
                <a:lnTo>
                  <a:pt x="5071" y="1004274"/>
                </a:lnTo>
                <a:lnTo>
                  <a:pt x="19518" y="1044691"/>
                </a:lnTo>
                <a:lnTo>
                  <a:pt x="42187" y="1080345"/>
                </a:lnTo>
                <a:lnTo>
                  <a:pt x="71925" y="1110083"/>
                </a:lnTo>
                <a:lnTo>
                  <a:pt x="107579" y="1132752"/>
                </a:lnTo>
                <a:lnTo>
                  <a:pt x="147996" y="1147199"/>
                </a:lnTo>
                <a:lnTo>
                  <a:pt x="192024" y="1152271"/>
                </a:lnTo>
                <a:lnTo>
                  <a:pt x="3099816" y="1152271"/>
                </a:lnTo>
                <a:lnTo>
                  <a:pt x="3143843" y="1147199"/>
                </a:lnTo>
                <a:lnTo>
                  <a:pt x="3184260" y="1132752"/>
                </a:lnTo>
                <a:lnTo>
                  <a:pt x="3219914" y="1110083"/>
                </a:lnTo>
                <a:lnTo>
                  <a:pt x="3249652" y="1080345"/>
                </a:lnTo>
                <a:lnTo>
                  <a:pt x="3272321" y="1044691"/>
                </a:lnTo>
                <a:lnTo>
                  <a:pt x="3286768" y="1004274"/>
                </a:lnTo>
                <a:lnTo>
                  <a:pt x="3291840" y="960247"/>
                </a:lnTo>
                <a:lnTo>
                  <a:pt x="3291840" y="192024"/>
                </a:lnTo>
                <a:lnTo>
                  <a:pt x="3286768" y="147996"/>
                </a:lnTo>
                <a:lnTo>
                  <a:pt x="3272321" y="107579"/>
                </a:lnTo>
                <a:lnTo>
                  <a:pt x="3249652" y="71925"/>
                </a:lnTo>
                <a:lnTo>
                  <a:pt x="3219914" y="42187"/>
                </a:lnTo>
                <a:lnTo>
                  <a:pt x="3184260" y="19518"/>
                </a:lnTo>
                <a:lnTo>
                  <a:pt x="3143843" y="5071"/>
                </a:lnTo>
                <a:lnTo>
                  <a:pt x="3099816" y="0"/>
                </a:lnTo>
                <a:close/>
              </a:path>
            </a:pathLst>
          </a:custGeom>
          <a:solidFill>
            <a:srgbClr val="A01616"/>
          </a:solidFill>
        </p:spPr>
        <p:txBody>
          <a:bodyPr wrap="square" lIns="0" tIns="0" rIns="0" bIns="0" rtlCol="0"/>
          <a:lstStyle/>
          <a:p>
            <a:endParaRPr/>
          </a:p>
        </p:txBody>
      </p:sp>
      <p:sp>
        <p:nvSpPr>
          <p:cNvPr id="24" name="object 24"/>
          <p:cNvSpPr txBox="1"/>
          <p:nvPr/>
        </p:nvSpPr>
        <p:spPr>
          <a:xfrm>
            <a:off x="2072075" y="4829157"/>
            <a:ext cx="4999849" cy="857286"/>
          </a:xfrm>
          <a:prstGeom prst="rect">
            <a:avLst/>
          </a:prstGeom>
        </p:spPr>
        <p:txBody>
          <a:bodyPr vert="horz" wrap="square" lIns="0" tIns="53975" rIns="0" bIns="0" rtlCol="0">
            <a:spAutoFit/>
          </a:bodyPr>
          <a:lstStyle/>
          <a:p>
            <a:pPr marL="500380" marR="501650" indent="5080" algn="ctr">
              <a:lnSpc>
                <a:spcPts val="3200"/>
              </a:lnSpc>
              <a:spcBef>
                <a:spcPts val="425"/>
              </a:spcBef>
            </a:pPr>
            <a:r>
              <a:rPr lang="en-US" sz="2850" b="1" spc="-30" dirty="0">
                <a:solidFill>
                  <a:srgbClr val="FFFFFF"/>
                </a:solidFill>
                <a:latin typeface="Carlito"/>
                <a:cs typeface="Carlito"/>
              </a:rPr>
              <a:t>Mousa Al-Sahory </a:t>
            </a:r>
            <a:endParaRPr sz="2850" dirty="0">
              <a:latin typeface="Carlito"/>
              <a:cs typeface="Carlito"/>
            </a:endParaRPr>
          </a:p>
          <a:p>
            <a:pPr>
              <a:lnSpc>
                <a:spcPct val="100000"/>
              </a:lnSpc>
              <a:spcBef>
                <a:spcPts val="15"/>
              </a:spcBef>
            </a:pPr>
            <a:endParaRPr sz="2550" dirty="0">
              <a:latin typeface="Carlito"/>
              <a:cs typeface="Carlito"/>
            </a:endParaRPr>
          </a:p>
        </p:txBody>
      </p:sp>
    </p:spTree>
    <p:extLst>
      <p:ext uri="{BB962C8B-B14F-4D97-AF65-F5344CB8AC3E}">
        <p14:creationId xmlns:p14="http://schemas.microsoft.com/office/powerpoint/2010/main" val="1140851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4">
            <a:extLst>
              <a:ext uri="{FF2B5EF4-FFF2-40B4-BE49-F238E27FC236}">
                <a16:creationId xmlns:a16="http://schemas.microsoft.com/office/drawing/2014/main" xmlns="" id="{8B752207-CD5D-46D3-8CB9-1E34C08A306F}"/>
              </a:ext>
            </a:extLst>
          </p:cNvPr>
          <p:cNvSpPr/>
          <p:nvPr/>
        </p:nvSpPr>
        <p:spPr>
          <a:xfrm>
            <a:off x="533400" y="316102"/>
            <a:ext cx="8145780" cy="815975"/>
          </a:xfrm>
          <a:custGeom>
            <a:avLst/>
            <a:gdLst/>
            <a:ahLst/>
            <a:cxnLst/>
            <a:rect l="l" t="t" r="r" b="b"/>
            <a:pathLst>
              <a:path w="8145780" h="815975">
                <a:moveTo>
                  <a:pt x="8009508" y="0"/>
                </a:moveTo>
                <a:lnTo>
                  <a:pt x="135915" y="0"/>
                </a:lnTo>
                <a:lnTo>
                  <a:pt x="92958" y="6940"/>
                </a:lnTo>
                <a:lnTo>
                  <a:pt x="55648" y="26261"/>
                </a:lnTo>
                <a:lnTo>
                  <a:pt x="26225" y="55714"/>
                </a:lnTo>
                <a:lnTo>
                  <a:pt x="6929" y="93049"/>
                </a:lnTo>
                <a:lnTo>
                  <a:pt x="0" y="136017"/>
                </a:lnTo>
                <a:lnTo>
                  <a:pt x="0" y="679576"/>
                </a:lnTo>
                <a:lnTo>
                  <a:pt x="6929" y="722544"/>
                </a:lnTo>
                <a:lnTo>
                  <a:pt x="26225" y="759879"/>
                </a:lnTo>
                <a:lnTo>
                  <a:pt x="55648" y="789332"/>
                </a:lnTo>
                <a:lnTo>
                  <a:pt x="92958" y="808653"/>
                </a:lnTo>
                <a:lnTo>
                  <a:pt x="135915" y="815594"/>
                </a:lnTo>
                <a:lnTo>
                  <a:pt x="8009508" y="815594"/>
                </a:lnTo>
                <a:lnTo>
                  <a:pt x="8052463" y="808653"/>
                </a:lnTo>
                <a:lnTo>
                  <a:pt x="8089766" y="789332"/>
                </a:lnTo>
                <a:lnTo>
                  <a:pt x="8119182" y="759879"/>
                </a:lnTo>
                <a:lnTo>
                  <a:pt x="8138471" y="722544"/>
                </a:lnTo>
                <a:lnTo>
                  <a:pt x="8145399" y="679576"/>
                </a:lnTo>
                <a:lnTo>
                  <a:pt x="8145399" y="136017"/>
                </a:lnTo>
                <a:lnTo>
                  <a:pt x="8138471" y="93049"/>
                </a:lnTo>
                <a:lnTo>
                  <a:pt x="8119182" y="55714"/>
                </a:lnTo>
                <a:lnTo>
                  <a:pt x="8089766" y="26261"/>
                </a:lnTo>
                <a:lnTo>
                  <a:pt x="8052463" y="6940"/>
                </a:lnTo>
                <a:lnTo>
                  <a:pt x="8009508" y="0"/>
                </a:lnTo>
                <a:close/>
              </a:path>
            </a:pathLst>
          </a:custGeom>
          <a:solidFill>
            <a:srgbClr val="006188"/>
          </a:solidFill>
        </p:spPr>
        <p:txBody>
          <a:bodyPr wrap="square" lIns="0" tIns="0" rIns="0" bIns="0" rtlCol="0"/>
          <a:lstStyle/>
          <a:p>
            <a:endParaRPr/>
          </a:p>
        </p:txBody>
      </p:sp>
      <p:sp>
        <p:nvSpPr>
          <p:cNvPr id="2" name="object 2"/>
          <p:cNvSpPr txBox="1">
            <a:spLocks noGrp="1"/>
          </p:cNvSpPr>
          <p:nvPr>
            <p:ph type="title"/>
          </p:nvPr>
        </p:nvSpPr>
        <p:spPr>
          <a:xfrm>
            <a:off x="690880" y="383540"/>
            <a:ext cx="4507865" cy="575310"/>
          </a:xfrm>
          <a:prstGeom prst="rect">
            <a:avLst/>
          </a:prstGeom>
        </p:spPr>
        <p:txBody>
          <a:bodyPr vert="horz" wrap="square" lIns="0" tIns="13335" rIns="0" bIns="0" rtlCol="0">
            <a:spAutoFit/>
          </a:bodyPr>
          <a:lstStyle/>
          <a:p>
            <a:pPr marL="12700">
              <a:lnSpc>
                <a:spcPct val="100000"/>
              </a:lnSpc>
              <a:spcBef>
                <a:spcPts val="105"/>
              </a:spcBef>
            </a:pPr>
            <a:r>
              <a:rPr spc="-15" dirty="0"/>
              <a:t>DHCPv4 </a:t>
            </a:r>
            <a:r>
              <a:rPr spc="-10" dirty="0"/>
              <a:t>Message</a:t>
            </a:r>
            <a:r>
              <a:rPr spc="60" dirty="0"/>
              <a:t> </a:t>
            </a:r>
            <a:r>
              <a:rPr spc="-10" dirty="0"/>
              <a:t>Types</a:t>
            </a:r>
          </a:p>
        </p:txBody>
      </p:sp>
      <p:sp>
        <p:nvSpPr>
          <p:cNvPr id="3" name="object 3"/>
          <p:cNvSpPr txBox="1"/>
          <p:nvPr/>
        </p:nvSpPr>
        <p:spPr>
          <a:xfrm>
            <a:off x="725805" y="1303326"/>
            <a:ext cx="7740015" cy="1093470"/>
          </a:xfrm>
          <a:prstGeom prst="rect">
            <a:avLst/>
          </a:prstGeom>
        </p:spPr>
        <p:txBody>
          <a:bodyPr vert="horz" wrap="square" lIns="0" tIns="27305" rIns="0" bIns="0" rtlCol="0">
            <a:spAutoFit/>
          </a:bodyPr>
          <a:lstStyle/>
          <a:p>
            <a:pPr marL="470534" marR="5080" indent="-457834">
              <a:lnSpc>
                <a:spcPct val="96000"/>
              </a:lnSpc>
              <a:spcBef>
                <a:spcPts val="215"/>
              </a:spcBef>
              <a:tabLst>
                <a:tab pos="469900" algn="l"/>
              </a:tabLst>
            </a:pPr>
            <a:r>
              <a:rPr sz="2400" b="1" spc="-10" dirty="0">
                <a:solidFill>
                  <a:srgbClr val="0083B7"/>
                </a:solidFill>
                <a:latin typeface="Carlito"/>
                <a:cs typeface="Carlito"/>
              </a:rPr>
              <a:t>6.	</a:t>
            </a:r>
            <a:r>
              <a:rPr sz="2400" b="1" spc="5" dirty="0">
                <a:latin typeface="Carlito"/>
                <a:cs typeface="Carlito"/>
              </a:rPr>
              <a:t>DHCP</a:t>
            </a:r>
            <a:r>
              <a:rPr lang="en-US" sz="2400" b="1" spc="5" dirty="0">
                <a:latin typeface="Carlito"/>
                <a:cs typeface="Carlito"/>
              </a:rPr>
              <a:t> </a:t>
            </a:r>
            <a:r>
              <a:rPr sz="2400" b="1" spc="5" dirty="0">
                <a:latin typeface="Carlito"/>
                <a:cs typeface="Carlito"/>
              </a:rPr>
              <a:t>RELEASE</a:t>
            </a:r>
            <a:r>
              <a:rPr sz="2400" spc="5" dirty="0">
                <a:latin typeface="Carlito"/>
                <a:cs typeface="Carlito"/>
              </a:rPr>
              <a:t>: Message </a:t>
            </a:r>
            <a:r>
              <a:rPr sz="2400" spc="-10" dirty="0">
                <a:latin typeface="Carlito"/>
                <a:cs typeface="Carlito"/>
              </a:rPr>
              <a:t>from </a:t>
            </a:r>
            <a:r>
              <a:rPr sz="2400" spc="10" dirty="0">
                <a:latin typeface="Carlito"/>
                <a:cs typeface="Carlito"/>
              </a:rPr>
              <a:t>client </a:t>
            </a:r>
            <a:r>
              <a:rPr sz="2400" dirty="0">
                <a:latin typeface="Carlito"/>
                <a:cs typeface="Carlito"/>
              </a:rPr>
              <a:t>to server </a:t>
            </a:r>
            <a:r>
              <a:rPr sz="2400" spc="5" dirty="0">
                <a:latin typeface="Carlito"/>
                <a:cs typeface="Carlito"/>
              </a:rPr>
              <a:t>canceling  </a:t>
            </a:r>
            <a:r>
              <a:rPr sz="2400" spc="-5" dirty="0">
                <a:latin typeface="Carlito"/>
                <a:cs typeface="Carlito"/>
              </a:rPr>
              <a:t>remainder </a:t>
            </a:r>
            <a:r>
              <a:rPr sz="2400" spc="5" dirty="0">
                <a:latin typeface="Carlito"/>
                <a:cs typeface="Carlito"/>
              </a:rPr>
              <a:t>of </a:t>
            </a:r>
            <a:r>
              <a:rPr sz="2400" dirty="0">
                <a:latin typeface="Carlito"/>
                <a:cs typeface="Carlito"/>
              </a:rPr>
              <a:t>a lease </a:t>
            </a:r>
            <a:r>
              <a:rPr sz="2400" spc="-5" dirty="0">
                <a:latin typeface="Carlito"/>
                <a:cs typeface="Carlito"/>
              </a:rPr>
              <a:t>and </a:t>
            </a:r>
            <a:r>
              <a:rPr sz="2400" spc="5" dirty="0">
                <a:latin typeface="Carlito"/>
                <a:cs typeface="Carlito"/>
              </a:rPr>
              <a:t>relinquishing </a:t>
            </a:r>
            <a:r>
              <a:rPr sz="2400" spc="-5" dirty="0">
                <a:latin typeface="Carlito"/>
                <a:cs typeface="Carlito"/>
              </a:rPr>
              <a:t>network </a:t>
            </a:r>
            <a:r>
              <a:rPr sz="2400" dirty="0">
                <a:latin typeface="Carlito"/>
                <a:cs typeface="Carlito"/>
              </a:rPr>
              <a:t>address</a:t>
            </a:r>
            <a:r>
              <a:rPr sz="2400" spc="-110" dirty="0">
                <a:latin typeface="Carlito"/>
                <a:cs typeface="Carlito"/>
              </a:rPr>
              <a:t> </a:t>
            </a:r>
            <a:r>
              <a:rPr sz="2400" dirty="0">
                <a:latin typeface="Wingdings"/>
                <a:cs typeface="Wingdings"/>
              </a:rPr>
              <a:t></a:t>
            </a:r>
            <a:r>
              <a:rPr sz="2400" dirty="0">
                <a:latin typeface="Times New Roman"/>
                <a:cs typeface="Times New Roman"/>
              </a:rPr>
              <a:t> </a:t>
            </a:r>
            <a:r>
              <a:rPr sz="2400" spc="-15" dirty="0">
                <a:latin typeface="Carlito"/>
                <a:cs typeface="Carlito"/>
              </a:rPr>
              <a:t>At </a:t>
            </a:r>
            <a:r>
              <a:rPr sz="2400" spc="5" dirty="0">
                <a:latin typeface="Carlito"/>
                <a:cs typeface="Carlito"/>
              </a:rPr>
              <a:t>this </a:t>
            </a:r>
            <a:r>
              <a:rPr sz="2400" dirty="0">
                <a:latin typeface="Carlito"/>
                <a:cs typeface="Carlito"/>
              </a:rPr>
              <a:t>time, </a:t>
            </a:r>
            <a:r>
              <a:rPr sz="2400" spc="5" dirty="0">
                <a:latin typeface="Carlito"/>
                <a:cs typeface="Carlito"/>
              </a:rPr>
              <a:t>the </a:t>
            </a:r>
            <a:r>
              <a:rPr sz="2400" spc="-5" dirty="0">
                <a:latin typeface="Carlito"/>
                <a:cs typeface="Carlito"/>
              </a:rPr>
              <a:t>DHCP </a:t>
            </a:r>
            <a:r>
              <a:rPr sz="2400" spc="10" dirty="0">
                <a:latin typeface="Carlito"/>
                <a:cs typeface="Carlito"/>
              </a:rPr>
              <a:t>client </a:t>
            </a:r>
            <a:r>
              <a:rPr sz="2400" spc="-5" dirty="0">
                <a:latin typeface="Carlito"/>
                <a:cs typeface="Carlito"/>
              </a:rPr>
              <a:t>has released </a:t>
            </a:r>
            <a:r>
              <a:rPr sz="2400" spc="5" dirty="0">
                <a:latin typeface="Carlito"/>
                <a:cs typeface="Carlito"/>
              </a:rPr>
              <a:t>the </a:t>
            </a:r>
            <a:r>
              <a:rPr sz="2400" spc="15" dirty="0">
                <a:latin typeface="Carlito"/>
                <a:cs typeface="Carlito"/>
              </a:rPr>
              <a:t>IP</a:t>
            </a:r>
            <a:r>
              <a:rPr sz="2400" spc="-165" dirty="0">
                <a:latin typeface="Carlito"/>
                <a:cs typeface="Carlito"/>
              </a:rPr>
              <a:t> </a:t>
            </a:r>
            <a:r>
              <a:rPr sz="2400" dirty="0">
                <a:latin typeface="Carlito"/>
                <a:cs typeface="Carlito"/>
              </a:rPr>
              <a:t>address.</a:t>
            </a:r>
          </a:p>
        </p:txBody>
      </p:sp>
      <p:sp>
        <p:nvSpPr>
          <p:cNvPr id="4" name="object 4"/>
          <p:cNvSpPr txBox="1"/>
          <p:nvPr/>
        </p:nvSpPr>
        <p:spPr>
          <a:xfrm>
            <a:off x="725805" y="5381654"/>
            <a:ext cx="7572375" cy="1083945"/>
          </a:xfrm>
          <a:prstGeom prst="rect">
            <a:avLst/>
          </a:prstGeom>
        </p:spPr>
        <p:txBody>
          <a:bodyPr vert="horz" wrap="square" lIns="0" tIns="32384" rIns="0" bIns="0" rtlCol="0">
            <a:spAutoFit/>
          </a:bodyPr>
          <a:lstStyle/>
          <a:p>
            <a:pPr marL="470534" marR="5080" indent="-457834" algn="just">
              <a:lnSpc>
                <a:spcPct val="94600"/>
              </a:lnSpc>
              <a:spcBef>
                <a:spcPts val="254"/>
              </a:spcBef>
            </a:pPr>
            <a:r>
              <a:rPr sz="2400" b="1" spc="-10" dirty="0">
                <a:solidFill>
                  <a:srgbClr val="0083B7"/>
                </a:solidFill>
                <a:latin typeface="Carlito"/>
                <a:cs typeface="Carlito"/>
              </a:rPr>
              <a:t>7. </a:t>
            </a:r>
            <a:r>
              <a:rPr sz="2400" b="1" dirty="0">
                <a:latin typeface="Carlito"/>
                <a:cs typeface="Carlito"/>
              </a:rPr>
              <a:t>DHCP</a:t>
            </a:r>
            <a:r>
              <a:rPr lang="en-US" sz="2400" b="1" dirty="0">
                <a:latin typeface="Carlito"/>
                <a:cs typeface="Carlito"/>
              </a:rPr>
              <a:t> </a:t>
            </a:r>
            <a:r>
              <a:rPr sz="2400" b="1" dirty="0">
                <a:latin typeface="Carlito"/>
                <a:cs typeface="Carlito"/>
              </a:rPr>
              <a:t>INFORM</a:t>
            </a:r>
            <a:r>
              <a:rPr sz="2400" dirty="0">
                <a:latin typeface="Carlito"/>
                <a:cs typeface="Carlito"/>
              </a:rPr>
              <a:t>: </a:t>
            </a:r>
            <a:r>
              <a:rPr sz="2400" spc="5" dirty="0">
                <a:latin typeface="Carlito"/>
                <a:cs typeface="Carlito"/>
              </a:rPr>
              <a:t>Message </a:t>
            </a:r>
            <a:r>
              <a:rPr sz="2400" spc="-10" dirty="0">
                <a:latin typeface="Carlito"/>
                <a:cs typeface="Carlito"/>
              </a:rPr>
              <a:t>from </a:t>
            </a:r>
            <a:r>
              <a:rPr sz="2400" dirty="0">
                <a:latin typeface="Carlito"/>
                <a:cs typeface="Carlito"/>
              </a:rPr>
              <a:t>a </a:t>
            </a:r>
            <a:r>
              <a:rPr sz="2400" spc="10" dirty="0">
                <a:latin typeface="Carlito"/>
                <a:cs typeface="Carlito"/>
              </a:rPr>
              <a:t>client </a:t>
            </a:r>
            <a:r>
              <a:rPr sz="2400" spc="-5" dirty="0">
                <a:latin typeface="Carlito"/>
                <a:cs typeface="Carlito"/>
              </a:rPr>
              <a:t>that </a:t>
            </a:r>
            <a:r>
              <a:rPr sz="2400" spc="-10" dirty="0">
                <a:latin typeface="Carlito"/>
                <a:cs typeface="Carlito"/>
              </a:rPr>
              <a:t>already </a:t>
            </a:r>
            <a:r>
              <a:rPr sz="2400" spc="-5" dirty="0">
                <a:latin typeface="Carlito"/>
                <a:cs typeface="Carlito"/>
              </a:rPr>
              <a:t>has </a:t>
            </a:r>
            <a:r>
              <a:rPr sz="2400" spc="-15" dirty="0">
                <a:latin typeface="Carlito"/>
                <a:cs typeface="Carlito"/>
              </a:rPr>
              <a:t>an  </a:t>
            </a:r>
            <a:r>
              <a:rPr sz="2400" spc="15" dirty="0">
                <a:latin typeface="Carlito"/>
                <a:cs typeface="Carlito"/>
              </a:rPr>
              <a:t>IP </a:t>
            </a:r>
            <a:r>
              <a:rPr sz="2400" spc="-5" dirty="0">
                <a:latin typeface="Carlito"/>
                <a:cs typeface="Carlito"/>
              </a:rPr>
              <a:t>address (manually </a:t>
            </a:r>
            <a:r>
              <a:rPr sz="2400" dirty="0">
                <a:latin typeface="Carlito"/>
                <a:cs typeface="Carlito"/>
              </a:rPr>
              <a:t>configured for example),</a:t>
            </a:r>
            <a:r>
              <a:rPr sz="2400" spc="-135" dirty="0">
                <a:latin typeface="Carlito"/>
                <a:cs typeface="Carlito"/>
              </a:rPr>
              <a:t> </a:t>
            </a:r>
            <a:r>
              <a:rPr sz="2400" spc="5" dirty="0">
                <a:latin typeface="Carlito"/>
                <a:cs typeface="Carlito"/>
              </a:rPr>
              <a:t>requesting  </a:t>
            </a:r>
            <a:r>
              <a:rPr sz="2400" spc="-5" dirty="0">
                <a:latin typeface="Carlito"/>
                <a:cs typeface="Carlito"/>
              </a:rPr>
              <a:t>further </a:t>
            </a:r>
            <a:r>
              <a:rPr sz="2400" dirty="0">
                <a:latin typeface="Carlito"/>
                <a:cs typeface="Carlito"/>
              </a:rPr>
              <a:t>configuration </a:t>
            </a:r>
            <a:r>
              <a:rPr sz="2400" spc="-10" dirty="0">
                <a:latin typeface="Carlito"/>
                <a:cs typeface="Carlito"/>
              </a:rPr>
              <a:t>parameters from </a:t>
            </a:r>
            <a:r>
              <a:rPr sz="2400" spc="5" dirty="0">
                <a:latin typeface="Carlito"/>
                <a:cs typeface="Carlito"/>
              </a:rPr>
              <a:t>the </a:t>
            </a:r>
            <a:r>
              <a:rPr sz="2400" spc="-5" dirty="0">
                <a:latin typeface="Carlito"/>
                <a:cs typeface="Carlito"/>
              </a:rPr>
              <a:t>DHCP</a:t>
            </a:r>
            <a:r>
              <a:rPr sz="2400" spc="55" dirty="0">
                <a:latin typeface="Carlito"/>
                <a:cs typeface="Carlito"/>
              </a:rPr>
              <a:t> </a:t>
            </a:r>
            <a:r>
              <a:rPr sz="2400" spc="-5" dirty="0">
                <a:latin typeface="Carlito"/>
                <a:cs typeface="Carlito"/>
              </a:rPr>
              <a:t>server.</a:t>
            </a:r>
            <a:endParaRPr sz="2400" dirty="0">
              <a:latin typeface="Carlito"/>
              <a:cs typeface="Carlito"/>
            </a:endParaRPr>
          </a:p>
        </p:txBody>
      </p:sp>
      <p:sp>
        <p:nvSpPr>
          <p:cNvPr id="5" name="object 5"/>
          <p:cNvSpPr/>
          <p:nvPr/>
        </p:nvSpPr>
        <p:spPr>
          <a:xfrm>
            <a:off x="994410" y="2667052"/>
            <a:ext cx="7155180" cy="2384955"/>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4">
            <a:extLst>
              <a:ext uri="{FF2B5EF4-FFF2-40B4-BE49-F238E27FC236}">
                <a16:creationId xmlns:a16="http://schemas.microsoft.com/office/drawing/2014/main" xmlns="" id="{5C231F83-B732-4705-B9A7-8CE6E07072E6}"/>
              </a:ext>
            </a:extLst>
          </p:cNvPr>
          <p:cNvSpPr/>
          <p:nvPr/>
        </p:nvSpPr>
        <p:spPr>
          <a:xfrm>
            <a:off x="533400" y="316102"/>
            <a:ext cx="8145780" cy="815975"/>
          </a:xfrm>
          <a:custGeom>
            <a:avLst/>
            <a:gdLst/>
            <a:ahLst/>
            <a:cxnLst/>
            <a:rect l="l" t="t" r="r" b="b"/>
            <a:pathLst>
              <a:path w="8145780" h="815975">
                <a:moveTo>
                  <a:pt x="8009508" y="0"/>
                </a:moveTo>
                <a:lnTo>
                  <a:pt x="135915" y="0"/>
                </a:lnTo>
                <a:lnTo>
                  <a:pt x="92958" y="6940"/>
                </a:lnTo>
                <a:lnTo>
                  <a:pt x="55648" y="26261"/>
                </a:lnTo>
                <a:lnTo>
                  <a:pt x="26225" y="55714"/>
                </a:lnTo>
                <a:lnTo>
                  <a:pt x="6929" y="93049"/>
                </a:lnTo>
                <a:lnTo>
                  <a:pt x="0" y="136017"/>
                </a:lnTo>
                <a:lnTo>
                  <a:pt x="0" y="679576"/>
                </a:lnTo>
                <a:lnTo>
                  <a:pt x="6929" y="722544"/>
                </a:lnTo>
                <a:lnTo>
                  <a:pt x="26225" y="759879"/>
                </a:lnTo>
                <a:lnTo>
                  <a:pt x="55648" y="789332"/>
                </a:lnTo>
                <a:lnTo>
                  <a:pt x="92958" y="808653"/>
                </a:lnTo>
                <a:lnTo>
                  <a:pt x="135915" y="815594"/>
                </a:lnTo>
                <a:lnTo>
                  <a:pt x="8009508" y="815594"/>
                </a:lnTo>
                <a:lnTo>
                  <a:pt x="8052463" y="808653"/>
                </a:lnTo>
                <a:lnTo>
                  <a:pt x="8089766" y="789332"/>
                </a:lnTo>
                <a:lnTo>
                  <a:pt x="8119182" y="759879"/>
                </a:lnTo>
                <a:lnTo>
                  <a:pt x="8138471" y="722544"/>
                </a:lnTo>
                <a:lnTo>
                  <a:pt x="8145399" y="679576"/>
                </a:lnTo>
                <a:lnTo>
                  <a:pt x="8145399" y="136017"/>
                </a:lnTo>
                <a:lnTo>
                  <a:pt x="8138471" y="93049"/>
                </a:lnTo>
                <a:lnTo>
                  <a:pt x="8119182" y="55714"/>
                </a:lnTo>
                <a:lnTo>
                  <a:pt x="8089766" y="26261"/>
                </a:lnTo>
                <a:lnTo>
                  <a:pt x="8052463" y="6940"/>
                </a:lnTo>
                <a:lnTo>
                  <a:pt x="8009508" y="0"/>
                </a:lnTo>
                <a:close/>
              </a:path>
            </a:pathLst>
          </a:custGeom>
          <a:solidFill>
            <a:srgbClr val="006188"/>
          </a:solidFill>
        </p:spPr>
        <p:txBody>
          <a:bodyPr wrap="square" lIns="0" tIns="0" rIns="0" bIns="0" rtlCol="0"/>
          <a:lstStyle/>
          <a:p>
            <a:endParaRPr/>
          </a:p>
        </p:txBody>
      </p:sp>
      <p:sp>
        <p:nvSpPr>
          <p:cNvPr id="2" name="object 2"/>
          <p:cNvSpPr txBox="1">
            <a:spLocks noGrp="1"/>
          </p:cNvSpPr>
          <p:nvPr>
            <p:ph type="title"/>
          </p:nvPr>
        </p:nvSpPr>
        <p:spPr>
          <a:xfrm>
            <a:off x="690880" y="383540"/>
            <a:ext cx="7225030" cy="575310"/>
          </a:xfrm>
          <a:prstGeom prst="rect">
            <a:avLst/>
          </a:prstGeom>
        </p:spPr>
        <p:txBody>
          <a:bodyPr vert="horz" wrap="square" lIns="0" tIns="13335" rIns="0" bIns="0" rtlCol="0">
            <a:spAutoFit/>
          </a:bodyPr>
          <a:lstStyle/>
          <a:p>
            <a:pPr marL="12700">
              <a:lnSpc>
                <a:spcPct val="100000"/>
              </a:lnSpc>
              <a:spcBef>
                <a:spcPts val="105"/>
              </a:spcBef>
            </a:pPr>
            <a:r>
              <a:rPr spc="-15" dirty="0"/>
              <a:t>DHCPv4 </a:t>
            </a:r>
            <a:r>
              <a:rPr spc="-10" dirty="0"/>
              <a:t>Message Types </a:t>
            </a:r>
            <a:r>
              <a:rPr dirty="0"/>
              <a:t>– </a:t>
            </a:r>
            <a:r>
              <a:rPr spc="-5" dirty="0"/>
              <a:t>Server</a:t>
            </a:r>
            <a:r>
              <a:rPr spc="135" dirty="0"/>
              <a:t> </a:t>
            </a:r>
            <a:r>
              <a:rPr spc="-10" dirty="0"/>
              <a:t>Logic</a:t>
            </a:r>
          </a:p>
        </p:txBody>
      </p:sp>
      <p:sp>
        <p:nvSpPr>
          <p:cNvPr id="3" name="object 3"/>
          <p:cNvSpPr/>
          <p:nvPr/>
        </p:nvSpPr>
        <p:spPr>
          <a:xfrm>
            <a:off x="152400" y="1800055"/>
            <a:ext cx="8901303" cy="4143545"/>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533400" y="316102"/>
            <a:ext cx="8145780" cy="815975"/>
          </a:xfrm>
          <a:custGeom>
            <a:avLst/>
            <a:gdLst/>
            <a:ahLst/>
            <a:cxnLst/>
            <a:rect l="l" t="t" r="r" b="b"/>
            <a:pathLst>
              <a:path w="8145780" h="815975">
                <a:moveTo>
                  <a:pt x="8009508" y="0"/>
                </a:moveTo>
                <a:lnTo>
                  <a:pt x="135915" y="0"/>
                </a:lnTo>
                <a:lnTo>
                  <a:pt x="92958" y="6940"/>
                </a:lnTo>
                <a:lnTo>
                  <a:pt x="55648" y="26261"/>
                </a:lnTo>
                <a:lnTo>
                  <a:pt x="26225" y="55714"/>
                </a:lnTo>
                <a:lnTo>
                  <a:pt x="6929" y="93049"/>
                </a:lnTo>
                <a:lnTo>
                  <a:pt x="0" y="136017"/>
                </a:lnTo>
                <a:lnTo>
                  <a:pt x="0" y="679576"/>
                </a:lnTo>
                <a:lnTo>
                  <a:pt x="6929" y="722544"/>
                </a:lnTo>
                <a:lnTo>
                  <a:pt x="26225" y="759879"/>
                </a:lnTo>
                <a:lnTo>
                  <a:pt x="55648" y="789332"/>
                </a:lnTo>
                <a:lnTo>
                  <a:pt x="92958" y="808653"/>
                </a:lnTo>
                <a:lnTo>
                  <a:pt x="135915" y="815594"/>
                </a:lnTo>
                <a:lnTo>
                  <a:pt x="8009508" y="815594"/>
                </a:lnTo>
                <a:lnTo>
                  <a:pt x="8052463" y="808653"/>
                </a:lnTo>
                <a:lnTo>
                  <a:pt x="8089766" y="789332"/>
                </a:lnTo>
                <a:lnTo>
                  <a:pt x="8119182" y="759879"/>
                </a:lnTo>
                <a:lnTo>
                  <a:pt x="8138471" y="722544"/>
                </a:lnTo>
                <a:lnTo>
                  <a:pt x="8145399" y="679576"/>
                </a:lnTo>
                <a:lnTo>
                  <a:pt x="8145399" y="136017"/>
                </a:lnTo>
                <a:lnTo>
                  <a:pt x="8138471" y="93049"/>
                </a:lnTo>
                <a:lnTo>
                  <a:pt x="8119182" y="55714"/>
                </a:lnTo>
                <a:lnTo>
                  <a:pt x="8089766" y="26261"/>
                </a:lnTo>
                <a:lnTo>
                  <a:pt x="8052463" y="6940"/>
                </a:lnTo>
                <a:lnTo>
                  <a:pt x="8009508" y="0"/>
                </a:lnTo>
                <a:close/>
              </a:path>
            </a:pathLst>
          </a:custGeom>
          <a:solidFill>
            <a:srgbClr val="006188"/>
          </a:solidFill>
        </p:spPr>
        <p:txBody>
          <a:bodyPr wrap="square" lIns="0" tIns="0" rIns="0" bIns="0" rtlCol="0"/>
          <a:lstStyle/>
          <a:p>
            <a:endParaRPr/>
          </a:p>
        </p:txBody>
      </p:sp>
      <p:sp>
        <p:nvSpPr>
          <p:cNvPr id="7" name="TextBox 6">
            <a:extLst>
              <a:ext uri="{FF2B5EF4-FFF2-40B4-BE49-F238E27FC236}">
                <a16:creationId xmlns:a16="http://schemas.microsoft.com/office/drawing/2014/main" xmlns="" id="{46BAED30-30A3-4478-9FC1-FE133769E4BD}"/>
              </a:ext>
            </a:extLst>
          </p:cNvPr>
          <p:cNvSpPr txBox="1"/>
          <p:nvPr/>
        </p:nvSpPr>
        <p:spPr>
          <a:xfrm>
            <a:off x="457200" y="1444352"/>
            <a:ext cx="8298180" cy="4217501"/>
          </a:xfrm>
          <a:prstGeom prst="rect">
            <a:avLst/>
          </a:prstGeom>
          <a:noFill/>
        </p:spPr>
        <p:txBody>
          <a:bodyPr wrap="square">
            <a:spAutoFit/>
          </a:bodyPr>
          <a:lstStyle/>
          <a:p>
            <a:pPr fontAlgn="base">
              <a:lnSpc>
                <a:spcPct val="107000"/>
              </a:lnSpc>
              <a:spcAft>
                <a:spcPts val="800"/>
              </a:spcAft>
            </a:pPr>
            <a:r>
              <a:rPr lang="en-US" sz="2000" b="1" dirty="0">
                <a:effectLst/>
                <a:latin typeface="Arial" panose="020B0604020202020204" pitchFamily="34" charset="0"/>
                <a:ea typeface="Times New Roman" panose="02020603050405020304" pitchFamily="18" charset="0"/>
                <a:cs typeface="Arial" panose="020B0604020202020204" pitchFamily="34" charset="0"/>
              </a:rPr>
              <a:t>Advantages of using DHCP</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dirty="0">
                <a:effectLst/>
                <a:latin typeface="Arial" panose="020B0604020202020204" pitchFamily="34" charset="0"/>
                <a:ea typeface="Times New Roman" panose="02020603050405020304" pitchFamily="18" charset="0"/>
                <a:cs typeface="Arial" panose="020B0604020202020204" pitchFamily="34" charset="0"/>
              </a:rPr>
              <a:t>Centralized management of IP addresses.</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indent="-342900" fontAlgn="base">
              <a:lnSpc>
                <a:spcPct val="107000"/>
              </a:lnSpc>
              <a:spcAft>
                <a:spcPts val="800"/>
              </a:spcAft>
              <a:buSzPts val="1000"/>
              <a:buFont typeface="Symbol" panose="05050102010706020507" pitchFamily="18" charset="2"/>
              <a:buChar char=""/>
              <a:tabLst>
                <a:tab pos="457200" algn="l"/>
              </a:tabLst>
            </a:pPr>
            <a:r>
              <a:rPr lang="en-US" dirty="0">
                <a:latin typeface="Arial" panose="020B0604020202020204" pitchFamily="34" charset="0"/>
                <a:cs typeface="Arial" panose="020B0604020202020204" pitchFamily="34" charset="0"/>
              </a:rPr>
              <a:t>Seamless addition of new clients into a network.</a:t>
            </a:r>
          </a:p>
          <a:p>
            <a:pPr marL="342900" indent="-342900" fontAlgn="base">
              <a:lnSpc>
                <a:spcPct val="107000"/>
              </a:lnSpc>
              <a:spcAft>
                <a:spcPts val="800"/>
              </a:spcAft>
              <a:buSzPts val="1000"/>
              <a:buFont typeface="Symbol" panose="05050102010706020507" pitchFamily="18" charset="2"/>
              <a:buChar char=""/>
              <a:tabLst>
                <a:tab pos="457200" algn="l"/>
              </a:tabLst>
            </a:pPr>
            <a:r>
              <a:rPr lang="en-US" dirty="0">
                <a:latin typeface="Arial" panose="020B0604020202020204" pitchFamily="34" charset="0"/>
                <a:cs typeface="Arial" panose="020B0604020202020204" pitchFamily="34" charset="0"/>
              </a:rPr>
              <a:t>Reuse of IP addresses, reducing the total number of IP addresses required.</a:t>
            </a:r>
          </a:p>
          <a:p>
            <a:pPr marL="342900" indent="-342900" fontAlgn="base">
              <a:lnSpc>
                <a:spcPct val="107000"/>
              </a:lnSpc>
              <a:spcAft>
                <a:spcPts val="800"/>
              </a:spcAft>
              <a:buSzPts val="1000"/>
              <a:buFont typeface="Symbol" panose="05050102010706020507" pitchFamily="18" charset="2"/>
              <a:buChar char=""/>
              <a:tabLst>
                <a:tab pos="457200" algn="l"/>
              </a:tabLst>
            </a:pPr>
            <a:endParaRPr lang="en-US" dirty="0">
              <a:latin typeface="Arial" panose="020B0604020202020204" pitchFamily="34" charset="0"/>
              <a:cs typeface="Arial" panose="020B0604020202020204" pitchFamily="34" charset="0"/>
            </a:endParaRPr>
          </a:p>
          <a:p>
            <a:pPr marL="342900" indent="-342900" fontAlgn="base">
              <a:lnSpc>
                <a:spcPct val="107000"/>
              </a:lnSpc>
              <a:spcAft>
                <a:spcPts val="800"/>
              </a:spcAft>
              <a:buSzPts val="1000"/>
              <a:buFont typeface="Symbol" panose="05050102010706020507" pitchFamily="18" charset="2"/>
              <a:buChar char=""/>
              <a:tabLst>
                <a:tab pos="457200" algn="l"/>
              </a:tabLst>
            </a:pPr>
            <a:endParaRPr lang="en-US" dirty="0">
              <a:latin typeface="Arial" panose="020B0604020202020204" pitchFamily="34" charset="0"/>
              <a:cs typeface="Arial" panose="020B0604020202020204" pitchFamily="34" charset="0"/>
            </a:endParaRPr>
          </a:p>
          <a:p>
            <a:pPr fontAlgn="base">
              <a:lnSpc>
                <a:spcPct val="107000"/>
              </a:lnSpc>
              <a:spcAft>
                <a:spcPts val="800"/>
              </a:spcAft>
            </a:pPr>
            <a:r>
              <a:rPr lang="en-US" sz="2000" b="1" dirty="0">
                <a:effectLst/>
                <a:latin typeface="Arial" panose="020B0604020202020204" pitchFamily="34" charset="0"/>
                <a:ea typeface="Times New Roman" panose="02020603050405020304" pitchFamily="18" charset="0"/>
                <a:cs typeface="Arial" panose="020B0604020202020204" pitchFamily="34" charset="0"/>
              </a:rPr>
              <a:t>Disadvantages of using DHCP</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dirty="0">
                <a:latin typeface="Arial" panose="020B0604020202020204" pitchFamily="34" charset="0"/>
                <a:cs typeface="Arial" panose="020B0604020202020204" pitchFamily="34" charset="0"/>
              </a:rPr>
              <a:t>Tracking internet activity becomes tedious, as the same device can have multiple IP addresses over a period of time.</a:t>
            </a: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dirty="0">
                <a:latin typeface="Arial" panose="020B0604020202020204" pitchFamily="34" charset="0"/>
                <a:cs typeface="Arial" panose="020B0604020202020204" pitchFamily="34" charset="0"/>
              </a:rPr>
              <a:t>Computers with DHCP cannot be used as servers, as their IPs change over time.</a:t>
            </a:r>
          </a:p>
        </p:txBody>
      </p:sp>
      <p:sp>
        <p:nvSpPr>
          <p:cNvPr id="9" name="TextBox 8">
            <a:extLst>
              <a:ext uri="{FF2B5EF4-FFF2-40B4-BE49-F238E27FC236}">
                <a16:creationId xmlns:a16="http://schemas.microsoft.com/office/drawing/2014/main" xmlns="" id="{364C84A1-D5CE-435B-901C-22472B916D59}"/>
              </a:ext>
            </a:extLst>
          </p:cNvPr>
          <p:cNvSpPr txBox="1"/>
          <p:nvPr/>
        </p:nvSpPr>
        <p:spPr>
          <a:xfrm>
            <a:off x="685800" y="628377"/>
            <a:ext cx="8145780" cy="435440"/>
          </a:xfrm>
          <a:prstGeom prst="rect">
            <a:avLst/>
          </a:prstGeom>
          <a:noFill/>
        </p:spPr>
        <p:txBody>
          <a:bodyPr wrap="square">
            <a:spAutoFit/>
          </a:bodyPr>
          <a:lstStyle/>
          <a:p>
            <a:pPr fontAlgn="base">
              <a:lnSpc>
                <a:spcPts val="2250"/>
              </a:lnSpc>
              <a:spcBef>
                <a:spcPts val="1500"/>
              </a:spcBef>
              <a:spcAft>
                <a:spcPts val="1500"/>
              </a:spcAft>
            </a:pPr>
            <a:r>
              <a:rPr lang="en-US" sz="3200" b="1" spc="-15" dirty="0">
                <a:solidFill>
                  <a:schemeClr val="bg1"/>
                </a:solidFill>
                <a:latin typeface="Carlito"/>
                <a:ea typeface="+mj-ea"/>
              </a:rPr>
              <a:t>DHCP: Dynamic Host Configuration Protocol</a:t>
            </a:r>
          </a:p>
        </p:txBody>
      </p:sp>
    </p:spTree>
    <p:extLst>
      <p:ext uri="{BB962C8B-B14F-4D97-AF65-F5344CB8AC3E}">
        <p14:creationId xmlns:p14="http://schemas.microsoft.com/office/powerpoint/2010/main" val="1924072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533400" y="316102"/>
            <a:ext cx="8145780" cy="815975"/>
          </a:xfrm>
          <a:custGeom>
            <a:avLst/>
            <a:gdLst/>
            <a:ahLst/>
            <a:cxnLst/>
            <a:rect l="l" t="t" r="r" b="b"/>
            <a:pathLst>
              <a:path w="8145780" h="815975">
                <a:moveTo>
                  <a:pt x="8009508" y="0"/>
                </a:moveTo>
                <a:lnTo>
                  <a:pt x="135915" y="0"/>
                </a:lnTo>
                <a:lnTo>
                  <a:pt x="92958" y="6940"/>
                </a:lnTo>
                <a:lnTo>
                  <a:pt x="55648" y="26261"/>
                </a:lnTo>
                <a:lnTo>
                  <a:pt x="26225" y="55714"/>
                </a:lnTo>
                <a:lnTo>
                  <a:pt x="6929" y="93049"/>
                </a:lnTo>
                <a:lnTo>
                  <a:pt x="0" y="136017"/>
                </a:lnTo>
                <a:lnTo>
                  <a:pt x="0" y="679576"/>
                </a:lnTo>
                <a:lnTo>
                  <a:pt x="6929" y="722544"/>
                </a:lnTo>
                <a:lnTo>
                  <a:pt x="26225" y="759879"/>
                </a:lnTo>
                <a:lnTo>
                  <a:pt x="55648" y="789332"/>
                </a:lnTo>
                <a:lnTo>
                  <a:pt x="92958" y="808653"/>
                </a:lnTo>
                <a:lnTo>
                  <a:pt x="135915" y="815594"/>
                </a:lnTo>
                <a:lnTo>
                  <a:pt x="8009508" y="815594"/>
                </a:lnTo>
                <a:lnTo>
                  <a:pt x="8052463" y="808653"/>
                </a:lnTo>
                <a:lnTo>
                  <a:pt x="8089766" y="789332"/>
                </a:lnTo>
                <a:lnTo>
                  <a:pt x="8119182" y="759879"/>
                </a:lnTo>
                <a:lnTo>
                  <a:pt x="8138471" y="722544"/>
                </a:lnTo>
                <a:lnTo>
                  <a:pt x="8145399" y="679576"/>
                </a:lnTo>
                <a:lnTo>
                  <a:pt x="8145399" y="136017"/>
                </a:lnTo>
                <a:lnTo>
                  <a:pt x="8138471" y="93049"/>
                </a:lnTo>
                <a:lnTo>
                  <a:pt x="8119182" y="55714"/>
                </a:lnTo>
                <a:lnTo>
                  <a:pt x="8089766" y="26261"/>
                </a:lnTo>
                <a:lnTo>
                  <a:pt x="8052463" y="6940"/>
                </a:lnTo>
                <a:lnTo>
                  <a:pt x="8009508" y="0"/>
                </a:lnTo>
                <a:close/>
              </a:path>
            </a:pathLst>
          </a:custGeom>
          <a:solidFill>
            <a:srgbClr val="006188"/>
          </a:solidFill>
        </p:spPr>
        <p:txBody>
          <a:bodyPr wrap="square" lIns="0" tIns="0" rIns="0" bIns="0" rtlCol="0"/>
          <a:lstStyle/>
          <a:p>
            <a:endParaRPr/>
          </a:p>
        </p:txBody>
      </p:sp>
      <p:sp>
        <p:nvSpPr>
          <p:cNvPr id="6" name="TextBox 5">
            <a:extLst>
              <a:ext uri="{FF2B5EF4-FFF2-40B4-BE49-F238E27FC236}">
                <a16:creationId xmlns:a16="http://schemas.microsoft.com/office/drawing/2014/main" xmlns="" id="{112365E4-FBE3-4C29-AD83-0A6CD0BC75EE}"/>
              </a:ext>
            </a:extLst>
          </p:cNvPr>
          <p:cNvSpPr txBox="1"/>
          <p:nvPr/>
        </p:nvSpPr>
        <p:spPr>
          <a:xfrm>
            <a:off x="398145" y="1524000"/>
            <a:ext cx="8416290" cy="4490140"/>
          </a:xfrm>
          <a:prstGeom prst="rect">
            <a:avLst/>
          </a:prstGeom>
          <a:noFill/>
        </p:spPr>
        <p:txBody>
          <a:bodyPr wrap="square">
            <a:spAutoFit/>
          </a:bodyPr>
          <a:lstStyle/>
          <a:p>
            <a:pPr marL="285750" indent="-285750" algn="just" fontAlgn="base">
              <a:lnSpc>
                <a:spcPct val="107000"/>
              </a:lnSpc>
              <a:spcBef>
                <a:spcPts val="1125"/>
              </a:spcBef>
              <a:spcAft>
                <a:spcPts val="1125"/>
              </a:spcAft>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The DNS protocol helps in translating or mapping host names to IP addresses. </a:t>
            </a:r>
          </a:p>
          <a:p>
            <a:pPr marL="285750" indent="-285750" algn="just" fontAlgn="base">
              <a:lnSpc>
                <a:spcPct val="107000"/>
              </a:lnSpc>
              <a:spcBef>
                <a:spcPts val="1125"/>
              </a:spcBef>
              <a:spcAft>
                <a:spcPts val="1125"/>
              </a:spcAft>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DNS works on a client-server model, and uses a distributed database over a hierarchy of name servers.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285750" indent="-285750" algn="just" fontAlgn="base">
              <a:lnSpc>
                <a:spcPct val="107000"/>
              </a:lnSpc>
              <a:spcBef>
                <a:spcPts val="1125"/>
              </a:spcBef>
              <a:spcAft>
                <a:spcPts val="1125"/>
              </a:spcAft>
              <a:buFont typeface="Arial" panose="020B0604020202020204" pitchFamily="34" charset="0"/>
              <a:buChar char="•"/>
            </a:pPr>
            <a:r>
              <a:rPr lang="en-US" sz="2000" dirty="0">
                <a:latin typeface="Arial" panose="020B0604020202020204" pitchFamily="34" charset="0"/>
                <a:cs typeface="Arial" panose="020B0604020202020204" pitchFamily="34" charset="0"/>
              </a:rPr>
              <a:t>Hosts are identified based on their IP addresses, but memorizing an IP address is difficult due to its complexity. </a:t>
            </a:r>
          </a:p>
          <a:p>
            <a:pPr marL="285750" indent="-285750" algn="just" fontAlgn="base">
              <a:lnSpc>
                <a:spcPct val="107000"/>
              </a:lnSpc>
              <a:spcBef>
                <a:spcPts val="1125"/>
              </a:spcBef>
              <a:spcAft>
                <a:spcPts val="1125"/>
              </a:spcAft>
              <a:buFont typeface="Arial" panose="020B0604020202020204" pitchFamily="34" charset="0"/>
              <a:buChar char="•"/>
            </a:pPr>
            <a:r>
              <a:rPr lang="en-US" sz="2000" dirty="0">
                <a:latin typeface="Arial" panose="020B0604020202020204" pitchFamily="34" charset="0"/>
                <a:cs typeface="Arial" panose="020B0604020202020204" pitchFamily="34" charset="0"/>
              </a:rPr>
              <a:t>IPs are also dynamic, making it all the more necessary to map domain names to IP addresses. </a:t>
            </a:r>
          </a:p>
          <a:p>
            <a:pPr marL="285750" indent="-285750" algn="just" fontAlgn="base">
              <a:lnSpc>
                <a:spcPct val="107000"/>
              </a:lnSpc>
              <a:spcBef>
                <a:spcPts val="1125"/>
              </a:spcBef>
              <a:spcAft>
                <a:spcPts val="1125"/>
              </a:spcAft>
              <a:buFont typeface="Arial" panose="020B0604020202020204" pitchFamily="34" charset="0"/>
              <a:buChar char="•"/>
            </a:pPr>
            <a:r>
              <a:rPr lang="en-US" sz="2000" dirty="0">
                <a:latin typeface="Arial" panose="020B0604020202020204" pitchFamily="34" charset="0"/>
                <a:cs typeface="Arial" panose="020B0604020202020204" pitchFamily="34" charset="0"/>
              </a:rPr>
              <a:t>DNS helps resolve this issue by converting the domain names of websites into numerical IP addresses.</a:t>
            </a:r>
          </a:p>
        </p:txBody>
      </p:sp>
      <p:sp>
        <p:nvSpPr>
          <p:cNvPr id="7" name="TextBox 6">
            <a:extLst>
              <a:ext uri="{FF2B5EF4-FFF2-40B4-BE49-F238E27FC236}">
                <a16:creationId xmlns:a16="http://schemas.microsoft.com/office/drawing/2014/main" xmlns="" id="{67BFE6D0-4AE4-4699-AA33-8BE721BA3EEF}"/>
              </a:ext>
            </a:extLst>
          </p:cNvPr>
          <p:cNvSpPr txBox="1"/>
          <p:nvPr/>
        </p:nvSpPr>
        <p:spPr>
          <a:xfrm>
            <a:off x="533400" y="506369"/>
            <a:ext cx="8145780" cy="435440"/>
          </a:xfrm>
          <a:prstGeom prst="rect">
            <a:avLst/>
          </a:prstGeom>
          <a:noFill/>
        </p:spPr>
        <p:txBody>
          <a:bodyPr wrap="square">
            <a:spAutoFit/>
          </a:bodyPr>
          <a:lstStyle/>
          <a:p>
            <a:pPr fontAlgn="base">
              <a:lnSpc>
                <a:spcPts val="2250"/>
              </a:lnSpc>
              <a:spcBef>
                <a:spcPts val="1500"/>
              </a:spcBef>
              <a:spcAft>
                <a:spcPts val="1500"/>
              </a:spcAft>
            </a:pPr>
            <a:r>
              <a:rPr lang="en-US" sz="3600" b="1" spc="-15" dirty="0">
                <a:solidFill>
                  <a:schemeClr val="bg1"/>
                </a:solidFill>
                <a:latin typeface="Carlito"/>
                <a:ea typeface="+mj-ea"/>
              </a:rPr>
              <a:t>DNS: Domain Name System protocol</a:t>
            </a:r>
          </a:p>
        </p:txBody>
      </p:sp>
    </p:spTree>
    <p:extLst>
      <p:ext uri="{BB962C8B-B14F-4D97-AF65-F5344CB8AC3E}">
        <p14:creationId xmlns:p14="http://schemas.microsoft.com/office/powerpoint/2010/main" val="874687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533400" y="316102"/>
            <a:ext cx="8145780" cy="815975"/>
          </a:xfrm>
          <a:custGeom>
            <a:avLst/>
            <a:gdLst/>
            <a:ahLst/>
            <a:cxnLst/>
            <a:rect l="l" t="t" r="r" b="b"/>
            <a:pathLst>
              <a:path w="8145780" h="815975">
                <a:moveTo>
                  <a:pt x="8009508" y="0"/>
                </a:moveTo>
                <a:lnTo>
                  <a:pt x="135915" y="0"/>
                </a:lnTo>
                <a:lnTo>
                  <a:pt x="92958" y="6940"/>
                </a:lnTo>
                <a:lnTo>
                  <a:pt x="55648" y="26261"/>
                </a:lnTo>
                <a:lnTo>
                  <a:pt x="26225" y="55714"/>
                </a:lnTo>
                <a:lnTo>
                  <a:pt x="6929" y="93049"/>
                </a:lnTo>
                <a:lnTo>
                  <a:pt x="0" y="136017"/>
                </a:lnTo>
                <a:lnTo>
                  <a:pt x="0" y="679576"/>
                </a:lnTo>
                <a:lnTo>
                  <a:pt x="6929" y="722544"/>
                </a:lnTo>
                <a:lnTo>
                  <a:pt x="26225" y="759879"/>
                </a:lnTo>
                <a:lnTo>
                  <a:pt x="55648" y="789332"/>
                </a:lnTo>
                <a:lnTo>
                  <a:pt x="92958" y="808653"/>
                </a:lnTo>
                <a:lnTo>
                  <a:pt x="135915" y="815594"/>
                </a:lnTo>
                <a:lnTo>
                  <a:pt x="8009508" y="815594"/>
                </a:lnTo>
                <a:lnTo>
                  <a:pt x="8052463" y="808653"/>
                </a:lnTo>
                <a:lnTo>
                  <a:pt x="8089766" y="789332"/>
                </a:lnTo>
                <a:lnTo>
                  <a:pt x="8119182" y="759879"/>
                </a:lnTo>
                <a:lnTo>
                  <a:pt x="8138471" y="722544"/>
                </a:lnTo>
                <a:lnTo>
                  <a:pt x="8145399" y="679576"/>
                </a:lnTo>
                <a:lnTo>
                  <a:pt x="8145399" y="136017"/>
                </a:lnTo>
                <a:lnTo>
                  <a:pt x="8138471" y="93049"/>
                </a:lnTo>
                <a:lnTo>
                  <a:pt x="8119182" y="55714"/>
                </a:lnTo>
                <a:lnTo>
                  <a:pt x="8089766" y="26261"/>
                </a:lnTo>
                <a:lnTo>
                  <a:pt x="8052463" y="6940"/>
                </a:lnTo>
                <a:lnTo>
                  <a:pt x="8009508" y="0"/>
                </a:lnTo>
                <a:close/>
              </a:path>
            </a:pathLst>
          </a:custGeom>
          <a:solidFill>
            <a:srgbClr val="006188"/>
          </a:solidFill>
        </p:spPr>
        <p:txBody>
          <a:bodyPr wrap="square" lIns="0" tIns="0" rIns="0" bIns="0" rtlCol="0"/>
          <a:lstStyle/>
          <a:p>
            <a:endParaRPr/>
          </a:p>
        </p:txBody>
      </p:sp>
      <p:sp>
        <p:nvSpPr>
          <p:cNvPr id="6" name="TextBox 5">
            <a:extLst>
              <a:ext uri="{FF2B5EF4-FFF2-40B4-BE49-F238E27FC236}">
                <a16:creationId xmlns:a16="http://schemas.microsoft.com/office/drawing/2014/main" xmlns="" id="{112365E4-FBE3-4C29-AD83-0A6CD0BC75EE}"/>
              </a:ext>
            </a:extLst>
          </p:cNvPr>
          <p:cNvSpPr txBox="1"/>
          <p:nvPr/>
        </p:nvSpPr>
        <p:spPr>
          <a:xfrm>
            <a:off x="533400" y="1524000"/>
            <a:ext cx="8145780" cy="4082015"/>
          </a:xfrm>
          <a:prstGeom prst="rect">
            <a:avLst/>
          </a:prstGeom>
          <a:noFill/>
        </p:spPr>
        <p:txBody>
          <a:bodyPr wrap="square">
            <a:spAutoFit/>
          </a:bodyPr>
          <a:lstStyle/>
          <a:p>
            <a:pPr fontAlgn="base">
              <a:lnSpc>
                <a:spcPct val="107000"/>
              </a:lnSpc>
              <a:spcAft>
                <a:spcPts val="800"/>
              </a:spcAft>
            </a:pPr>
            <a:r>
              <a:rPr lang="en-US" sz="2000" b="1" dirty="0">
                <a:solidFill>
                  <a:srgbClr val="444444"/>
                </a:solidFill>
                <a:effectLst/>
                <a:latin typeface="Arial" panose="020B0604020202020204" pitchFamily="34" charset="0"/>
                <a:ea typeface="Times New Roman" panose="02020603050405020304" pitchFamily="18" charset="0"/>
                <a:cs typeface="Arial" panose="020B0604020202020204" pitchFamily="34" charset="0"/>
              </a:rPr>
              <a:t>Advantages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dirty="0">
                <a:effectLst/>
                <a:latin typeface="Arial" panose="020B0604020202020204" pitchFamily="34" charset="0"/>
                <a:ea typeface="Times New Roman" panose="02020603050405020304" pitchFamily="18" charset="0"/>
                <a:cs typeface="Arial" panose="020B0604020202020204" pitchFamily="34" charset="0"/>
              </a:rPr>
              <a:t>DNS facilitates internet access.</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indent="-342900" fontAlgn="base">
              <a:lnSpc>
                <a:spcPct val="107000"/>
              </a:lnSpc>
              <a:spcAft>
                <a:spcPts val="800"/>
              </a:spcAft>
              <a:buSzPts val="1000"/>
              <a:buFont typeface="Symbol" panose="05050102010706020507" pitchFamily="18" charset="2"/>
              <a:buChar char=""/>
              <a:tabLst>
                <a:tab pos="457200" algn="l"/>
              </a:tabLst>
            </a:pPr>
            <a:r>
              <a:rPr lang="en-US" dirty="0">
                <a:latin typeface="Arial" panose="020B0604020202020204" pitchFamily="34" charset="0"/>
                <a:cs typeface="Arial" panose="020B0604020202020204" pitchFamily="34" charset="0"/>
              </a:rPr>
              <a:t>Eliminates the need to memorize IP addresses.</a:t>
            </a:r>
          </a:p>
          <a:p>
            <a:pPr marL="342900" indent="-342900" fontAlgn="base">
              <a:lnSpc>
                <a:spcPct val="107000"/>
              </a:lnSpc>
              <a:spcAft>
                <a:spcPts val="800"/>
              </a:spcAft>
              <a:buSzPts val="1000"/>
              <a:buFont typeface="Symbol" panose="05050102010706020507" pitchFamily="18" charset="2"/>
              <a:buChar char=""/>
              <a:tabLst>
                <a:tab pos="457200" algn="l"/>
              </a:tabLst>
            </a:pPr>
            <a:endParaRPr lang="en-US" sz="1600" dirty="0">
              <a:latin typeface="Arial" panose="020B0604020202020204" pitchFamily="34" charset="0"/>
              <a:cs typeface="Arial" panose="020B0604020202020204" pitchFamily="34" charset="0"/>
            </a:endParaRPr>
          </a:p>
          <a:p>
            <a:pPr fontAlgn="base">
              <a:lnSpc>
                <a:spcPct val="107000"/>
              </a:lnSpc>
              <a:spcAft>
                <a:spcPts val="800"/>
              </a:spcAft>
            </a:pPr>
            <a:r>
              <a:rPr lang="en-US" sz="2000" b="1" dirty="0">
                <a:solidFill>
                  <a:srgbClr val="444444"/>
                </a:solidFill>
                <a:effectLst/>
                <a:latin typeface="Arial" panose="020B0604020202020204" pitchFamily="34" charset="0"/>
                <a:ea typeface="Times New Roman" panose="02020603050405020304" pitchFamily="18" charset="0"/>
                <a:cs typeface="Arial" panose="020B0604020202020204" pitchFamily="34" charset="0"/>
              </a:rPr>
              <a:t>Disadvantages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fontAlgn="base">
              <a:lnSpc>
                <a:spcPct val="107000"/>
              </a:lnSpc>
              <a:spcAft>
                <a:spcPts val="800"/>
              </a:spcAft>
              <a:buSzPts val="1000"/>
              <a:buFont typeface="Symbol" panose="05050102010706020507" pitchFamily="18" charset="2"/>
              <a:buChar char=""/>
              <a:tabLst>
                <a:tab pos="457200" algn="l"/>
              </a:tabLst>
            </a:pPr>
            <a:r>
              <a:rPr lang="en-US" dirty="0">
                <a:latin typeface="Arial" panose="020B0604020202020204" pitchFamily="34" charset="0"/>
                <a:cs typeface="Arial" panose="020B0604020202020204" pitchFamily="34" charset="0"/>
              </a:rPr>
              <a:t>DNS queries don't carry information pertaining to the client who initiated it. This is because the DNS server only sees the IP from where the query came from, making the server susceptible to manipulation from hackers.</a:t>
            </a:r>
          </a:p>
          <a:p>
            <a:pPr marL="342900" lvl="0" indent="-342900" algn="just" fontAlgn="base">
              <a:lnSpc>
                <a:spcPct val="107000"/>
              </a:lnSpc>
              <a:spcAft>
                <a:spcPts val="800"/>
              </a:spcAft>
              <a:buSzPts val="1000"/>
              <a:buFont typeface="Symbol" panose="05050102010706020507" pitchFamily="18" charset="2"/>
              <a:buChar char=""/>
              <a:tabLst>
                <a:tab pos="457200" algn="l"/>
              </a:tabLst>
            </a:pPr>
            <a:endParaRPr lang="en-US" dirty="0">
              <a:latin typeface="Arial" panose="020B0604020202020204" pitchFamily="34" charset="0"/>
              <a:cs typeface="Arial" panose="020B0604020202020204" pitchFamily="34" charset="0"/>
            </a:endParaRPr>
          </a:p>
          <a:p>
            <a:pPr marL="342900" lvl="0" indent="-342900" algn="just" fontAlgn="base">
              <a:lnSpc>
                <a:spcPct val="107000"/>
              </a:lnSpc>
              <a:spcAft>
                <a:spcPts val="800"/>
              </a:spcAft>
              <a:buSzPts val="1000"/>
              <a:buFont typeface="Symbol" panose="05050102010706020507" pitchFamily="18" charset="2"/>
              <a:buChar char=""/>
              <a:tabLst>
                <a:tab pos="457200" algn="l"/>
              </a:tabLst>
            </a:pPr>
            <a:r>
              <a:rPr lang="en-US" dirty="0">
                <a:latin typeface="Arial" panose="020B0604020202020204" pitchFamily="34" charset="0"/>
                <a:cs typeface="Arial" panose="020B0604020202020204" pitchFamily="34" charset="0"/>
              </a:rPr>
              <a:t>DNS root servers, if compromised, could enable hackers to redirect to other pages for phishing data.</a:t>
            </a:r>
          </a:p>
        </p:txBody>
      </p:sp>
      <p:sp>
        <p:nvSpPr>
          <p:cNvPr id="7" name="TextBox 6">
            <a:extLst>
              <a:ext uri="{FF2B5EF4-FFF2-40B4-BE49-F238E27FC236}">
                <a16:creationId xmlns:a16="http://schemas.microsoft.com/office/drawing/2014/main" xmlns="" id="{67BFE6D0-4AE4-4699-AA33-8BE721BA3EEF}"/>
              </a:ext>
            </a:extLst>
          </p:cNvPr>
          <p:cNvSpPr txBox="1"/>
          <p:nvPr/>
        </p:nvSpPr>
        <p:spPr>
          <a:xfrm>
            <a:off x="533400" y="506369"/>
            <a:ext cx="8145780" cy="435440"/>
          </a:xfrm>
          <a:prstGeom prst="rect">
            <a:avLst/>
          </a:prstGeom>
          <a:noFill/>
        </p:spPr>
        <p:txBody>
          <a:bodyPr wrap="square">
            <a:spAutoFit/>
          </a:bodyPr>
          <a:lstStyle/>
          <a:p>
            <a:pPr fontAlgn="base">
              <a:lnSpc>
                <a:spcPts val="2250"/>
              </a:lnSpc>
              <a:spcBef>
                <a:spcPts val="1500"/>
              </a:spcBef>
              <a:spcAft>
                <a:spcPts val="1500"/>
              </a:spcAft>
            </a:pPr>
            <a:r>
              <a:rPr lang="en-US" sz="3600" b="1" spc="-15" dirty="0">
                <a:solidFill>
                  <a:schemeClr val="bg1"/>
                </a:solidFill>
                <a:latin typeface="Carlito"/>
                <a:ea typeface="+mj-ea"/>
              </a:rPr>
              <a:t>DNS: Domain Name System protocol</a:t>
            </a:r>
          </a:p>
        </p:txBody>
      </p:sp>
    </p:spTree>
    <p:extLst>
      <p:ext uri="{BB962C8B-B14F-4D97-AF65-F5344CB8AC3E}">
        <p14:creationId xmlns:p14="http://schemas.microsoft.com/office/powerpoint/2010/main" val="3949984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533400" y="316102"/>
            <a:ext cx="8145780" cy="815975"/>
          </a:xfrm>
          <a:custGeom>
            <a:avLst/>
            <a:gdLst/>
            <a:ahLst/>
            <a:cxnLst/>
            <a:rect l="l" t="t" r="r" b="b"/>
            <a:pathLst>
              <a:path w="8145780" h="815975">
                <a:moveTo>
                  <a:pt x="8009508" y="0"/>
                </a:moveTo>
                <a:lnTo>
                  <a:pt x="135915" y="0"/>
                </a:lnTo>
                <a:lnTo>
                  <a:pt x="92958" y="6940"/>
                </a:lnTo>
                <a:lnTo>
                  <a:pt x="55648" y="26261"/>
                </a:lnTo>
                <a:lnTo>
                  <a:pt x="26225" y="55714"/>
                </a:lnTo>
                <a:lnTo>
                  <a:pt x="6929" y="93049"/>
                </a:lnTo>
                <a:lnTo>
                  <a:pt x="0" y="136017"/>
                </a:lnTo>
                <a:lnTo>
                  <a:pt x="0" y="679576"/>
                </a:lnTo>
                <a:lnTo>
                  <a:pt x="6929" y="722544"/>
                </a:lnTo>
                <a:lnTo>
                  <a:pt x="26225" y="759879"/>
                </a:lnTo>
                <a:lnTo>
                  <a:pt x="55648" y="789332"/>
                </a:lnTo>
                <a:lnTo>
                  <a:pt x="92958" y="808653"/>
                </a:lnTo>
                <a:lnTo>
                  <a:pt x="135915" y="815594"/>
                </a:lnTo>
                <a:lnTo>
                  <a:pt x="8009508" y="815594"/>
                </a:lnTo>
                <a:lnTo>
                  <a:pt x="8052463" y="808653"/>
                </a:lnTo>
                <a:lnTo>
                  <a:pt x="8089766" y="789332"/>
                </a:lnTo>
                <a:lnTo>
                  <a:pt x="8119182" y="759879"/>
                </a:lnTo>
                <a:lnTo>
                  <a:pt x="8138471" y="722544"/>
                </a:lnTo>
                <a:lnTo>
                  <a:pt x="8145399" y="679576"/>
                </a:lnTo>
                <a:lnTo>
                  <a:pt x="8145399" y="136017"/>
                </a:lnTo>
                <a:lnTo>
                  <a:pt x="8138471" y="93049"/>
                </a:lnTo>
                <a:lnTo>
                  <a:pt x="8119182" y="55714"/>
                </a:lnTo>
                <a:lnTo>
                  <a:pt x="8089766" y="26261"/>
                </a:lnTo>
                <a:lnTo>
                  <a:pt x="8052463" y="6940"/>
                </a:lnTo>
                <a:lnTo>
                  <a:pt x="8009508" y="0"/>
                </a:lnTo>
                <a:close/>
              </a:path>
            </a:pathLst>
          </a:custGeom>
          <a:solidFill>
            <a:srgbClr val="006188"/>
          </a:solidFill>
        </p:spPr>
        <p:txBody>
          <a:bodyPr wrap="square" lIns="0" tIns="0" rIns="0" bIns="0" rtlCol="0"/>
          <a:lstStyle/>
          <a:p>
            <a:endParaRPr/>
          </a:p>
        </p:txBody>
      </p:sp>
      <p:sp>
        <p:nvSpPr>
          <p:cNvPr id="5" name="object 5"/>
          <p:cNvSpPr txBox="1">
            <a:spLocks noGrp="1"/>
          </p:cNvSpPr>
          <p:nvPr>
            <p:ph type="title"/>
          </p:nvPr>
        </p:nvSpPr>
        <p:spPr>
          <a:xfrm>
            <a:off x="690880" y="383540"/>
            <a:ext cx="7386320" cy="1121461"/>
          </a:xfrm>
          <a:prstGeom prst="rect">
            <a:avLst/>
          </a:prstGeom>
        </p:spPr>
        <p:txBody>
          <a:bodyPr vert="horz" wrap="square" lIns="0" tIns="13335" rIns="0" bIns="0" rtlCol="0">
            <a:spAutoFit/>
          </a:bodyPr>
          <a:lstStyle/>
          <a:p>
            <a:pPr marL="12700">
              <a:spcBef>
                <a:spcPts val="105"/>
              </a:spcBef>
            </a:pPr>
            <a:r>
              <a:rPr lang="en-US" sz="3600" spc="-15" dirty="0"/>
              <a:t>FTP: File Transfer Protocol</a:t>
            </a:r>
            <a:br>
              <a:rPr lang="en-US" sz="3600" spc="-15" dirty="0"/>
            </a:br>
            <a:endParaRPr sz="3600" spc="-15" dirty="0"/>
          </a:p>
        </p:txBody>
      </p:sp>
      <p:sp>
        <p:nvSpPr>
          <p:cNvPr id="6" name="TextBox 5">
            <a:extLst>
              <a:ext uri="{FF2B5EF4-FFF2-40B4-BE49-F238E27FC236}">
                <a16:creationId xmlns:a16="http://schemas.microsoft.com/office/drawing/2014/main" xmlns="" id="{4C54B56C-DB26-4403-AA0D-8D0D5B024C63}"/>
              </a:ext>
            </a:extLst>
          </p:cNvPr>
          <p:cNvSpPr txBox="1"/>
          <p:nvPr/>
        </p:nvSpPr>
        <p:spPr>
          <a:xfrm>
            <a:off x="499110" y="1486000"/>
            <a:ext cx="8145780" cy="4168129"/>
          </a:xfrm>
          <a:prstGeom prst="rect">
            <a:avLst/>
          </a:prstGeom>
          <a:noFill/>
        </p:spPr>
        <p:txBody>
          <a:bodyPr wrap="square">
            <a:spAutoFit/>
          </a:bodyPr>
          <a:lstStyle/>
          <a:p>
            <a:pPr marL="285750" indent="-285750" algn="just" fontAlgn="base">
              <a:lnSpc>
                <a:spcPct val="107000"/>
              </a:lnSpc>
              <a:spcBef>
                <a:spcPts val="1125"/>
              </a:spcBef>
              <a:spcAft>
                <a:spcPts val="1125"/>
              </a:spcAft>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File Transfer Protocol enables file sharing between hosts, both local and remote, and runs on top of TCP. </a:t>
            </a:r>
          </a:p>
          <a:p>
            <a:pPr marL="285750" indent="-285750" algn="just" fontAlgn="base">
              <a:lnSpc>
                <a:spcPct val="107000"/>
              </a:lnSpc>
              <a:spcBef>
                <a:spcPts val="1125"/>
              </a:spcBef>
              <a:spcAft>
                <a:spcPts val="1125"/>
              </a:spcAft>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For file transfer, FTP creates two TCP connections: control and data connection. </a:t>
            </a:r>
          </a:p>
          <a:p>
            <a:pPr marL="285750" indent="-285750" algn="just" fontAlgn="base">
              <a:lnSpc>
                <a:spcPct val="107000"/>
              </a:lnSpc>
              <a:spcBef>
                <a:spcPts val="1125"/>
              </a:spcBef>
              <a:spcAft>
                <a:spcPts val="1125"/>
              </a:spcAft>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The control connection is used to transfer control information like passwords, commands to retrieve and store files, etc.</a:t>
            </a:r>
          </a:p>
          <a:p>
            <a:pPr marL="285750" indent="-285750" algn="just" fontAlgn="base">
              <a:lnSpc>
                <a:spcPct val="107000"/>
              </a:lnSpc>
              <a:spcBef>
                <a:spcPts val="1125"/>
              </a:spcBef>
              <a:spcAft>
                <a:spcPts val="1125"/>
              </a:spcAft>
              <a:buFont typeface="Arial" panose="020B0604020202020204" pitchFamily="34" charset="0"/>
              <a:buChar char="•"/>
            </a:pPr>
            <a:r>
              <a:rPr lang="en-US" sz="2000" dirty="0">
                <a:latin typeface="Arial" panose="020B0604020202020204" pitchFamily="34" charset="0"/>
                <a:ea typeface="Times New Roman" panose="02020603050405020304" pitchFamily="18" charset="0"/>
                <a:cs typeface="Arial" panose="020B0604020202020204" pitchFamily="34" charset="0"/>
              </a:rPr>
              <a:t>T</a:t>
            </a:r>
            <a:r>
              <a:rPr lang="en-US" sz="2000" dirty="0">
                <a:effectLst/>
                <a:latin typeface="Arial" panose="020B0604020202020204" pitchFamily="34" charset="0"/>
                <a:ea typeface="Times New Roman" panose="02020603050405020304" pitchFamily="18" charset="0"/>
                <a:cs typeface="Arial" panose="020B0604020202020204" pitchFamily="34" charset="0"/>
              </a:rPr>
              <a:t>he data connection is used to transfer the actual file. </a:t>
            </a:r>
          </a:p>
          <a:p>
            <a:pPr marL="285750" indent="-285750" algn="just" fontAlgn="base">
              <a:lnSpc>
                <a:spcPct val="107000"/>
              </a:lnSpc>
              <a:spcBef>
                <a:spcPts val="1125"/>
              </a:spcBef>
              <a:spcAft>
                <a:spcPts val="1125"/>
              </a:spcAft>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Both of these connections run in parallel during the entire file transfer process.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838667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533400" y="316102"/>
            <a:ext cx="8145780" cy="815975"/>
          </a:xfrm>
          <a:custGeom>
            <a:avLst/>
            <a:gdLst/>
            <a:ahLst/>
            <a:cxnLst/>
            <a:rect l="l" t="t" r="r" b="b"/>
            <a:pathLst>
              <a:path w="8145780" h="815975">
                <a:moveTo>
                  <a:pt x="8009508" y="0"/>
                </a:moveTo>
                <a:lnTo>
                  <a:pt x="135915" y="0"/>
                </a:lnTo>
                <a:lnTo>
                  <a:pt x="92958" y="6940"/>
                </a:lnTo>
                <a:lnTo>
                  <a:pt x="55648" y="26261"/>
                </a:lnTo>
                <a:lnTo>
                  <a:pt x="26225" y="55714"/>
                </a:lnTo>
                <a:lnTo>
                  <a:pt x="6929" y="93049"/>
                </a:lnTo>
                <a:lnTo>
                  <a:pt x="0" y="136017"/>
                </a:lnTo>
                <a:lnTo>
                  <a:pt x="0" y="679576"/>
                </a:lnTo>
                <a:lnTo>
                  <a:pt x="6929" y="722544"/>
                </a:lnTo>
                <a:lnTo>
                  <a:pt x="26225" y="759879"/>
                </a:lnTo>
                <a:lnTo>
                  <a:pt x="55648" y="789332"/>
                </a:lnTo>
                <a:lnTo>
                  <a:pt x="92958" y="808653"/>
                </a:lnTo>
                <a:lnTo>
                  <a:pt x="135915" y="815594"/>
                </a:lnTo>
                <a:lnTo>
                  <a:pt x="8009508" y="815594"/>
                </a:lnTo>
                <a:lnTo>
                  <a:pt x="8052463" y="808653"/>
                </a:lnTo>
                <a:lnTo>
                  <a:pt x="8089766" y="789332"/>
                </a:lnTo>
                <a:lnTo>
                  <a:pt x="8119182" y="759879"/>
                </a:lnTo>
                <a:lnTo>
                  <a:pt x="8138471" y="722544"/>
                </a:lnTo>
                <a:lnTo>
                  <a:pt x="8145399" y="679576"/>
                </a:lnTo>
                <a:lnTo>
                  <a:pt x="8145399" y="136017"/>
                </a:lnTo>
                <a:lnTo>
                  <a:pt x="8138471" y="93049"/>
                </a:lnTo>
                <a:lnTo>
                  <a:pt x="8119182" y="55714"/>
                </a:lnTo>
                <a:lnTo>
                  <a:pt x="8089766" y="26261"/>
                </a:lnTo>
                <a:lnTo>
                  <a:pt x="8052463" y="6940"/>
                </a:lnTo>
                <a:lnTo>
                  <a:pt x="8009508" y="0"/>
                </a:lnTo>
                <a:close/>
              </a:path>
            </a:pathLst>
          </a:custGeom>
          <a:solidFill>
            <a:srgbClr val="006188"/>
          </a:solidFill>
        </p:spPr>
        <p:txBody>
          <a:bodyPr wrap="square" lIns="0" tIns="0" rIns="0" bIns="0" rtlCol="0"/>
          <a:lstStyle/>
          <a:p>
            <a:endParaRPr/>
          </a:p>
        </p:txBody>
      </p:sp>
      <p:sp>
        <p:nvSpPr>
          <p:cNvPr id="5" name="object 5"/>
          <p:cNvSpPr txBox="1">
            <a:spLocks noGrp="1"/>
          </p:cNvSpPr>
          <p:nvPr>
            <p:ph type="title"/>
          </p:nvPr>
        </p:nvSpPr>
        <p:spPr>
          <a:xfrm>
            <a:off x="690880" y="383540"/>
            <a:ext cx="7386320" cy="1121461"/>
          </a:xfrm>
          <a:prstGeom prst="rect">
            <a:avLst/>
          </a:prstGeom>
        </p:spPr>
        <p:txBody>
          <a:bodyPr vert="horz" wrap="square" lIns="0" tIns="13335" rIns="0" bIns="0" rtlCol="0">
            <a:spAutoFit/>
          </a:bodyPr>
          <a:lstStyle/>
          <a:p>
            <a:pPr marL="12700">
              <a:spcBef>
                <a:spcPts val="105"/>
              </a:spcBef>
            </a:pPr>
            <a:r>
              <a:rPr lang="en-US" sz="3600" spc="-15" dirty="0"/>
              <a:t>FTP: File Transfer Protocol</a:t>
            </a:r>
            <a:br>
              <a:rPr lang="en-US" sz="3600" spc="-15" dirty="0"/>
            </a:br>
            <a:endParaRPr sz="3600" spc="-15" dirty="0"/>
          </a:p>
        </p:txBody>
      </p:sp>
      <p:sp>
        <p:nvSpPr>
          <p:cNvPr id="6" name="TextBox 5">
            <a:extLst>
              <a:ext uri="{FF2B5EF4-FFF2-40B4-BE49-F238E27FC236}">
                <a16:creationId xmlns:a16="http://schemas.microsoft.com/office/drawing/2014/main" xmlns="" id="{4C54B56C-DB26-4403-AA0D-8D0D5B024C63}"/>
              </a:ext>
            </a:extLst>
          </p:cNvPr>
          <p:cNvSpPr txBox="1"/>
          <p:nvPr/>
        </p:nvSpPr>
        <p:spPr>
          <a:xfrm>
            <a:off x="533400" y="1676400"/>
            <a:ext cx="8180070" cy="3825086"/>
          </a:xfrm>
          <a:prstGeom prst="rect">
            <a:avLst/>
          </a:prstGeom>
          <a:noFill/>
        </p:spPr>
        <p:txBody>
          <a:bodyPr wrap="square">
            <a:spAutoFit/>
          </a:bodyPr>
          <a:lstStyle/>
          <a:p>
            <a:pPr fontAlgn="base">
              <a:lnSpc>
                <a:spcPct val="107000"/>
              </a:lnSpc>
              <a:spcAft>
                <a:spcPts val="800"/>
              </a:spcAft>
            </a:pPr>
            <a:r>
              <a:rPr lang="en-US" sz="2000" b="1" dirty="0">
                <a:effectLst/>
                <a:latin typeface="Arial" panose="020B0604020202020204" pitchFamily="34" charset="0"/>
                <a:ea typeface="Times New Roman" panose="02020603050405020304" pitchFamily="18" charset="0"/>
                <a:cs typeface="Arial" panose="020B0604020202020204" pitchFamily="34" charset="0"/>
              </a:rPr>
              <a:t>Advantages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dirty="0">
                <a:effectLst/>
                <a:latin typeface="Arial" panose="020B0604020202020204" pitchFamily="34" charset="0"/>
                <a:ea typeface="Times New Roman" panose="02020603050405020304" pitchFamily="18" charset="0"/>
                <a:cs typeface="Arial" panose="020B0604020202020204" pitchFamily="34" charset="0"/>
              </a:rPr>
              <a:t>Enables sharing large files and multiple directories at the same time.</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dirty="0">
                <a:effectLst/>
                <a:latin typeface="Arial" panose="020B0604020202020204" pitchFamily="34" charset="0"/>
                <a:ea typeface="Times New Roman" panose="02020603050405020304" pitchFamily="18" charset="0"/>
                <a:cs typeface="Arial" panose="020B0604020202020204" pitchFamily="34" charset="0"/>
              </a:rPr>
              <a:t>Lets you resume file sharing if it was interrupted.</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dirty="0">
                <a:effectLst/>
                <a:latin typeface="Arial" panose="020B0604020202020204" pitchFamily="34" charset="0"/>
                <a:ea typeface="Times New Roman" panose="02020603050405020304" pitchFamily="18" charset="0"/>
                <a:cs typeface="Arial" panose="020B0604020202020204" pitchFamily="34" charset="0"/>
              </a:rPr>
              <a:t>Lets you recover lost data, and schedule a file transfer.</a:t>
            </a:r>
          </a:p>
          <a:p>
            <a:pPr marL="342900" lvl="0" indent="-342900" fontAlgn="base">
              <a:lnSpc>
                <a:spcPct val="107000"/>
              </a:lnSpc>
              <a:spcAft>
                <a:spcPts val="800"/>
              </a:spcAft>
              <a:buSzPts val="1000"/>
              <a:buFont typeface="Symbol" panose="05050102010706020507" pitchFamily="18" charset="2"/>
              <a:buChar char=""/>
              <a:tabLst>
                <a:tab pos="457200" algn="l"/>
              </a:tabLst>
            </a:pPr>
            <a:endParaRPr lang="en-US"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en-US" sz="2000" b="1" dirty="0">
                <a:effectLst/>
                <a:latin typeface="Arial" panose="020B0604020202020204" pitchFamily="34" charset="0"/>
                <a:ea typeface="Times New Roman" panose="02020603050405020304" pitchFamily="18" charset="0"/>
                <a:cs typeface="Arial" panose="020B0604020202020204" pitchFamily="34" charset="0"/>
              </a:rPr>
              <a:t>Disadvantages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dirty="0">
                <a:effectLst/>
                <a:latin typeface="Arial" panose="020B0604020202020204" pitchFamily="34" charset="0"/>
                <a:ea typeface="Times New Roman" panose="02020603050405020304" pitchFamily="18" charset="0"/>
                <a:cs typeface="Arial" panose="020B0604020202020204" pitchFamily="34" charset="0"/>
              </a:rPr>
              <a:t>FTP lacks security. Data, usernames, and passwords are transferred in plain text, making them vulnerable to malicious actors.</a:t>
            </a: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dirty="0">
                <a:effectLst/>
                <a:latin typeface="Arial" panose="020B0604020202020204" pitchFamily="34" charset="0"/>
                <a:ea typeface="Times New Roman" panose="02020603050405020304" pitchFamily="18" charset="0"/>
                <a:cs typeface="Arial" panose="020B0604020202020204" pitchFamily="34" charset="0"/>
              </a:rPr>
              <a:t>FTP lacks encryption capabilities, making it non-compliant with industry standards.</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86286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533400" y="316102"/>
            <a:ext cx="8145780" cy="815975"/>
          </a:xfrm>
          <a:custGeom>
            <a:avLst/>
            <a:gdLst/>
            <a:ahLst/>
            <a:cxnLst/>
            <a:rect l="l" t="t" r="r" b="b"/>
            <a:pathLst>
              <a:path w="8145780" h="815975">
                <a:moveTo>
                  <a:pt x="8009508" y="0"/>
                </a:moveTo>
                <a:lnTo>
                  <a:pt x="135915" y="0"/>
                </a:lnTo>
                <a:lnTo>
                  <a:pt x="92958" y="6940"/>
                </a:lnTo>
                <a:lnTo>
                  <a:pt x="55648" y="26261"/>
                </a:lnTo>
                <a:lnTo>
                  <a:pt x="26225" y="55714"/>
                </a:lnTo>
                <a:lnTo>
                  <a:pt x="6929" y="93049"/>
                </a:lnTo>
                <a:lnTo>
                  <a:pt x="0" y="136017"/>
                </a:lnTo>
                <a:lnTo>
                  <a:pt x="0" y="679576"/>
                </a:lnTo>
                <a:lnTo>
                  <a:pt x="6929" y="722544"/>
                </a:lnTo>
                <a:lnTo>
                  <a:pt x="26225" y="759879"/>
                </a:lnTo>
                <a:lnTo>
                  <a:pt x="55648" y="789332"/>
                </a:lnTo>
                <a:lnTo>
                  <a:pt x="92958" y="808653"/>
                </a:lnTo>
                <a:lnTo>
                  <a:pt x="135915" y="815594"/>
                </a:lnTo>
                <a:lnTo>
                  <a:pt x="8009508" y="815594"/>
                </a:lnTo>
                <a:lnTo>
                  <a:pt x="8052463" y="808653"/>
                </a:lnTo>
                <a:lnTo>
                  <a:pt x="8089766" y="789332"/>
                </a:lnTo>
                <a:lnTo>
                  <a:pt x="8119182" y="759879"/>
                </a:lnTo>
                <a:lnTo>
                  <a:pt x="8138471" y="722544"/>
                </a:lnTo>
                <a:lnTo>
                  <a:pt x="8145399" y="679576"/>
                </a:lnTo>
                <a:lnTo>
                  <a:pt x="8145399" y="136017"/>
                </a:lnTo>
                <a:lnTo>
                  <a:pt x="8138471" y="93049"/>
                </a:lnTo>
                <a:lnTo>
                  <a:pt x="8119182" y="55714"/>
                </a:lnTo>
                <a:lnTo>
                  <a:pt x="8089766" y="26261"/>
                </a:lnTo>
                <a:lnTo>
                  <a:pt x="8052463" y="6940"/>
                </a:lnTo>
                <a:lnTo>
                  <a:pt x="8009508" y="0"/>
                </a:lnTo>
                <a:close/>
              </a:path>
            </a:pathLst>
          </a:custGeom>
          <a:solidFill>
            <a:srgbClr val="006188"/>
          </a:solidFill>
        </p:spPr>
        <p:txBody>
          <a:bodyPr wrap="square" lIns="0" tIns="0" rIns="0" bIns="0" rtlCol="0"/>
          <a:lstStyle/>
          <a:p>
            <a:endParaRPr/>
          </a:p>
        </p:txBody>
      </p:sp>
      <p:sp>
        <p:nvSpPr>
          <p:cNvPr id="5" name="object 5"/>
          <p:cNvSpPr txBox="1">
            <a:spLocks noGrp="1"/>
          </p:cNvSpPr>
          <p:nvPr>
            <p:ph type="title"/>
          </p:nvPr>
        </p:nvSpPr>
        <p:spPr>
          <a:xfrm>
            <a:off x="690880" y="383540"/>
            <a:ext cx="8453120" cy="1121461"/>
          </a:xfrm>
          <a:prstGeom prst="rect">
            <a:avLst/>
          </a:prstGeom>
        </p:spPr>
        <p:txBody>
          <a:bodyPr vert="horz" wrap="square" lIns="0" tIns="13335" rIns="0" bIns="0" rtlCol="0">
            <a:spAutoFit/>
          </a:bodyPr>
          <a:lstStyle/>
          <a:p>
            <a:pPr marL="12700">
              <a:spcBef>
                <a:spcPts val="105"/>
              </a:spcBef>
            </a:pPr>
            <a:r>
              <a:rPr lang="en-US" sz="3600" spc="-5" dirty="0"/>
              <a:t>HTTP: Hyper Text Transfer Protocol</a:t>
            </a:r>
            <a:br>
              <a:rPr lang="en-US" sz="3600" spc="-5" dirty="0"/>
            </a:br>
            <a:endParaRPr sz="3600" spc="-5" dirty="0"/>
          </a:p>
        </p:txBody>
      </p:sp>
      <p:sp>
        <p:nvSpPr>
          <p:cNvPr id="6" name="TextBox 5">
            <a:extLst>
              <a:ext uri="{FF2B5EF4-FFF2-40B4-BE49-F238E27FC236}">
                <a16:creationId xmlns:a16="http://schemas.microsoft.com/office/drawing/2014/main" xmlns="" id="{E0F3ED38-A5E8-4110-8C08-63227D7097BA}"/>
              </a:ext>
            </a:extLst>
          </p:cNvPr>
          <p:cNvSpPr txBox="1"/>
          <p:nvPr/>
        </p:nvSpPr>
        <p:spPr>
          <a:xfrm>
            <a:off x="262890" y="1199515"/>
            <a:ext cx="8686800" cy="5478103"/>
          </a:xfrm>
          <a:prstGeom prst="rect">
            <a:avLst/>
          </a:prstGeom>
          <a:noFill/>
        </p:spPr>
        <p:txBody>
          <a:bodyPr wrap="square">
            <a:spAutoFit/>
          </a:bodyPr>
          <a:lstStyle/>
          <a:p>
            <a:pPr marL="285750" indent="-285750" algn="just" fontAlgn="base">
              <a:lnSpc>
                <a:spcPct val="107000"/>
              </a:lnSpc>
              <a:spcBef>
                <a:spcPts val="1125"/>
              </a:spcBef>
              <a:spcAft>
                <a:spcPts val="1125"/>
              </a:spcAft>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HTTP is an application layer protocol used for distributed, collaborative, and hypermedia information systems. </a:t>
            </a:r>
          </a:p>
          <a:p>
            <a:pPr marL="285750" indent="-285750" algn="just" fontAlgn="base">
              <a:lnSpc>
                <a:spcPct val="107000"/>
              </a:lnSpc>
              <a:spcBef>
                <a:spcPts val="1125"/>
              </a:spcBef>
              <a:spcAft>
                <a:spcPts val="1125"/>
              </a:spcAft>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It works on a client-server model, where the web browser acts as the client. Data such as text, images, and other multimedia files are shared over the World Wide Web using HTTP. </a:t>
            </a:r>
          </a:p>
          <a:p>
            <a:pPr marL="285750" indent="-285750" algn="just" fontAlgn="base">
              <a:lnSpc>
                <a:spcPct val="107000"/>
              </a:lnSpc>
              <a:spcBef>
                <a:spcPts val="1125"/>
              </a:spcBef>
              <a:spcAft>
                <a:spcPts val="1125"/>
              </a:spcAft>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As a request and response type protocol, the client sends a request to the server, which is then processed by the server before sending a response back to the client.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285750" indent="-285750" algn="just" fontAlgn="base">
              <a:lnSpc>
                <a:spcPct val="107000"/>
              </a:lnSpc>
              <a:spcBef>
                <a:spcPts val="1125"/>
              </a:spcBef>
              <a:spcAft>
                <a:spcPts val="1125"/>
              </a:spcAft>
              <a:buFont typeface="Arial" panose="020B0604020202020204" pitchFamily="34" charset="0"/>
              <a:buChar char="•"/>
            </a:pPr>
            <a:r>
              <a:rPr lang="en-US" sz="2000" dirty="0">
                <a:latin typeface="Arial" panose="020B0604020202020204" pitchFamily="34" charset="0"/>
                <a:cs typeface="Arial" panose="020B0604020202020204" pitchFamily="34" charset="0"/>
              </a:rPr>
              <a:t>HTTP is a stateless protocol, meaning the client and server are only aware of each other while the connection between them is intact. After that, both the client and server forget about each other's existence. </a:t>
            </a:r>
          </a:p>
          <a:p>
            <a:pPr marL="285750" indent="-285750" algn="just" fontAlgn="base">
              <a:lnSpc>
                <a:spcPct val="107000"/>
              </a:lnSpc>
              <a:spcBef>
                <a:spcPts val="1125"/>
              </a:spcBef>
              <a:spcAft>
                <a:spcPts val="1125"/>
              </a:spcAft>
              <a:buFont typeface="Arial" panose="020B0604020202020204" pitchFamily="34" charset="0"/>
              <a:buChar char="•"/>
            </a:pPr>
            <a:r>
              <a:rPr lang="en-US" sz="2000" dirty="0">
                <a:latin typeface="Arial" panose="020B0604020202020204" pitchFamily="34" charset="0"/>
                <a:cs typeface="Arial" panose="020B0604020202020204" pitchFamily="34" charset="0"/>
              </a:rPr>
              <a:t>Due to this phenomenon, the client and server can't both retain information between requests.</a:t>
            </a:r>
          </a:p>
        </p:txBody>
      </p:sp>
    </p:spTree>
    <p:extLst>
      <p:ext uri="{BB962C8B-B14F-4D97-AF65-F5344CB8AC3E}">
        <p14:creationId xmlns:p14="http://schemas.microsoft.com/office/powerpoint/2010/main" val="2630391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533400" y="316102"/>
            <a:ext cx="8145780" cy="815975"/>
          </a:xfrm>
          <a:custGeom>
            <a:avLst/>
            <a:gdLst/>
            <a:ahLst/>
            <a:cxnLst/>
            <a:rect l="l" t="t" r="r" b="b"/>
            <a:pathLst>
              <a:path w="8145780" h="815975">
                <a:moveTo>
                  <a:pt x="8009508" y="0"/>
                </a:moveTo>
                <a:lnTo>
                  <a:pt x="135915" y="0"/>
                </a:lnTo>
                <a:lnTo>
                  <a:pt x="92958" y="6940"/>
                </a:lnTo>
                <a:lnTo>
                  <a:pt x="55648" y="26261"/>
                </a:lnTo>
                <a:lnTo>
                  <a:pt x="26225" y="55714"/>
                </a:lnTo>
                <a:lnTo>
                  <a:pt x="6929" y="93049"/>
                </a:lnTo>
                <a:lnTo>
                  <a:pt x="0" y="136017"/>
                </a:lnTo>
                <a:lnTo>
                  <a:pt x="0" y="679576"/>
                </a:lnTo>
                <a:lnTo>
                  <a:pt x="6929" y="722544"/>
                </a:lnTo>
                <a:lnTo>
                  <a:pt x="26225" y="759879"/>
                </a:lnTo>
                <a:lnTo>
                  <a:pt x="55648" y="789332"/>
                </a:lnTo>
                <a:lnTo>
                  <a:pt x="92958" y="808653"/>
                </a:lnTo>
                <a:lnTo>
                  <a:pt x="135915" y="815594"/>
                </a:lnTo>
                <a:lnTo>
                  <a:pt x="8009508" y="815594"/>
                </a:lnTo>
                <a:lnTo>
                  <a:pt x="8052463" y="808653"/>
                </a:lnTo>
                <a:lnTo>
                  <a:pt x="8089766" y="789332"/>
                </a:lnTo>
                <a:lnTo>
                  <a:pt x="8119182" y="759879"/>
                </a:lnTo>
                <a:lnTo>
                  <a:pt x="8138471" y="722544"/>
                </a:lnTo>
                <a:lnTo>
                  <a:pt x="8145399" y="679576"/>
                </a:lnTo>
                <a:lnTo>
                  <a:pt x="8145399" y="136017"/>
                </a:lnTo>
                <a:lnTo>
                  <a:pt x="8138471" y="93049"/>
                </a:lnTo>
                <a:lnTo>
                  <a:pt x="8119182" y="55714"/>
                </a:lnTo>
                <a:lnTo>
                  <a:pt x="8089766" y="26261"/>
                </a:lnTo>
                <a:lnTo>
                  <a:pt x="8052463" y="6940"/>
                </a:lnTo>
                <a:lnTo>
                  <a:pt x="8009508" y="0"/>
                </a:lnTo>
                <a:close/>
              </a:path>
            </a:pathLst>
          </a:custGeom>
          <a:solidFill>
            <a:srgbClr val="006188"/>
          </a:solidFill>
        </p:spPr>
        <p:txBody>
          <a:bodyPr wrap="square" lIns="0" tIns="0" rIns="0" bIns="0" rtlCol="0"/>
          <a:lstStyle/>
          <a:p>
            <a:endParaRPr/>
          </a:p>
        </p:txBody>
      </p:sp>
      <p:sp>
        <p:nvSpPr>
          <p:cNvPr id="5" name="object 5"/>
          <p:cNvSpPr txBox="1">
            <a:spLocks noGrp="1"/>
          </p:cNvSpPr>
          <p:nvPr>
            <p:ph type="title"/>
          </p:nvPr>
        </p:nvSpPr>
        <p:spPr>
          <a:xfrm>
            <a:off x="690880" y="383540"/>
            <a:ext cx="8453120" cy="1121461"/>
          </a:xfrm>
          <a:prstGeom prst="rect">
            <a:avLst/>
          </a:prstGeom>
        </p:spPr>
        <p:txBody>
          <a:bodyPr vert="horz" wrap="square" lIns="0" tIns="13335" rIns="0" bIns="0" rtlCol="0">
            <a:spAutoFit/>
          </a:bodyPr>
          <a:lstStyle/>
          <a:p>
            <a:pPr marL="12700">
              <a:spcBef>
                <a:spcPts val="105"/>
              </a:spcBef>
            </a:pPr>
            <a:r>
              <a:rPr lang="en-US" sz="3600" spc="-5" dirty="0"/>
              <a:t>HTTP: Hyper Text Transfer Protocol</a:t>
            </a:r>
            <a:br>
              <a:rPr lang="en-US" sz="3600" spc="-5" dirty="0"/>
            </a:br>
            <a:endParaRPr sz="3600" spc="-5" dirty="0"/>
          </a:p>
        </p:txBody>
      </p:sp>
      <p:sp>
        <p:nvSpPr>
          <p:cNvPr id="6" name="TextBox 5">
            <a:extLst>
              <a:ext uri="{FF2B5EF4-FFF2-40B4-BE49-F238E27FC236}">
                <a16:creationId xmlns:a16="http://schemas.microsoft.com/office/drawing/2014/main" xmlns="" id="{E0F3ED38-A5E8-4110-8C08-63227D7097BA}"/>
              </a:ext>
            </a:extLst>
          </p:cNvPr>
          <p:cNvSpPr txBox="1"/>
          <p:nvPr/>
        </p:nvSpPr>
        <p:spPr>
          <a:xfrm>
            <a:off x="690880" y="1572439"/>
            <a:ext cx="8159635" cy="3495829"/>
          </a:xfrm>
          <a:prstGeom prst="rect">
            <a:avLst/>
          </a:prstGeom>
          <a:noFill/>
        </p:spPr>
        <p:txBody>
          <a:bodyPr wrap="square">
            <a:spAutoFit/>
          </a:bodyPr>
          <a:lstStyle/>
          <a:p>
            <a:pPr fontAlgn="base">
              <a:lnSpc>
                <a:spcPct val="107000"/>
              </a:lnSpc>
              <a:spcAft>
                <a:spcPts val="800"/>
              </a:spcAft>
            </a:pPr>
            <a:r>
              <a:rPr lang="en-US" sz="2000" b="1" dirty="0">
                <a:effectLst/>
                <a:latin typeface="Arial" panose="020B0604020202020204" pitchFamily="34" charset="0"/>
                <a:ea typeface="Times New Roman" panose="02020603050405020304" pitchFamily="18" charset="0"/>
                <a:cs typeface="Arial" panose="020B0604020202020204" pitchFamily="34" charset="0"/>
              </a:rPr>
              <a:t>Advantages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dirty="0">
                <a:effectLst/>
                <a:latin typeface="Arial" panose="020B0604020202020204" pitchFamily="34" charset="0"/>
                <a:ea typeface="Times New Roman" panose="02020603050405020304" pitchFamily="18" charset="0"/>
                <a:cs typeface="Arial" panose="020B0604020202020204" pitchFamily="34" charset="0"/>
              </a:rPr>
              <a:t>Memory usage and CPU usage are low because of lesser concurrent connections.</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dirty="0">
                <a:effectLst/>
                <a:latin typeface="Arial" panose="020B0604020202020204" pitchFamily="34" charset="0"/>
                <a:ea typeface="Times New Roman" panose="02020603050405020304" pitchFamily="18" charset="0"/>
                <a:cs typeface="Arial" panose="020B0604020202020204" pitchFamily="34" charset="0"/>
              </a:rPr>
              <a:t>Errors can be reported without closing connections.</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dirty="0">
                <a:effectLst/>
                <a:latin typeface="Arial" panose="020B0604020202020204" pitchFamily="34" charset="0"/>
                <a:ea typeface="Times New Roman" panose="02020603050405020304" pitchFamily="18" charset="0"/>
                <a:cs typeface="Arial" panose="020B0604020202020204" pitchFamily="34" charset="0"/>
              </a:rPr>
              <a:t>Owing to lesser TCP connections, network congestion is reduced.</a:t>
            </a:r>
          </a:p>
          <a:p>
            <a:pPr marL="342900" lvl="0" indent="-342900" fontAlgn="base">
              <a:lnSpc>
                <a:spcPct val="107000"/>
              </a:lnSpc>
              <a:spcAft>
                <a:spcPts val="800"/>
              </a:spcAft>
              <a:buSzPts val="1000"/>
              <a:buFont typeface="Symbol" panose="05050102010706020507" pitchFamily="18" charset="2"/>
              <a:buChar char=""/>
              <a:tabLst>
                <a:tab pos="457200" algn="l"/>
              </a:tabLs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en-US" sz="2000" b="1" dirty="0">
                <a:effectLst/>
                <a:latin typeface="Arial" panose="020B0604020202020204" pitchFamily="34" charset="0"/>
                <a:ea typeface="Times New Roman" panose="02020603050405020304" pitchFamily="18" charset="0"/>
                <a:cs typeface="Arial" panose="020B0604020202020204" pitchFamily="34" charset="0"/>
              </a:rPr>
              <a:t>Disadvantages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dirty="0">
                <a:effectLst/>
                <a:latin typeface="Arial" panose="020B0604020202020204" pitchFamily="34" charset="0"/>
                <a:ea typeface="Times New Roman" panose="02020603050405020304" pitchFamily="18" charset="0"/>
                <a:cs typeface="Arial" panose="020B0604020202020204" pitchFamily="34" charset="0"/>
              </a:rPr>
              <a:t>HTTP lacks encryption capabilities, making it less secure.</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dirty="0">
                <a:effectLst/>
                <a:latin typeface="Arial" panose="020B0604020202020204" pitchFamily="34" charset="0"/>
                <a:ea typeface="Times New Roman" panose="02020603050405020304" pitchFamily="18" charset="0"/>
                <a:cs typeface="Arial" panose="020B0604020202020204" pitchFamily="34" charset="0"/>
              </a:rPr>
              <a:t>HTTP requires more power to establish communication and transfer data.</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086389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533400" y="316102"/>
            <a:ext cx="8145780" cy="815975"/>
          </a:xfrm>
          <a:custGeom>
            <a:avLst/>
            <a:gdLst/>
            <a:ahLst/>
            <a:cxnLst/>
            <a:rect l="l" t="t" r="r" b="b"/>
            <a:pathLst>
              <a:path w="8145780" h="815975">
                <a:moveTo>
                  <a:pt x="8009508" y="0"/>
                </a:moveTo>
                <a:lnTo>
                  <a:pt x="135915" y="0"/>
                </a:lnTo>
                <a:lnTo>
                  <a:pt x="92958" y="6940"/>
                </a:lnTo>
                <a:lnTo>
                  <a:pt x="55648" y="26261"/>
                </a:lnTo>
                <a:lnTo>
                  <a:pt x="26225" y="55714"/>
                </a:lnTo>
                <a:lnTo>
                  <a:pt x="6929" y="93049"/>
                </a:lnTo>
                <a:lnTo>
                  <a:pt x="0" y="136017"/>
                </a:lnTo>
                <a:lnTo>
                  <a:pt x="0" y="679576"/>
                </a:lnTo>
                <a:lnTo>
                  <a:pt x="6929" y="722544"/>
                </a:lnTo>
                <a:lnTo>
                  <a:pt x="26225" y="759879"/>
                </a:lnTo>
                <a:lnTo>
                  <a:pt x="55648" y="789332"/>
                </a:lnTo>
                <a:lnTo>
                  <a:pt x="92958" y="808653"/>
                </a:lnTo>
                <a:lnTo>
                  <a:pt x="135915" y="815594"/>
                </a:lnTo>
                <a:lnTo>
                  <a:pt x="8009508" y="815594"/>
                </a:lnTo>
                <a:lnTo>
                  <a:pt x="8052463" y="808653"/>
                </a:lnTo>
                <a:lnTo>
                  <a:pt x="8089766" y="789332"/>
                </a:lnTo>
                <a:lnTo>
                  <a:pt x="8119182" y="759879"/>
                </a:lnTo>
                <a:lnTo>
                  <a:pt x="8138471" y="722544"/>
                </a:lnTo>
                <a:lnTo>
                  <a:pt x="8145399" y="679576"/>
                </a:lnTo>
                <a:lnTo>
                  <a:pt x="8145399" y="136017"/>
                </a:lnTo>
                <a:lnTo>
                  <a:pt x="8138471" y="93049"/>
                </a:lnTo>
                <a:lnTo>
                  <a:pt x="8119182" y="55714"/>
                </a:lnTo>
                <a:lnTo>
                  <a:pt x="8089766" y="26261"/>
                </a:lnTo>
                <a:lnTo>
                  <a:pt x="8052463" y="6940"/>
                </a:lnTo>
                <a:lnTo>
                  <a:pt x="8009508" y="0"/>
                </a:lnTo>
                <a:close/>
              </a:path>
            </a:pathLst>
          </a:custGeom>
          <a:solidFill>
            <a:srgbClr val="006188"/>
          </a:solidFill>
        </p:spPr>
        <p:txBody>
          <a:bodyPr wrap="square" lIns="0" tIns="0" rIns="0" bIns="0" rtlCol="0"/>
          <a:lstStyle/>
          <a:p>
            <a:endParaRPr/>
          </a:p>
        </p:txBody>
      </p:sp>
      <p:sp>
        <p:nvSpPr>
          <p:cNvPr id="5" name="object 5"/>
          <p:cNvSpPr txBox="1">
            <a:spLocks noGrp="1"/>
          </p:cNvSpPr>
          <p:nvPr>
            <p:ph type="title"/>
          </p:nvPr>
        </p:nvSpPr>
        <p:spPr>
          <a:xfrm>
            <a:off x="690880" y="471135"/>
            <a:ext cx="7767320" cy="505908"/>
          </a:xfrm>
          <a:prstGeom prst="rect">
            <a:avLst/>
          </a:prstGeom>
        </p:spPr>
        <p:txBody>
          <a:bodyPr vert="horz" wrap="square" lIns="0" tIns="13335" rIns="0" bIns="0" rtlCol="0">
            <a:spAutoFit/>
          </a:bodyPr>
          <a:lstStyle/>
          <a:p>
            <a:pPr marL="12700">
              <a:spcBef>
                <a:spcPts val="105"/>
              </a:spcBef>
            </a:pPr>
            <a:r>
              <a:rPr lang="en-US" spc="-5" dirty="0"/>
              <a:t>HTTPs: Hyper Text Transfer Protocol Secure </a:t>
            </a:r>
            <a:endParaRPr spc="-5" dirty="0"/>
          </a:p>
        </p:txBody>
      </p:sp>
      <p:sp>
        <p:nvSpPr>
          <p:cNvPr id="7" name="TextBox 6">
            <a:extLst>
              <a:ext uri="{FF2B5EF4-FFF2-40B4-BE49-F238E27FC236}">
                <a16:creationId xmlns:a16="http://schemas.microsoft.com/office/drawing/2014/main" xmlns="" id="{95620E28-7242-45B6-B99F-FB2EECCAE825}"/>
              </a:ext>
            </a:extLst>
          </p:cNvPr>
          <p:cNvSpPr txBox="1"/>
          <p:nvPr/>
        </p:nvSpPr>
        <p:spPr>
          <a:xfrm>
            <a:off x="614680" y="1905000"/>
            <a:ext cx="7843520" cy="3549370"/>
          </a:xfrm>
          <a:prstGeom prst="rect">
            <a:avLst/>
          </a:prstGeom>
          <a:noFill/>
        </p:spPr>
        <p:txBody>
          <a:bodyPr wrap="square">
            <a:spAutoFit/>
          </a:bodyPr>
          <a:lstStyle/>
          <a:p>
            <a:pPr marL="285750" indent="-285750" algn="just" fontAlgn="base">
              <a:lnSpc>
                <a:spcPct val="107000"/>
              </a:lnSpc>
              <a:spcBef>
                <a:spcPts val="1125"/>
              </a:spcBef>
              <a:spcAft>
                <a:spcPts val="1125"/>
              </a:spcAft>
              <a:buFont typeface="Arial" panose="020B0604020202020204" pitchFamily="34" charset="0"/>
              <a:buChar char="•"/>
            </a:pPr>
            <a:r>
              <a:rPr lang="en-US" sz="2000" dirty="0">
                <a:latin typeface="Arial" panose="020B0604020202020204" pitchFamily="34" charset="0"/>
                <a:cs typeface="Arial" panose="020B0604020202020204" pitchFamily="34" charset="0"/>
              </a:rPr>
              <a:t>Hyper Text Transfer Protocol Secure (HTTPS) is a type of application layer protocol that facilitates data communication between clients and servers. </a:t>
            </a:r>
          </a:p>
          <a:p>
            <a:pPr marL="285750" indent="-285750" algn="just" fontAlgn="base">
              <a:lnSpc>
                <a:spcPct val="107000"/>
              </a:lnSpc>
              <a:spcBef>
                <a:spcPts val="1125"/>
              </a:spcBef>
              <a:spcAft>
                <a:spcPts val="1125"/>
              </a:spcAft>
              <a:buFont typeface="Arial" panose="020B0604020202020204" pitchFamily="34" charset="0"/>
              <a:buChar char="•"/>
            </a:pPr>
            <a:r>
              <a:rPr lang="en-US" sz="2000" dirty="0">
                <a:latin typeface="Arial" panose="020B0604020202020204" pitchFamily="34" charset="0"/>
                <a:cs typeface="Arial" panose="020B0604020202020204" pitchFamily="34" charset="0"/>
              </a:rPr>
              <a:t>HTTPS is a protocol that secures communication and data transfer. </a:t>
            </a:r>
          </a:p>
          <a:p>
            <a:pPr marL="285750" indent="-285750" algn="just" fontAlgn="base">
              <a:lnSpc>
                <a:spcPct val="107000"/>
              </a:lnSpc>
              <a:spcBef>
                <a:spcPts val="1125"/>
              </a:spcBef>
              <a:spcAft>
                <a:spcPts val="1125"/>
              </a:spcAft>
              <a:buFont typeface="Arial" panose="020B0604020202020204" pitchFamily="34" charset="0"/>
              <a:buChar char="•"/>
            </a:pPr>
            <a:r>
              <a:rPr lang="en-US" sz="2000" dirty="0">
                <a:latin typeface="Arial" panose="020B0604020202020204" pitchFamily="34" charset="0"/>
                <a:cs typeface="Arial" panose="020B0604020202020204" pitchFamily="34" charset="0"/>
              </a:rPr>
              <a:t>HTTPS is the secure version of HTTP with advanced security features</a:t>
            </a:r>
          </a:p>
          <a:p>
            <a:pPr marL="285750" indent="-285750" algn="just" fontAlgn="base">
              <a:lnSpc>
                <a:spcPct val="107000"/>
              </a:lnSpc>
              <a:spcBef>
                <a:spcPts val="1125"/>
              </a:spcBef>
              <a:spcAft>
                <a:spcPts val="1125"/>
              </a:spcAft>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4287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22312" y="4416297"/>
            <a:ext cx="7773034" cy="1343660"/>
          </a:xfrm>
          <a:custGeom>
            <a:avLst/>
            <a:gdLst/>
            <a:ahLst/>
            <a:cxnLst/>
            <a:rect l="l" t="t" r="r" b="b"/>
            <a:pathLst>
              <a:path w="7773034" h="1343660">
                <a:moveTo>
                  <a:pt x="7548562" y="0"/>
                </a:moveTo>
                <a:lnTo>
                  <a:pt x="223862" y="0"/>
                </a:lnTo>
                <a:lnTo>
                  <a:pt x="178747" y="4552"/>
                </a:lnTo>
                <a:lnTo>
                  <a:pt x="136726" y="17607"/>
                </a:lnTo>
                <a:lnTo>
                  <a:pt x="98699" y="38261"/>
                </a:lnTo>
                <a:lnTo>
                  <a:pt x="65568" y="65611"/>
                </a:lnTo>
                <a:lnTo>
                  <a:pt x="38232" y="98753"/>
                </a:lnTo>
                <a:lnTo>
                  <a:pt x="17592" y="136784"/>
                </a:lnTo>
                <a:lnTo>
                  <a:pt x="4548" y="178801"/>
                </a:lnTo>
                <a:lnTo>
                  <a:pt x="0" y="223900"/>
                </a:lnTo>
                <a:lnTo>
                  <a:pt x="0" y="1119377"/>
                </a:lnTo>
                <a:lnTo>
                  <a:pt x="4548" y="1164485"/>
                </a:lnTo>
                <a:lnTo>
                  <a:pt x="17592" y="1206500"/>
                </a:lnTo>
                <a:lnTo>
                  <a:pt x="38232" y="1244521"/>
                </a:lnTo>
                <a:lnTo>
                  <a:pt x="65568" y="1277650"/>
                </a:lnTo>
                <a:lnTo>
                  <a:pt x="98699" y="1304984"/>
                </a:lnTo>
                <a:lnTo>
                  <a:pt x="136726" y="1325623"/>
                </a:lnTo>
                <a:lnTo>
                  <a:pt x="178747" y="1338667"/>
                </a:lnTo>
                <a:lnTo>
                  <a:pt x="223862" y="1343215"/>
                </a:lnTo>
                <a:lnTo>
                  <a:pt x="7548562" y="1343215"/>
                </a:lnTo>
                <a:lnTo>
                  <a:pt x="7593661" y="1338667"/>
                </a:lnTo>
                <a:lnTo>
                  <a:pt x="7635678" y="1325623"/>
                </a:lnTo>
                <a:lnTo>
                  <a:pt x="7673709" y="1304984"/>
                </a:lnTo>
                <a:lnTo>
                  <a:pt x="7706852" y="1277650"/>
                </a:lnTo>
                <a:lnTo>
                  <a:pt x="7734202" y="1244521"/>
                </a:lnTo>
                <a:lnTo>
                  <a:pt x="7754856" y="1206500"/>
                </a:lnTo>
                <a:lnTo>
                  <a:pt x="7767911" y="1164485"/>
                </a:lnTo>
                <a:lnTo>
                  <a:pt x="7772463" y="1119377"/>
                </a:lnTo>
                <a:lnTo>
                  <a:pt x="7772463" y="223900"/>
                </a:lnTo>
                <a:lnTo>
                  <a:pt x="7767911" y="178801"/>
                </a:lnTo>
                <a:lnTo>
                  <a:pt x="7754856" y="136784"/>
                </a:lnTo>
                <a:lnTo>
                  <a:pt x="7734202" y="98753"/>
                </a:lnTo>
                <a:lnTo>
                  <a:pt x="7706852" y="65611"/>
                </a:lnTo>
                <a:lnTo>
                  <a:pt x="7673709" y="38261"/>
                </a:lnTo>
                <a:lnTo>
                  <a:pt x="7635678" y="17607"/>
                </a:lnTo>
                <a:lnTo>
                  <a:pt x="7593661" y="4552"/>
                </a:lnTo>
                <a:lnTo>
                  <a:pt x="7548562" y="0"/>
                </a:lnTo>
                <a:close/>
              </a:path>
            </a:pathLst>
          </a:custGeom>
          <a:solidFill>
            <a:srgbClr val="006188"/>
          </a:solidFill>
        </p:spPr>
        <p:txBody>
          <a:bodyPr wrap="square" lIns="0" tIns="0" rIns="0" bIns="0" rtlCol="0"/>
          <a:lstStyle/>
          <a:p>
            <a:endParaRPr/>
          </a:p>
        </p:txBody>
      </p:sp>
      <p:sp>
        <p:nvSpPr>
          <p:cNvPr id="3" name="object 3"/>
          <p:cNvSpPr txBox="1"/>
          <p:nvPr/>
        </p:nvSpPr>
        <p:spPr>
          <a:xfrm>
            <a:off x="989647" y="4569523"/>
            <a:ext cx="4496753" cy="875240"/>
          </a:xfrm>
          <a:prstGeom prst="rect">
            <a:avLst/>
          </a:prstGeom>
        </p:spPr>
        <p:txBody>
          <a:bodyPr vert="horz" wrap="square" lIns="0" tIns="13335" rIns="0" bIns="0" rtlCol="0">
            <a:spAutoFit/>
          </a:bodyPr>
          <a:lstStyle/>
          <a:p>
            <a:pPr marL="12700">
              <a:lnSpc>
                <a:spcPct val="100000"/>
              </a:lnSpc>
              <a:spcBef>
                <a:spcPts val="105"/>
              </a:spcBef>
            </a:pPr>
            <a:r>
              <a:rPr lang="en-US" sz="5600" b="1" spc="-65" dirty="0">
                <a:solidFill>
                  <a:srgbClr val="FFFFFF"/>
                </a:solidFill>
                <a:latin typeface="Carlito"/>
              </a:rPr>
              <a:t>Protocols </a:t>
            </a:r>
            <a:endParaRPr sz="5600" b="1" spc="-65" dirty="0">
              <a:solidFill>
                <a:srgbClr val="FFFFFF"/>
              </a:solidFill>
              <a:latin typeface="Carlito"/>
            </a:endParaRPr>
          </a:p>
        </p:txBody>
      </p:sp>
      <p:grpSp>
        <p:nvGrpSpPr>
          <p:cNvPr id="4" name="object 4"/>
          <p:cNvGrpSpPr/>
          <p:nvPr/>
        </p:nvGrpSpPr>
        <p:grpSpPr>
          <a:xfrm>
            <a:off x="2720975" y="2894202"/>
            <a:ext cx="3775075" cy="1525270"/>
            <a:chOff x="2720975" y="2894202"/>
            <a:chExt cx="3775075" cy="1525270"/>
          </a:xfrm>
        </p:grpSpPr>
        <p:sp>
          <p:nvSpPr>
            <p:cNvPr id="5" name="object 5"/>
            <p:cNvSpPr/>
            <p:nvPr/>
          </p:nvSpPr>
          <p:spPr>
            <a:xfrm>
              <a:off x="2733675" y="2906902"/>
              <a:ext cx="3749675" cy="1499870"/>
            </a:xfrm>
            <a:custGeom>
              <a:avLst/>
              <a:gdLst/>
              <a:ahLst/>
              <a:cxnLst/>
              <a:rect l="l" t="t" r="r" b="b"/>
              <a:pathLst>
                <a:path w="3749675" h="1499870">
                  <a:moveTo>
                    <a:pt x="2999740" y="0"/>
                  </a:moveTo>
                  <a:lnTo>
                    <a:pt x="0" y="0"/>
                  </a:lnTo>
                  <a:lnTo>
                    <a:pt x="749935" y="749935"/>
                  </a:lnTo>
                  <a:lnTo>
                    <a:pt x="0" y="1499870"/>
                  </a:lnTo>
                  <a:lnTo>
                    <a:pt x="2999740" y="1499870"/>
                  </a:lnTo>
                  <a:lnTo>
                    <a:pt x="3749675" y="749935"/>
                  </a:lnTo>
                  <a:lnTo>
                    <a:pt x="2999740" y="0"/>
                  </a:lnTo>
                  <a:close/>
                </a:path>
              </a:pathLst>
            </a:custGeom>
            <a:solidFill>
              <a:srgbClr val="B11A1A"/>
            </a:solidFill>
          </p:spPr>
          <p:txBody>
            <a:bodyPr wrap="square" lIns="0" tIns="0" rIns="0" bIns="0" rtlCol="0"/>
            <a:lstStyle/>
            <a:p>
              <a:endParaRPr/>
            </a:p>
          </p:txBody>
        </p:sp>
        <p:sp>
          <p:nvSpPr>
            <p:cNvPr id="6" name="object 6"/>
            <p:cNvSpPr/>
            <p:nvPr/>
          </p:nvSpPr>
          <p:spPr>
            <a:xfrm>
              <a:off x="2733675" y="2906902"/>
              <a:ext cx="3749675" cy="1499870"/>
            </a:xfrm>
            <a:custGeom>
              <a:avLst/>
              <a:gdLst/>
              <a:ahLst/>
              <a:cxnLst/>
              <a:rect l="l" t="t" r="r" b="b"/>
              <a:pathLst>
                <a:path w="3749675" h="1499870">
                  <a:moveTo>
                    <a:pt x="0" y="0"/>
                  </a:moveTo>
                  <a:lnTo>
                    <a:pt x="2999740" y="0"/>
                  </a:lnTo>
                  <a:lnTo>
                    <a:pt x="3749675" y="749935"/>
                  </a:lnTo>
                  <a:lnTo>
                    <a:pt x="2999740" y="1499870"/>
                  </a:lnTo>
                  <a:lnTo>
                    <a:pt x="0" y="1499870"/>
                  </a:lnTo>
                  <a:lnTo>
                    <a:pt x="749935" y="749935"/>
                  </a:lnTo>
                  <a:lnTo>
                    <a:pt x="0" y="0"/>
                  </a:lnTo>
                  <a:close/>
                </a:path>
              </a:pathLst>
            </a:custGeom>
            <a:ln w="25400">
              <a:solidFill>
                <a:srgbClr val="FFFFFF"/>
              </a:solidFill>
            </a:ln>
          </p:spPr>
          <p:txBody>
            <a:bodyPr wrap="square" lIns="0" tIns="0" rIns="0" bIns="0" rtlCol="0"/>
            <a:lstStyle/>
            <a:p>
              <a:endParaRPr/>
            </a:p>
          </p:txBody>
        </p:sp>
      </p:grpSp>
      <p:sp>
        <p:nvSpPr>
          <p:cNvPr id="7" name="object 7"/>
          <p:cNvSpPr txBox="1"/>
          <p:nvPr/>
        </p:nvSpPr>
        <p:spPr>
          <a:xfrm>
            <a:off x="3512820" y="3158744"/>
            <a:ext cx="2251075" cy="906780"/>
          </a:xfrm>
          <a:prstGeom prst="rect">
            <a:avLst/>
          </a:prstGeom>
        </p:spPr>
        <p:txBody>
          <a:bodyPr vert="horz" wrap="square" lIns="0" tIns="66040" rIns="0" bIns="0" rtlCol="0">
            <a:spAutoFit/>
          </a:bodyPr>
          <a:lstStyle/>
          <a:p>
            <a:pPr marL="12700" marR="5080" indent="427355">
              <a:lnSpc>
                <a:spcPts val="3279"/>
              </a:lnSpc>
              <a:spcBef>
                <a:spcPts val="520"/>
              </a:spcBef>
            </a:pPr>
            <a:r>
              <a:rPr sz="3050" spc="-5" dirty="0">
                <a:solidFill>
                  <a:srgbClr val="FFFFFF"/>
                </a:solidFill>
                <a:latin typeface="Carlito"/>
                <a:cs typeface="Carlito"/>
              </a:rPr>
              <a:t>Network  </a:t>
            </a:r>
            <a:r>
              <a:rPr sz="3050" spc="-45" dirty="0">
                <a:solidFill>
                  <a:srgbClr val="FFFFFF"/>
                </a:solidFill>
                <a:latin typeface="Carlito"/>
                <a:cs typeface="Carlito"/>
              </a:rPr>
              <a:t>F</a:t>
            </a:r>
            <a:r>
              <a:rPr sz="3050" spc="-10" dirty="0">
                <a:solidFill>
                  <a:srgbClr val="FFFFFF"/>
                </a:solidFill>
                <a:latin typeface="Carlito"/>
                <a:cs typeface="Carlito"/>
              </a:rPr>
              <a:t>un</a:t>
            </a:r>
            <a:r>
              <a:rPr sz="3050" dirty="0">
                <a:solidFill>
                  <a:srgbClr val="FFFFFF"/>
                </a:solidFill>
                <a:latin typeface="Carlito"/>
                <a:cs typeface="Carlito"/>
              </a:rPr>
              <a:t>d</a:t>
            </a:r>
            <a:r>
              <a:rPr sz="3050" spc="-25" dirty="0">
                <a:solidFill>
                  <a:srgbClr val="FFFFFF"/>
                </a:solidFill>
                <a:latin typeface="Carlito"/>
                <a:cs typeface="Carlito"/>
              </a:rPr>
              <a:t>a</a:t>
            </a:r>
            <a:r>
              <a:rPr sz="3050" spc="-35" dirty="0">
                <a:solidFill>
                  <a:srgbClr val="FFFFFF"/>
                </a:solidFill>
                <a:latin typeface="Carlito"/>
                <a:cs typeface="Carlito"/>
              </a:rPr>
              <a:t>m</a:t>
            </a:r>
            <a:r>
              <a:rPr sz="3050" spc="-5" dirty="0">
                <a:solidFill>
                  <a:srgbClr val="FFFFFF"/>
                </a:solidFill>
                <a:latin typeface="Carlito"/>
                <a:cs typeface="Carlito"/>
              </a:rPr>
              <a:t>e</a:t>
            </a:r>
            <a:r>
              <a:rPr sz="3050" dirty="0">
                <a:solidFill>
                  <a:srgbClr val="FFFFFF"/>
                </a:solidFill>
                <a:latin typeface="Carlito"/>
                <a:cs typeface="Carlito"/>
              </a:rPr>
              <a:t>n</a:t>
            </a:r>
            <a:r>
              <a:rPr sz="3050" spc="10" dirty="0">
                <a:solidFill>
                  <a:srgbClr val="FFFFFF"/>
                </a:solidFill>
                <a:latin typeface="Carlito"/>
                <a:cs typeface="Carlito"/>
              </a:rPr>
              <a:t>t</a:t>
            </a:r>
            <a:r>
              <a:rPr sz="3050" spc="-25" dirty="0">
                <a:solidFill>
                  <a:srgbClr val="FFFFFF"/>
                </a:solidFill>
                <a:latin typeface="Carlito"/>
                <a:cs typeface="Carlito"/>
              </a:rPr>
              <a:t>a</a:t>
            </a:r>
            <a:r>
              <a:rPr sz="3050" spc="10" dirty="0">
                <a:solidFill>
                  <a:srgbClr val="FFFFFF"/>
                </a:solidFill>
                <a:latin typeface="Carlito"/>
                <a:cs typeface="Carlito"/>
              </a:rPr>
              <a:t>l</a:t>
            </a:r>
            <a:r>
              <a:rPr sz="3050" spc="-5" dirty="0">
                <a:solidFill>
                  <a:srgbClr val="FFFFFF"/>
                </a:solidFill>
                <a:latin typeface="Carlito"/>
                <a:cs typeface="Carlito"/>
              </a:rPr>
              <a:t>s</a:t>
            </a:r>
            <a:endParaRPr sz="3050">
              <a:latin typeface="Carlito"/>
              <a:cs typeface="Carlito"/>
            </a:endParaRPr>
          </a:p>
        </p:txBody>
      </p:sp>
      <p:sp>
        <p:nvSpPr>
          <p:cNvPr id="8" name="object 2">
            <a:extLst>
              <a:ext uri="{FF2B5EF4-FFF2-40B4-BE49-F238E27FC236}">
                <a16:creationId xmlns:a16="http://schemas.microsoft.com/office/drawing/2014/main" xmlns="" id="{224456FF-5D42-49BB-AE12-BF9EF8B3201C}"/>
              </a:ext>
            </a:extLst>
          </p:cNvPr>
          <p:cNvSpPr/>
          <p:nvPr/>
        </p:nvSpPr>
        <p:spPr>
          <a:xfrm>
            <a:off x="533400" y="316102"/>
            <a:ext cx="8145780" cy="815975"/>
          </a:xfrm>
          <a:custGeom>
            <a:avLst/>
            <a:gdLst/>
            <a:ahLst/>
            <a:cxnLst/>
            <a:rect l="l" t="t" r="r" b="b"/>
            <a:pathLst>
              <a:path w="8145780" h="815975">
                <a:moveTo>
                  <a:pt x="8009508" y="0"/>
                </a:moveTo>
                <a:lnTo>
                  <a:pt x="135915" y="0"/>
                </a:lnTo>
                <a:lnTo>
                  <a:pt x="92958" y="6940"/>
                </a:lnTo>
                <a:lnTo>
                  <a:pt x="55648" y="26261"/>
                </a:lnTo>
                <a:lnTo>
                  <a:pt x="26225" y="55714"/>
                </a:lnTo>
                <a:lnTo>
                  <a:pt x="6929" y="93049"/>
                </a:lnTo>
                <a:lnTo>
                  <a:pt x="0" y="136017"/>
                </a:lnTo>
                <a:lnTo>
                  <a:pt x="0" y="679576"/>
                </a:lnTo>
                <a:lnTo>
                  <a:pt x="6929" y="722544"/>
                </a:lnTo>
                <a:lnTo>
                  <a:pt x="26225" y="759879"/>
                </a:lnTo>
                <a:lnTo>
                  <a:pt x="55648" y="789332"/>
                </a:lnTo>
                <a:lnTo>
                  <a:pt x="92958" y="808653"/>
                </a:lnTo>
                <a:lnTo>
                  <a:pt x="135915" y="815594"/>
                </a:lnTo>
                <a:lnTo>
                  <a:pt x="8009508" y="815594"/>
                </a:lnTo>
                <a:lnTo>
                  <a:pt x="8052463" y="808653"/>
                </a:lnTo>
                <a:lnTo>
                  <a:pt x="8089766" y="789332"/>
                </a:lnTo>
                <a:lnTo>
                  <a:pt x="8119182" y="759879"/>
                </a:lnTo>
                <a:lnTo>
                  <a:pt x="8138471" y="722544"/>
                </a:lnTo>
                <a:lnTo>
                  <a:pt x="8145399" y="679576"/>
                </a:lnTo>
                <a:lnTo>
                  <a:pt x="8145399" y="136017"/>
                </a:lnTo>
                <a:lnTo>
                  <a:pt x="8138471" y="93049"/>
                </a:lnTo>
                <a:lnTo>
                  <a:pt x="8119182" y="55714"/>
                </a:lnTo>
                <a:lnTo>
                  <a:pt x="8089766" y="26261"/>
                </a:lnTo>
                <a:lnTo>
                  <a:pt x="8052463" y="6940"/>
                </a:lnTo>
                <a:lnTo>
                  <a:pt x="8009508" y="0"/>
                </a:lnTo>
                <a:close/>
              </a:path>
            </a:pathLst>
          </a:custGeom>
          <a:solidFill>
            <a:srgbClr val="006188"/>
          </a:solidFill>
        </p:spPr>
        <p:txBody>
          <a:bodyPr wrap="square" lIns="0" tIns="0" rIns="0" bIns="0" rtlCol="0"/>
          <a:lstStyle/>
          <a:p>
            <a:endParaRPr/>
          </a:p>
        </p:txBody>
      </p:sp>
      <p:sp>
        <p:nvSpPr>
          <p:cNvPr id="9" name="object 3">
            <a:extLst>
              <a:ext uri="{FF2B5EF4-FFF2-40B4-BE49-F238E27FC236}">
                <a16:creationId xmlns:a16="http://schemas.microsoft.com/office/drawing/2014/main" xmlns="" id="{780511E2-0058-4811-B3F3-61B61D417AFB}"/>
              </a:ext>
            </a:extLst>
          </p:cNvPr>
          <p:cNvSpPr txBox="1">
            <a:spLocks/>
          </p:cNvSpPr>
          <p:nvPr/>
        </p:nvSpPr>
        <p:spPr>
          <a:xfrm>
            <a:off x="690880" y="383540"/>
            <a:ext cx="2966720" cy="567463"/>
          </a:xfrm>
          <a:prstGeom prst="rect">
            <a:avLst/>
          </a:prstGeom>
        </p:spPr>
        <p:txBody>
          <a:bodyPr vert="horz" wrap="square" lIns="0" tIns="13335" rIns="0" bIns="0" rtlCol="0">
            <a:spAutoFit/>
          </a:bodyPr>
          <a:lstStyle>
            <a:lvl1pPr>
              <a:defRPr>
                <a:latin typeface="+mj-lt"/>
                <a:ea typeface="+mj-ea"/>
                <a:cs typeface="+mj-cs"/>
              </a:defRPr>
            </a:lvl1pPr>
          </a:lstStyle>
          <a:p>
            <a:pPr marL="12700">
              <a:spcBef>
                <a:spcPts val="105"/>
              </a:spcBef>
            </a:pPr>
            <a:r>
              <a:rPr lang="en-US" sz="3600" b="1" spc="-25" dirty="0">
                <a:solidFill>
                  <a:schemeClr val="bg1"/>
                </a:solidFill>
                <a:latin typeface="Carlito"/>
              </a:rPr>
              <a:t>Chapter 4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533400" y="316102"/>
            <a:ext cx="8145780" cy="815975"/>
          </a:xfrm>
          <a:custGeom>
            <a:avLst/>
            <a:gdLst/>
            <a:ahLst/>
            <a:cxnLst/>
            <a:rect l="l" t="t" r="r" b="b"/>
            <a:pathLst>
              <a:path w="8145780" h="815975">
                <a:moveTo>
                  <a:pt x="8009508" y="0"/>
                </a:moveTo>
                <a:lnTo>
                  <a:pt x="135915" y="0"/>
                </a:lnTo>
                <a:lnTo>
                  <a:pt x="92958" y="6940"/>
                </a:lnTo>
                <a:lnTo>
                  <a:pt x="55648" y="26261"/>
                </a:lnTo>
                <a:lnTo>
                  <a:pt x="26225" y="55714"/>
                </a:lnTo>
                <a:lnTo>
                  <a:pt x="6929" y="93049"/>
                </a:lnTo>
                <a:lnTo>
                  <a:pt x="0" y="136017"/>
                </a:lnTo>
                <a:lnTo>
                  <a:pt x="0" y="679576"/>
                </a:lnTo>
                <a:lnTo>
                  <a:pt x="6929" y="722544"/>
                </a:lnTo>
                <a:lnTo>
                  <a:pt x="26225" y="759879"/>
                </a:lnTo>
                <a:lnTo>
                  <a:pt x="55648" y="789332"/>
                </a:lnTo>
                <a:lnTo>
                  <a:pt x="92958" y="808653"/>
                </a:lnTo>
                <a:lnTo>
                  <a:pt x="135915" y="815594"/>
                </a:lnTo>
                <a:lnTo>
                  <a:pt x="8009508" y="815594"/>
                </a:lnTo>
                <a:lnTo>
                  <a:pt x="8052463" y="808653"/>
                </a:lnTo>
                <a:lnTo>
                  <a:pt x="8089766" y="789332"/>
                </a:lnTo>
                <a:lnTo>
                  <a:pt x="8119182" y="759879"/>
                </a:lnTo>
                <a:lnTo>
                  <a:pt x="8138471" y="722544"/>
                </a:lnTo>
                <a:lnTo>
                  <a:pt x="8145399" y="679576"/>
                </a:lnTo>
                <a:lnTo>
                  <a:pt x="8145399" y="136017"/>
                </a:lnTo>
                <a:lnTo>
                  <a:pt x="8138471" y="93049"/>
                </a:lnTo>
                <a:lnTo>
                  <a:pt x="8119182" y="55714"/>
                </a:lnTo>
                <a:lnTo>
                  <a:pt x="8089766" y="26261"/>
                </a:lnTo>
                <a:lnTo>
                  <a:pt x="8052463" y="6940"/>
                </a:lnTo>
                <a:lnTo>
                  <a:pt x="8009508" y="0"/>
                </a:lnTo>
                <a:close/>
              </a:path>
            </a:pathLst>
          </a:custGeom>
          <a:solidFill>
            <a:srgbClr val="006188"/>
          </a:solidFill>
        </p:spPr>
        <p:txBody>
          <a:bodyPr wrap="square" lIns="0" tIns="0" rIns="0" bIns="0" rtlCol="0"/>
          <a:lstStyle/>
          <a:p>
            <a:endParaRPr/>
          </a:p>
        </p:txBody>
      </p:sp>
      <p:sp>
        <p:nvSpPr>
          <p:cNvPr id="5" name="object 5"/>
          <p:cNvSpPr txBox="1">
            <a:spLocks noGrp="1"/>
          </p:cNvSpPr>
          <p:nvPr>
            <p:ph type="title"/>
          </p:nvPr>
        </p:nvSpPr>
        <p:spPr>
          <a:xfrm>
            <a:off x="540327" y="457200"/>
            <a:ext cx="8145780" cy="752129"/>
          </a:xfrm>
          <a:prstGeom prst="rect">
            <a:avLst/>
          </a:prstGeom>
        </p:spPr>
        <p:txBody>
          <a:bodyPr vert="horz" wrap="square" lIns="0" tIns="13335" rIns="0" bIns="0" rtlCol="0">
            <a:spAutoFit/>
          </a:bodyPr>
          <a:lstStyle/>
          <a:p>
            <a:pPr marL="12700">
              <a:spcBef>
                <a:spcPts val="105"/>
              </a:spcBef>
            </a:pPr>
            <a:r>
              <a:rPr lang="en-US" sz="2400" spc="-15" dirty="0"/>
              <a:t>IMAP and IMAP4: Internet Message Access Protocol (version 4)</a:t>
            </a:r>
            <a:br>
              <a:rPr lang="en-US" sz="2400" spc="-15" dirty="0"/>
            </a:br>
            <a:endParaRPr sz="2400" spc="-15" dirty="0"/>
          </a:p>
        </p:txBody>
      </p:sp>
      <p:sp>
        <p:nvSpPr>
          <p:cNvPr id="6" name="TextBox 5">
            <a:extLst>
              <a:ext uri="{FF2B5EF4-FFF2-40B4-BE49-F238E27FC236}">
                <a16:creationId xmlns:a16="http://schemas.microsoft.com/office/drawing/2014/main" xmlns="" id="{B68A503D-16EF-4AEA-AFC0-A3543E1FD9CD}"/>
              </a:ext>
            </a:extLst>
          </p:cNvPr>
          <p:cNvSpPr txBox="1"/>
          <p:nvPr/>
        </p:nvSpPr>
        <p:spPr>
          <a:xfrm>
            <a:off x="540327" y="1600200"/>
            <a:ext cx="8152707" cy="3886000"/>
          </a:xfrm>
          <a:prstGeom prst="rect">
            <a:avLst/>
          </a:prstGeom>
          <a:noFill/>
        </p:spPr>
        <p:txBody>
          <a:bodyPr wrap="square">
            <a:spAutoFit/>
          </a:bodyPr>
          <a:lstStyle/>
          <a:p>
            <a:pPr marL="285750" indent="-285750" algn="just" fontAlgn="base">
              <a:lnSpc>
                <a:spcPct val="107000"/>
              </a:lnSpc>
              <a:spcBef>
                <a:spcPts val="1125"/>
              </a:spcBef>
              <a:spcAft>
                <a:spcPts val="1125"/>
              </a:spcAft>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IMAP is an email protocol that lets end users access and manipulate messages stored on a mail server from their email client as if they were present locally on their remote device. </a:t>
            </a:r>
          </a:p>
          <a:p>
            <a:pPr marL="285750" indent="-285750" algn="just" fontAlgn="base">
              <a:lnSpc>
                <a:spcPct val="107000"/>
              </a:lnSpc>
              <a:spcBef>
                <a:spcPts val="1125"/>
              </a:spcBef>
              <a:spcAft>
                <a:spcPts val="1125"/>
              </a:spcAft>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IMAP follows a client-server model, and lets multiple clients access messages on a common mail server concurrently. </a:t>
            </a:r>
          </a:p>
          <a:p>
            <a:pPr marL="285750" indent="-285750" algn="just" fontAlgn="base">
              <a:lnSpc>
                <a:spcPct val="107000"/>
              </a:lnSpc>
              <a:spcBef>
                <a:spcPts val="1125"/>
              </a:spcBef>
              <a:spcAft>
                <a:spcPts val="1125"/>
              </a:spcAft>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IMAP includes operations for creating, deleting, and renaming mailboxes; checking for new messages; permanently removing messages; setting and removing flags; and much more. </a:t>
            </a:r>
          </a:p>
          <a:p>
            <a:pPr marL="285750" indent="-285750" algn="just" fontAlgn="base">
              <a:lnSpc>
                <a:spcPct val="107000"/>
              </a:lnSpc>
              <a:spcBef>
                <a:spcPts val="1125"/>
              </a:spcBef>
              <a:spcAft>
                <a:spcPts val="1125"/>
              </a:spcAft>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The current version of IMAP is version 4 revision 1.</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4261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533400" y="316102"/>
            <a:ext cx="8145780" cy="815975"/>
          </a:xfrm>
          <a:custGeom>
            <a:avLst/>
            <a:gdLst/>
            <a:ahLst/>
            <a:cxnLst/>
            <a:rect l="l" t="t" r="r" b="b"/>
            <a:pathLst>
              <a:path w="8145780" h="815975">
                <a:moveTo>
                  <a:pt x="8009508" y="0"/>
                </a:moveTo>
                <a:lnTo>
                  <a:pt x="135915" y="0"/>
                </a:lnTo>
                <a:lnTo>
                  <a:pt x="92958" y="6940"/>
                </a:lnTo>
                <a:lnTo>
                  <a:pt x="55648" y="26261"/>
                </a:lnTo>
                <a:lnTo>
                  <a:pt x="26225" y="55714"/>
                </a:lnTo>
                <a:lnTo>
                  <a:pt x="6929" y="93049"/>
                </a:lnTo>
                <a:lnTo>
                  <a:pt x="0" y="136017"/>
                </a:lnTo>
                <a:lnTo>
                  <a:pt x="0" y="679576"/>
                </a:lnTo>
                <a:lnTo>
                  <a:pt x="6929" y="722544"/>
                </a:lnTo>
                <a:lnTo>
                  <a:pt x="26225" y="759879"/>
                </a:lnTo>
                <a:lnTo>
                  <a:pt x="55648" y="789332"/>
                </a:lnTo>
                <a:lnTo>
                  <a:pt x="92958" y="808653"/>
                </a:lnTo>
                <a:lnTo>
                  <a:pt x="135915" y="815594"/>
                </a:lnTo>
                <a:lnTo>
                  <a:pt x="8009508" y="815594"/>
                </a:lnTo>
                <a:lnTo>
                  <a:pt x="8052463" y="808653"/>
                </a:lnTo>
                <a:lnTo>
                  <a:pt x="8089766" y="789332"/>
                </a:lnTo>
                <a:lnTo>
                  <a:pt x="8119182" y="759879"/>
                </a:lnTo>
                <a:lnTo>
                  <a:pt x="8138471" y="722544"/>
                </a:lnTo>
                <a:lnTo>
                  <a:pt x="8145399" y="679576"/>
                </a:lnTo>
                <a:lnTo>
                  <a:pt x="8145399" y="136017"/>
                </a:lnTo>
                <a:lnTo>
                  <a:pt x="8138471" y="93049"/>
                </a:lnTo>
                <a:lnTo>
                  <a:pt x="8119182" y="55714"/>
                </a:lnTo>
                <a:lnTo>
                  <a:pt x="8089766" y="26261"/>
                </a:lnTo>
                <a:lnTo>
                  <a:pt x="8052463" y="6940"/>
                </a:lnTo>
                <a:lnTo>
                  <a:pt x="8009508" y="0"/>
                </a:lnTo>
                <a:close/>
              </a:path>
            </a:pathLst>
          </a:custGeom>
          <a:solidFill>
            <a:srgbClr val="006188"/>
          </a:solidFill>
        </p:spPr>
        <p:txBody>
          <a:bodyPr wrap="square" lIns="0" tIns="0" rIns="0" bIns="0" rtlCol="0"/>
          <a:lstStyle/>
          <a:p>
            <a:endParaRPr/>
          </a:p>
        </p:txBody>
      </p:sp>
      <p:sp>
        <p:nvSpPr>
          <p:cNvPr id="5" name="object 5"/>
          <p:cNvSpPr txBox="1">
            <a:spLocks noGrp="1"/>
          </p:cNvSpPr>
          <p:nvPr>
            <p:ph type="title"/>
          </p:nvPr>
        </p:nvSpPr>
        <p:spPr>
          <a:xfrm>
            <a:off x="540327" y="457200"/>
            <a:ext cx="8145780" cy="752129"/>
          </a:xfrm>
          <a:prstGeom prst="rect">
            <a:avLst/>
          </a:prstGeom>
        </p:spPr>
        <p:txBody>
          <a:bodyPr vert="horz" wrap="square" lIns="0" tIns="13335" rIns="0" bIns="0" rtlCol="0">
            <a:spAutoFit/>
          </a:bodyPr>
          <a:lstStyle/>
          <a:p>
            <a:pPr marL="12700">
              <a:spcBef>
                <a:spcPts val="105"/>
              </a:spcBef>
            </a:pPr>
            <a:r>
              <a:rPr lang="en-US" sz="2400" spc="-15" dirty="0"/>
              <a:t>IMAP and IMAP4: Internet Message Access Protocol (version 4)</a:t>
            </a:r>
            <a:br>
              <a:rPr lang="en-US" sz="2400" spc="-15" dirty="0"/>
            </a:br>
            <a:endParaRPr sz="2400" spc="-15" dirty="0"/>
          </a:p>
        </p:txBody>
      </p:sp>
      <p:sp>
        <p:nvSpPr>
          <p:cNvPr id="6" name="TextBox 5">
            <a:extLst>
              <a:ext uri="{FF2B5EF4-FFF2-40B4-BE49-F238E27FC236}">
                <a16:creationId xmlns:a16="http://schemas.microsoft.com/office/drawing/2014/main" xmlns="" id="{B68A503D-16EF-4AEA-AFC0-A3543E1FD9CD}"/>
              </a:ext>
            </a:extLst>
          </p:cNvPr>
          <p:cNvSpPr txBox="1"/>
          <p:nvPr/>
        </p:nvSpPr>
        <p:spPr>
          <a:xfrm>
            <a:off x="647353" y="1524000"/>
            <a:ext cx="8038754" cy="3722494"/>
          </a:xfrm>
          <a:prstGeom prst="rect">
            <a:avLst/>
          </a:prstGeom>
          <a:noFill/>
        </p:spPr>
        <p:txBody>
          <a:bodyPr wrap="square">
            <a:spAutoFit/>
          </a:bodyPr>
          <a:lstStyle/>
          <a:p>
            <a:pPr fontAlgn="base">
              <a:lnSpc>
                <a:spcPct val="107000"/>
              </a:lnSpc>
              <a:spcAft>
                <a:spcPts val="800"/>
              </a:spcAft>
            </a:pPr>
            <a:r>
              <a:rPr lang="en-US" sz="2000" b="1" dirty="0">
                <a:effectLst/>
                <a:latin typeface="Arial" panose="020B0604020202020204" pitchFamily="34" charset="0"/>
                <a:ea typeface="Times New Roman" panose="02020603050405020304" pitchFamily="18" charset="0"/>
                <a:cs typeface="Arial" panose="020B0604020202020204" pitchFamily="34" charset="0"/>
              </a:rPr>
              <a:t>Advantages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dirty="0">
                <a:effectLst/>
                <a:latin typeface="Arial" panose="020B0604020202020204" pitchFamily="34" charset="0"/>
                <a:ea typeface="Times New Roman" panose="02020603050405020304" pitchFamily="18" charset="0"/>
                <a:cs typeface="Arial" panose="020B0604020202020204" pitchFamily="34" charset="0"/>
              </a:rPr>
              <a:t>As the emails are stored on the mail server, local storage utilization is minimal.</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dirty="0">
                <a:effectLst/>
                <a:latin typeface="Arial" panose="020B0604020202020204" pitchFamily="34" charset="0"/>
                <a:ea typeface="Times New Roman" panose="02020603050405020304" pitchFamily="18" charset="0"/>
                <a:cs typeface="Arial" panose="020B0604020202020204" pitchFamily="34" charset="0"/>
              </a:rPr>
              <a:t>In case of accidental deletion of emails or data, it is always possible to retrieve them as they are stored on the mail server.</a:t>
            </a:r>
          </a:p>
          <a:p>
            <a:pPr marL="342900" lvl="0" indent="-342900" fontAlgn="base">
              <a:lnSpc>
                <a:spcPct val="107000"/>
              </a:lnSpc>
              <a:spcAft>
                <a:spcPts val="800"/>
              </a:spcAft>
              <a:buSzPts val="1000"/>
              <a:buFont typeface="Symbol" panose="05050102010706020507" pitchFamily="18" charset="2"/>
              <a:buChar char=""/>
              <a:tabLst>
                <a:tab pos="457200" algn="l"/>
              </a:tabLst>
            </a:pPr>
            <a:endParaRPr lang="en-US"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en-US" sz="2000" b="1" dirty="0">
                <a:effectLst/>
                <a:latin typeface="Arial" panose="020B0604020202020204" pitchFamily="34" charset="0"/>
                <a:ea typeface="Times New Roman" panose="02020603050405020304" pitchFamily="18" charset="0"/>
                <a:cs typeface="Arial" panose="020B0604020202020204" pitchFamily="34" charset="0"/>
              </a:rPr>
              <a:t>Disadvantages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dirty="0">
                <a:effectLst/>
                <a:latin typeface="Arial" panose="020B0604020202020204" pitchFamily="34" charset="0"/>
                <a:ea typeface="Times New Roman" panose="02020603050405020304" pitchFamily="18" charset="0"/>
                <a:cs typeface="Arial" panose="020B0604020202020204" pitchFamily="34" charset="0"/>
              </a:rPr>
              <a:t>Emails won't work without an active internet connection.</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dirty="0">
                <a:effectLst/>
                <a:latin typeface="Arial" panose="020B0604020202020204" pitchFamily="34" charset="0"/>
                <a:ea typeface="Times New Roman" panose="02020603050405020304" pitchFamily="18" charset="0"/>
                <a:cs typeface="Arial" panose="020B0604020202020204" pitchFamily="34" charset="0"/>
              </a:rPr>
              <a:t>High utilization of emails by end users requires more mailbox storage, thereby augmenting costs.</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737867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533400" y="316102"/>
            <a:ext cx="8145780" cy="815975"/>
          </a:xfrm>
          <a:custGeom>
            <a:avLst/>
            <a:gdLst/>
            <a:ahLst/>
            <a:cxnLst/>
            <a:rect l="l" t="t" r="r" b="b"/>
            <a:pathLst>
              <a:path w="8145780" h="815975">
                <a:moveTo>
                  <a:pt x="8009508" y="0"/>
                </a:moveTo>
                <a:lnTo>
                  <a:pt x="135915" y="0"/>
                </a:lnTo>
                <a:lnTo>
                  <a:pt x="92958" y="6940"/>
                </a:lnTo>
                <a:lnTo>
                  <a:pt x="55648" y="26261"/>
                </a:lnTo>
                <a:lnTo>
                  <a:pt x="26225" y="55714"/>
                </a:lnTo>
                <a:lnTo>
                  <a:pt x="6929" y="93049"/>
                </a:lnTo>
                <a:lnTo>
                  <a:pt x="0" y="136017"/>
                </a:lnTo>
                <a:lnTo>
                  <a:pt x="0" y="679576"/>
                </a:lnTo>
                <a:lnTo>
                  <a:pt x="6929" y="722544"/>
                </a:lnTo>
                <a:lnTo>
                  <a:pt x="26225" y="759879"/>
                </a:lnTo>
                <a:lnTo>
                  <a:pt x="55648" y="789332"/>
                </a:lnTo>
                <a:lnTo>
                  <a:pt x="92958" y="808653"/>
                </a:lnTo>
                <a:lnTo>
                  <a:pt x="135915" y="815594"/>
                </a:lnTo>
                <a:lnTo>
                  <a:pt x="8009508" y="815594"/>
                </a:lnTo>
                <a:lnTo>
                  <a:pt x="8052463" y="808653"/>
                </a:lnTo>
                <a:lnTo>
                  <a:pt x="8089766" y="789332"/>
                </a:lnTo>
                <a:lnTo>
                  <a:pt x="8119182" y="759879"/>
                </a:lnTo>
                <a:lnTo>
                  <a:pt x="8138471" y="722544"/>
                </a:lnTo>
                <a:lnTo>
                  <a:pt x="8145399" y="679576"/>
                </a:lnTo>
                <a:lnTo>
                  <a:pt x="8145399" y="136017"/>
                </a:lnTo>
                <a:lnTo>
                  <a:pt x="8138471" y="93049"/>
                </a:lnTo>
                <a:lnTo>
                  <a:pt x="8119182" y="55714"/>
                </a:lnTo>
                <a:lnTo>
                  <a:pt x="8089766" y="26261"/>
                </a:lnTo>
                <a:lnTo>
                  <a:pt x="8052463" y="6940"/>
                </a:lnTo>
                <a:lnTo>
                  <a:pt x="8009508" y="0"/>
                </a:lnTo>
                <a:close/>
              </a:path>
            </a:pathLst>
          </a:custGeom>
          <a:solidFill>
            <a:srgbClr val="006188"/>
          </a:solidFill>
        </p:spPr>
        <p:txBody>
          <a:bodyPr wrap="square" lIns="0" tIns="0" rIns="0" bIns="0" rtlCol="0"/>
          <a:lstStyle/>
          <a:p>
            <a:endParaRPr/>
          </a:p>
        </p:txBody>
      </p:sp>
      <p:sp>
        <p:nvSpPr>
          <p:cNvPr id="5" name="object 5"/>
          <p:cNvSpPr txBox="1">
            <a:spLocks noGrp="1"/>
          </p:cNvSpPr>
          <p:nvPr>
            <p:ph type="title"/>
          </p:nvPr>
        </p:nvSpPr>
        <p:spPr>
          <a:xfrm>
            <a:off x="688340" y="457200"/>
            <a:ext cx="7767320" cy="875240"/>
          </a:xfrm>
          <a:prstGeom prst="rect">
            <a:avLst/>
          </a:prstGeom>
        </p:spPr>
        <p:txBody>
          <a:bodyPr vert="horz" wrap="square" lIns="0" tIns="13335" rIns="0" bIns="0" rtlCol="0">
            <a:spAutoFit/>
          </a:bodyPr>
          <a:lstStyle/>
          <a:p>
            <a:pPr marL="12700">
              <a:spcBef>
                <a:spcPts val="105"/>
              </a:spcBef>
            </a:pPr>
            <a:r>
              <a:rPr lang="en-US" sz="2800" spc="-15" dirty="0"/>
              <a:t>POP and POP3: Post Office Protocol (version 3)</a:t>
            </a:r>
            <a:br>
              <a:rPr lang="en-US" sz="2800" spc="-15" dirty="0"/>
            </a:br>
            <a:endParaRPr sz="2800" spc="-15" dirty="0"/>
          </a:p>
        </p:txBody>
      </p:sp>
      <p:sp>
        <p:nvSpPr>
          <p:cNvPr id="6" name="TextBox 5">
            <a:extLst>
              <a:ext uri="{FF2B5EF4-FFF2-40B4-BE49-F238E27FC236}">
                <a16:creationId xmlns:a16="http://schemas.microsoft.com/office/drawing/2014/main" xmlns="" id="{B10B9B24-1334-4B88-AD1A-D5B7B8A64B08}"/>
              </a:ext>
            </a:extLst>
          </p:cNvPr>
          <p:cNvSpPr txBox="1"/>
          <p:nvPr/>
        </p:nvSpPr>
        <p:spPr>
          <a:xfrm>
            <a:off x="381000" y="1473538"/>
            <a:ext cx="8298180" cy="4497450"/>
          </a:xfrm>
          <a:prstGeom prst="rect">
            <a:avLst/>
          </a:prstGeom>
          <a:noFill/>
        </p:spPr>
        <p:txBody>
          <a:bodyPr wrap="square">
            <a:spAutoFit/>
          </a:bodyPr>
          <a:lstStyle/>
          <a:p>
            <a:pPr marL="285750" indent="-285750" algn="just" fontAlgn="base">
              <a:lnSpc>
                <a:spcPct val="107000"/>
              </a:lnSpc>
              <a:spcBef>
                <a:spcPts val="1125"/>
              </a:spcBef>
              <a:spcAft>
                <a:spcPts val="1125"/>
              </a:spcAft>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The Post Office Protocol is also an email protocol. Using this protocol, the end user can download emails from the mail server to their own email client. </a:t>
            </a:r>
          </a:p>
          <a:p>
            <a:pPr marL="285750" indent="-285750" algn="just" fontAlgn="base">
              <a:lnSpc>
                <a:spcPct val="107000"/>
              </a:lnSpc>
              <a:spcBef>
                <a:spcPts val="1125"/>
              </a:spcBef>
              <a:spcAft>
                <a:spcPts val="1125"/>
              </a:spcAft>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Once the emails are downloaded locally, they can be read without an internet connection. </a:t>
            </a:r>
          </a:p>
          <a:p>
            <a:pPr marL="285750" indent="-285750" algn="just" fontAlgn="base">
              <a:lnSpc>
                <a:spcPct val="107000"/>
              </a:lnSpc>
              <a:spcBef>
                <a:spcPts val="1125"/>
              </a:spcBef>
              <a:spcAft>
                <a:spcPts val="1125"/>
              </a:spcAft>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Also, once the emails are moved locally, they get deleted from the mail server, freeing up space. </a:t>
            </a:r>
          </a:p>
          <a:p>
            <a:pPr marL="285750" indent="-285750" algn="just" fontAlgn="base">
              <a:lnSpc>
                <a:spcPct val="107000"/>
              </a:lnSpc>
              <a:spcBef>
                <a:spcPts val="1125"/>
              </a:spcBef>
              <a:spcAft>
                <a:spcPts val="1125"/>
              </a:spcAft>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POP3 is not designed to perform extensive manipulations with the messages on the mail server, unlike IMAP4. </a:t>
            </a:r>
          </a:p>
          <a:p>
            <a:pPr marL="285750" indent="-285750" algn="just" fontAlgn="base">
              <a:lnSpc>
                <a:spcPct val="107000"/>
              </a:lnSpc>
              <a:spcBef>
                <a:spcPts val="1125"/>
              </a:spcBef>
              <a:spcAft>
                <a:spcPts val="1125"/>
              </a:spcAft>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POP3 is the latest version of the Post Office Protocol.</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0502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533400" y="316102"/>
            <a:ext cx="8145780" cy="815975"/>
          </a:xfrm>
          <a:custGeom>
            <a:avLst/>
            <a:gdLst/>
            <a:ahLst/>
            <a:cxnLst/>
            <a:rect l="l" t="t" r="r" b="b"/>
            <a:pathLst>
              <a:path w="8145780" h="815975">
                <a:moveTo>
                  <a:pt x="8009508" y="0"/>
                </a:moveTo>
                <a:lnTo>
                  <a:pt x="135915" y="0"/>
                </a:lnTo>
                <a:lnTo>
                  <a:pt x="92958" y="6940"/>
                </a:lnTo>
                <a:lnTo>
                  <a:pt x="55648" y="26261"/>
                </a:lnTo>
                <a:lnTo>
                  <a:pt x="26225" y="55714"/>
                </a:lnTo>
                <a:lnTo>
                  <a:pt x="6929" y="93049"/>
                </a:lnTo>
                <a:lnTo>
                  <a:pt x="0" y="136017"/>
                </a:lnTo>
                <a:lnTo>
                  <a:pt x="0" y="679576"/>
                </a:lnTo>
                <a:lnTo>
                  <a:pt x="6929" y="722544"/>
                </a:lnTo>
                <a:lnTo>
                  <a:pt x="26225" y="759879"/>
                </a:lnTo>
                <a:lnTo>
                  <a:pt x="55648" y="789332"/>
                </a:lnTo>
                <a:lnTo>
                  <a:pt x="92958" y="808653"/>
                </a:lnTo>
                <a:lnTo>
                  <a:pt x="135915" y="815594"/>
                </a:lnTo>
                <a:lnTo>
                  <a:pt x="8009508" y="815594"/>
                </a:lnTo>
                <a:lnTo>
                  <a:pt x="8052463" y="808653"/>
                </a:lnTo>
                <a:lnTo>
                  <a:pt x="8089766" y="789332"/>
                </a:lnTo>
                <a:lnTo>
                  <a:pt x="8119182" y="759879"/>
                </a:lnTo>
                <a:lnTo>
                  <a:pt x="8138471" y="722544"/>
                </a:lnTo>
                <a:lnTo>
                  <a:pt x="8145399" y="679576"/>
                </a:lnTo>
                <a:lnTo>
                  <a:pt x="8145399" y="136017"/>
                </a:lnTo>
                <a:lnTo>
                  <a:pt x="8138471" y="93049"/>
                </a:lnTo>
                <a:lnTo>
                  <a:pt x="8119182" y="55714"/>
                </a:lnTo>
                <a:lnTo>
                  <a:pt x="8089766" y="26261"/>
                </a:lnTo>
                <a:lnTo>
                  <a:pt x="8052463" y="6940"/>
                </a:lnTo>
                <a:lnTo>
                  <a:pt x="8009508" y="0"/>
                </a:lnTo>
                <a:close/>
              </a:path>
            </a:pathLst>
          </a:custGeom>
          <a:solidFill>
            <a:srgbClr val="006188"/>
          </a:solidFill>
        </p:spPr>
        <p:txBody>
          <a:bodyPr wrap="square" lIns="0" tIns="0" rIns="0" bIns="0" rtlCol="0"/>
          <a:lstStyle/>
          <a:p>
            <a:endParaRPr/>
          </a:p>
        </p:txBody>
      </p:sp>
      <p:sp>
        <p:nvSpPr>
          <p:cNvPr id="5" name="object 5"/>
          <p:cNvSpPr txBox="1">
            <a:spLocks noGrp="1"/>
          </p:cNvSpPr>
          <p:nvPr>
            <p:ph type="title"/>
          </p:nvPr>
        </p:nvSpPr>
        <p:spPr>
          <a:xfrm>
            <a:off x="688340" y="457200"/>
            <a:ext cx="7767320" cy="875240"/>
          </a:xfrm>
          <a:prstGeom prst="rect">
            <a:avLst/>
          </a:prstGeom>
        </p:spPr>
        <p:txBody>
          <a:bodyPr vert="horz" wrap="square" lIns="0" tIns="13335" rIns="0" bIns="0" rtlCol="0">
            <a:spAutoFit/>
          </a:bodyPr>
          <a:lstStyle/>
          <a:p>
            <a:pPr marL="12700">
              <a:spcBef>
                <a:spcPts val="105"/>
              </a:spcBef>
            </a:pPr>
            <a:r>
              <a:rPr lang="en-US" sz="2800" spc="-15" dirty="0"/>
              <a:t>POP and POP3: Post Office Protocol (version 3)</a:t>
            </a:r>
            <a:br>
              <a:rPr lang="en-US" sz="2800" spc="-15" dirty="0"/>
            </a:br>
            <a:endParaRPr sz="2800" spc="-15" dirty="0"/>
          </a:p>
        </p:txBody>
      </p:sp>
      <p:sp>
        <p:nvSpPr>
          <p:cNvPr id="6" name="TextBox 5">
            <a:extLst>
              <a:ext uri="{FF2B5EF4-FFF2-40B4-BE49-F238E27FC236}">
                <a16:creationId xmlns:a16="http://schemas.microsoft.com/office/drawing/2014/main" xmlns="" id="{B10B9B24-1334-4B88-AD1A-D5B7B8A64B08}"/>
              </a:ext>
            </a:extLst>
          </p:cNvPr>
          <p:cNvSpPr txBox="1"/>
          <p:nvPr/>
        </p:nvSpPr>
        <p:spPr>
          <a:xfrm>
            <a:off x="688340" y="1752600"/>
            <a:ext cx="7767320" cy="3027175"/>
          </a:xfrm>
          <a:prstGeom prst="rect">
            <a:avLst/>
          </a:prstGeom>
          <a:noFill/>
        </p:spPr>
        <p:txBody>
          <a:bodyPr wrap="square">
            <a:spAutoFit/>
          </a:bodyPr>
          <a:lstStyle/>
          <a:p>
            <a:pPr fontAlgn="base">
              <a:lnSpc>
                <a:spcPct val="107000"/>
              </a:lnSpc>
              <a:spcAft>
                <a:spcPts val="800"/>
              </a:spcAft>
            </a:pPr>
            <a:r>
              <a:rPr lang="en-US" sz="2000" b="1" dirty="0">
                <a:effectLst/>
                <a:latin typeface="Arial" panose="020B0604020202020204" pitchFamily="34" charset="0"/>
                <a:ea typeface="Times New Roman" panose="02020603050405020304" pitchFamily="18" charset="0"/>
                <a:cs typeface="Arial" panose="020B0604020202020204" pitchFamily="34" charset="0"/>
              </a:rPr>
              <a:t>Advantages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dirty="0">
                <a:effectLst/>
                <a:latin typeface="Arial" panose="020B0604020202020204" pitchFamily="34" charset="0"/>
                <a:ea typeface="Times New Roman" panose="02020603050405020304" pitchFamily="18" charset="0"/>
                <a:cs typeface="Arial" panose="020B0604020202020204" pitchFamily="34" charset="0"/>
              </a:rPr>
              <a:t>Read emails on local devices without internet connection.</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dirty="0">
                <a:effectLst/>
                <a:latin typeface="Arial" panose="020B0604020202020204" pitchFamily="34" charset="0"/>
                <a:ea typeface="Times New Roman" panose="02020603050405020304" pitchFamily="18" charset="0"/>
                <a:cs typeface="Arial" panose="020B0604020202020204" pitchFamily="34" charset="0"/>
              </a:rPr>
              <a:t>The mail server need not have high storage capacity, as the emails get deleted when they're moved locally.</a:t>
            </a:r>
          </a:p>
          <a:p>
            <a:pPr marL="342900" lvl="0" indent="-342900" fontAlgn="base">
              <a:lnSpc>
                <a:spcPct val="107000"/>
              </a:lnSpc>
              <a:spcAft>
                <a:spcPts val="800"/>
              </a:spcAft>
              <a:buSzPts val="1000"/>
              <a:buFont typeface="Symbol" panose="05050102010706020507" pitchFamily="18" charset="2"/>
              <a:buChar char=""/>
              <a:tabLst>
                <a:tab pos="457200" algn="l"/>
              </a:tabLst>
            </a:pPr>
            <a:endParaRPr lang="en-US"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en-US" sz="2000" b="1" dirty="0">
                <a:effectLst/>
                <a:latin typeface="Arial" panose="020B0604020202020204" pitchFamily="34" charset="0"/>
                <a:ea typeface="Times New Roman" panose="02020603050405020304" pitchFamily="18" charset="0"/>
                <a:cs typeface="Arial" panose="020B0604020202020204" pitchFamily="34" charset="0"/>
              </a:rPr>
              <a:t>Disadvantages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dirty="0">
                <a:effectLst/>
                <a:latin typeface="Arial" panose="020B0604020202020204" pitchFamily="34" charset="0"/>
                <a:ea typeface="Times New Roman" panose="02020603050405020304" pitchFamily="18" charset="0"/>
                <a:cs typeface="Arial" panose="020B0604020202020204" pitchFamily="34" charset="0"/>
              </a:rPr>
              <a:t>If the local device on which the emails were downloaded crashes or gets stolen, the emails are lost.</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823966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533400" y="316102"/>
            <a:ext cx="8145780" cy="815975"/>
          </a:xfrm>
          <a:custGeom>
            <a:avLst/>
            <a:gdLst/>
            <a:ahLst/>
            <a:cxnLst/>
            <a:rect l="l" t="t" r="r" b="b"/>
            <a:pathLst>
              <a:path w="8145780" h="815975">
                <a:moveTo>
                  <a:pt x="8009508" y="0"/>
                </a:moveTo>
                <a:lnTo>
                  <a:pt x="135915" y="0"/>
                </a:lnTo>
                <a:lnTo>
                  <a:pt x="92958" y="6940"/>
                </a:lnTo>
                <a:lnTo>
                  <a:pt x="55648" y="26261"/>
                </a:lnTo>
                <a:lnTo>
                  <a:pt x="26225" y="55714"/>
                </a:lnTo>
                <a:lnTo>
                  <a:pt x="6929" y="93049"/>
                </a:lnTo>
                <a:lnTo>
                  <a:pt x="0" y="136017"/>
                </a:lnTo>
                <a:lnTo>
                  <a:pt x="0" y="679576"/>
                </a:lnTo>
                <a:lnTo>
                  <a:pt x="6929" y="722544"/>
                </a:lnTo>
                <a:lnTo>
                  <a:pt x="26225" y="759879"/>
                </a:lnTo>
                <a:lnTo>
                  <a:pt x="55648" y="789332"/>
                </a:lnTo>
                <a:lnTo>
                  <a:pt x="92958" y="808653"/>
                </a:lnTo>
                <a:lnTo>
                  <a:pt x="135915" y="815594"/>
                </a:lnTo>
                <a:lnTo>
                  <a:pt x="8009508" y="815594"/>
                </a:lnTo>
                <a:lnTo>
                  <a:pt x="8052463" y="808653"/>
                </a:lnTo>
                <a:lnTo>
                  <a:pt x="8089766" y="789332"/>
                </a:lnTo>
                <a:lnTo>
                  <a:pt x="8119182" y="759879"/>
                </a:lnTo>
                <a:lnTo>
                  <a:pt x="8138471" y="722544"/>
                </a:lnTo>
                <a:lnTo>
                  <a:pt x="8145399" y="679576"/>
                </a:lnTo>
                <a:lnTo>
                  <a:pt x="8145399" y="136017"/>
                </a:lnTo>
                <a:lnTo>
                  <a:pt x="8138471" y="93049"/>
                </a:lnTo>
                <a:lnTo>
                  <a:pt x="8119182" y="55714"/>
                </a:lnTo>
                <a:lnTo>
                  <a:pt x="8089766" y="26261"/>
                </a:lnTo>
                <a:lnTo>
                  <a:pt x="8052463" y="6940"/>
                </a:lnTo>
                <a:lnTo>
                  <a:pt x="8009508" y="0"/>
                </a:lnTo>
                <a:close/>
              </a:path>
            </a:pathLst>
          </a:custGeom>
          <a:solidFill>
            <a:srgbClr val="006188"/>
          </a:solidFill>
        </p:spPr>
        <p:txBody>
          <a:bodyPr wrap="square" lIns="0" tIns="0" rIns="0" bIns="0" rtlCol="0"/>
          <a:lstStyle/>
          <a:p>
            <a:endParaRPr/>
          </a:p>
        </p:txBody>
      </p:sp>
      <p:sp>
        <p:nvSpPr>
          <p:cNvPr id="5" name="object 5"/>
          <p:cNvSpPr txBox="1">
            <a:spLocks noGrp="1"/>
          </p:cNvSpPr>
          <p:nvPr>
            <p:ph type="title"/>
          </p:nvPr>
        </p:nvSpPr>
        <p:spPr>
          <a:xfrm>
            <a:off x="690880" y="383540"/>
            <a:ext cx="7783022" cy="1121461"/>
          </a:xfrm>
          <a:prstGeom prst="rect">
            <a:avLst/>
          </a:prstGeom>
        </p:spPr>
        <p:txBody>
          <a:bodyPr vert="horz" wrap="square" lIns="0" tIns="13335" rIns="0" bIns="0" rtlCol="0">
            <a:spAutoFit/>
          </a:bodyPr>
          <a:lstStyle/>
          <a:p>
            <a:pPr marL="12700">
              <a:spcBef>
                <a:spcPts val="105"/>
              </a:spcBef>
            </a:pPr>
            <a:r>
              <a:rPr lang="en-US" sz="3600" spc="-15" dirty="0"/>
              <a:t>SMTP: Simple Mail Transfer Protocol</a:t>
            </a:r>
            <a:r>
              <a:rPr lang="en-US" sz="2400" dirty="0">
                <a:effectLst/>
                <a:latin typeface="Calibri" panose="020F0502020204030204" pitchFamily="34" charset="0"/>
                <a:ea typeface="Calibri" panose="020F0502020204030204" pitchFamily="34" charset="0"/>
                <a:cs typeface="Arial" panose="020B0604020202020204" pitchFamily="34" charset="0"/>
              </a:rPr>
              <a:t/>
            </a:r>
            <a:br>
              <a:rPr lang="en-US" sz="2400" dirty="0">
                <a:effectLst/>
                <a:latin typeface="Calibri" panose="020F0502020204030204" pitchFamily="34" charset="0"/>
                <a:ea typeface="Calibri" panose="020F0502020204030204" pitchFamily="34" charset="0"/>
                <a:cs typeface="Arial" panose="020B0604020202020204" pitchFamily="34" charset="0"/>
              </a:rPr>
            </a:br>
            <a:endParaRPr sz="3600" dirty="0"/>
          </a:p>
        </p:txBody>
      </p:sp>
      <p:sp>
        <p:nvSpPr>
          <p:cNvPr id="6" name="TextBox 5">
            <a:extLst>
              <a:ext uri="{FF2B5EF4-FFF2-40B4-BE49-F238E27FC236}">
                <a16:creationId xmlns:a16="http://schemas.microsoft.com/office/drawing/2014/main" xmlns="" id="{6697761A-D86D-4BE4-B6A4-E805ACF33590}"/>
              </a:ext>
            </a:extLst>
          </p:cNvPr>
          <p:cNvSpPr txBox="1"/>
          <p:nvPr/>
        </p:nvSpPr>
        <p:spPr>
          <a:xfrm>
            <a:off x="547255" y="1607075"/>
            <a:ext cx="8145780" cy="3886000"/>
          </a:xfrm>
          <a:prstGeom prst="rect">
            <a:avLst/>
          </a:prstGeom>
          <a:noFill/>
        </p:spPr>
        <p:txBody>
          <a:bodyPr wrap="square">
            <a:spAutoFit/>
          </a:bodyPr>
          <a:lstStyle/>
          <a:p>
            <a:pPr marL="285750" indent="-285750" algn="just" fontAlgn="base">
              <a:lnSpc>
                <a:spcPct val="107000"/>
              </a:lnSpc>
              <a:spcBef>
                <a:spcPts val="1125"/>
              </a:spcBef>
              <a:spcAft>
                <a:spcPts val="1125"/>
              </a:spcAft>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SMTP is a protocol designed to transfer electronic mail reliably and efficiently. </a:t>
            </a:r>
          </a:p>
          <a:p>
            <a:pPr marL="285750" indent="-285750" algn="just" fontAlgn="base">
              <a:lnSpc>
                <a:spcPct val="107000"/>
              </a:lnSpc>
              <a:spcBef>
                <a:spcPts val="1125"/>
              </a:spcBef>
              <a:spcAft>
                <a:spcPts val="1125"/>
              </a:spcAft>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SMTP is a push protocol and is used to send the email, whereas POP and IMAP are used to retrieve emails on the end user's side. </a:t>
            </a:r>
          </a:p>
          <a:p>
            <a:pPr marL="285750" indent="-285750" algn="just" fontAlgn="base">
              <a:lnSpc>
                <a:spcPct val="107000"/>
              </a:lnSpc>
              <a:spcBef>
                <a:spcPts val="1125"/>
              </a:spcBef>
              <a:spcAft>
                <a:spcPts val="1125"/>
              </a:spcAft>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SMTP transfers emails between systems, and notifies on incoming emails. </a:t>
            </a:r>
          </a:p>
          <a:p>
            <a:pPr marL="285750" indent="-285750" algn="just" fontAlgn="base">
              <a:lnSpc>
                <a:spcPct val="107000"/>
              </a:lnSpc>
              <a:spcBef>
                <a:spcPts val="1125"/>
              </a:spcBef>
              <a:spcAft>
                <a:spcPts val="1125"/>
              </a:spcAft>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Using SMTP, a client can transfer an email to another client on the same network or another network through a relay or gateway access available to both networks.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77368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533400" y="316102"/>
            <a:ext cx="8145780" cy="815975"/>
          </a:xfrm>
          <a:custGeom>
            <a:avLst/>
            <a:gdLst/>
            <a:ahLst/>
            <a:cxnLst/>
            <a:rect l="l" t="t" r="r" b="b"/>
            <a:pathLst>
              <a:path w="8145780" h="815975">
                <a:moveTo>
                  <a:pt x="8009508" y="0"/>
                </a:moveTo>
                <a:lnTo>
                  <a:pt x="135915" y="0"/>
                </a:lnTo>
                <a:lnTo>
                  <a:pt x="92958" y="6940"/>
                </a:lnTo>
                <a:lnTo>
                  <a:pt x="55648" y="26261"/>
                </a:lnTo>
                <a:lnTo>
                  <a:pt x="26225" y="55714"/>
                </a:lnTo>
                <a:lnTo>
                  <a:pt x="6929" y="93049"/>
                </a:lnTo>
                <a:lnTo>
                  <a:pt x="0" y="136017"/>
                </a:lnTo>
                <a:lnTo>
                  <a:pt x="0" y="679576"/>
                </a:lnTo>
                <a:lnTo>
                  <a:pt x="6929" y="722544"/>
                </a:lnTo>
                <a:lnTo>
                  <a:pt x="26225" y="759879"/>
                </a:lnTo>
                <a:lnTo>
                  <a:pt x="55648" y="789332"/>
                </a:lnTo>
                <a:lnTo>
                  <a:pt x="92958" y="808653"/>
                </a:lnTo>
                <a:lnTo>
                  <a:pt x="135915" y="815594"/>
                </a:lnTo>
                <a:lnTo>
                  <a:pt x="8009508" y="815594"/>
                </a:lnTo>
                <a:lnTo>
                  <a:pt x="8052463" y="808653"/>
                </a:lnTo>
                <a:lnTo>
                  <a:pt x="8089766" y="789332"/>
                </a:lnTo>
                <a:lnTo>
                  <a:pt x="8119182" y="759879"/>
                </a:lnTo>
                <a:lnTo>
                  <a:pt x="8138471" y="722544"/>
                </a:lnTo>
                <a:lnTo>
                  <a:pt x="8145399" y="679576"/>
                </a:lnTo>
                <a:lnTo>
                  <a:pt x="8145399" y="136017"/>
                </a:lnTo>
                <a:lnTo>
                  <a:pt x="8138471" y="93049"/>
                </a:lnTo>
                <a:lnTo>
                  <a:pt x="8119182" y="55714"/>
                </a:lnTo>
                <a:lnTo>
                  <a:pt x="8089766" y="26261"/>
                </a:lnTo>
                <a:lnTo>
                  <a:pt x="8052463" y="6940"/>
                </a:lnTo>
                <a:lnTo>
                  <a:pt x="8009508" y="0"/>
                </a:lnTo>
                <a:close/>
              </a:path>
            </a:pathLst>
          </a:custGeom>
          <a:solidFill>
            <a:srgbClr val="006188"/>
          </a:solidFill>
        </p:spPr>
        <p:txBody>
          <a:bodyPr wrap="square" lIns="0" tIns="0" rIns="0" bIns="0" rtlCol="0"/>
          <a:lstStyle/>
          <a:p>
            <a:endParaRPr/>
          </a:p>
        </p:txBody>
      </p:sp>
      <p:sp>
        <p:nvSpPr>
          <p:cNvPr id="5" name="object 5"/>
          <p:cNvSpPr txBox="1">
            <a:spLocks noGrp="1"/>
          </p:cNvSpPr>
          <p:nvPr>
            <p:ph type="title"/>
          </p:nvPr>
        </p:nvSpPr>
        <p:spPr>
          <a:xfrm>
            <a:off x="690880" y="383540"/>
            <a:ext cx="7783022" cy="1121461"/>
          </a:xfrm>
          <a:prstGeom prst="rect">
            <a:avLst/>
          </a:prstGeom>
        </p:spPr>
        <p:txBody>
          <a:bodyPr vert="horz" wrap="square" lIns="0" tIns="13335" rIns="0" bIns="0" rtlCol="0">
            <a:spAutoFit/>
          </a:bodyPr>
          <a:lstStyle/>
          <a:p>
            <a:pPr marL="12700">
              <a:spcBef>
                <a:spcPts val="105"/>
              </a:spcBef>
            </a:pPr>
            <a:r>
              <a:rPr lang="en-US" sz="3600" spc="-15" dirty="0"/>
              <a:t>SMTP: Simple Mail Transfer Protocol</a:t>
            </a:r>
            <a:r>
              <a:rPr lang="en-US" sz="2400" dirty="0">
                <a:effectLst/>
                <a:latin typeface="Calibri" panose="020F0502020204030204" pitchFamily="34" charset="0"/>
                <a:ea typeface="Calibri" panose="020F0502020204030204" pitchFamily="34" charset="0"/>
                <a:cs typeface="Arial" panose="020B0604020202020204" pitchFamily="34" charset="0"/>
              </a:rPr>
              <a:t/>
            </a:r>
            <a:br>
              <a:rPr lang="en-US" sz="2400" dirty="0">
                <a:effectLst/>
                <a:latin typeface="Calibri" panose="020F0502020204030204" pitchFamily="34" charset="0"/>
                <a:ea typeface="Calibri" panose="020F0502020204030204" pitchFamily="34" charset="0"/>
                <a:cs typeface="Arial" panose="020B0604020202020204" pitchFamily="34" charset="0"/>
              </a:rPr>
            </a:br>
            <a:endParaRPr sz="3600" dirty="0"/>
          </a:p>
        </p:txBody>
      </p:sp>
      <p:sp>
        <p:nvSpPr>
          <p:cNvPr id="6" name="TextBox 5">
            <a:extLst>
              <a:ext uri="{FF2B5EF4-FFF2-40B4-BE49-F238E27FC236}">
                <a16:creationId xmlns:a16="http://schemas.microsoft.com/office/drawing/2014/main" xmlns="" id="{6697761A-D86D-4BE4-B6A4-E805ACF33590}"/>
              </a:ext>
            </a:extLst>
          </p:cNvPr>
          <p:cNvSpPr txBox="1"/>
          <p:nvPr/>
        </p:nvSpPr>
        <p:spPr>
          <a:xfrm>
            <a:off x="642389" y="1477292"/>
            <a:ext cx="8145780" cy="3825086"/>
          </a:xfrm>
          <a:prstGeom prst="rect">
            <a:avLst/>
          </a:prstGeom>
          <a:noFill/>
        </p:spPr>
        <p:txBody>
          <a:bodyPr wrap="square">
            <a:spAutoFit/>
          </a:bodyPr>
          <a:lstStyle/>
          <a:p>
            <a:pPr fontAlgn="base">
              <a:lnSpc>
                <a:spcPct val="107000"/>
              </a:lnSpc>
              <a:spcAft>
                <a:spcPts val="800"/>
              </a:spcAft>
            </a:pPr>
            <a:r>
              <a:rPr lang="en-US" sz="2000" b="1" dirty="0">
                <a:effectLst/>
                <a:latin typeface="Arial" panose="020B0604020202020204" pitchFamily="34" charset="0"/>
                <a:ea typeface="Times New Roman" panose="02020603050405020304" pitchFamily="18" charset="0"/>
                <a:cs typeface="Arial" panose="020B0604020202020204" pitchFamily="34" charset="0"/>
              </a:rPr>
              <a:t>Advantages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dirty="0">
                <a:effectLst/>
                <a:latin typeface="Arial" panose="020B0604020202020204" pitchFamily="34" charset="0"/>
                <a:ea typeface="Times New Roman" panose="02020603050405020304" pitchFamily="18" charset="0"/>
                <a:cs typeface="Arial" panose="020B0604020202020204" pitchFamily="34" charset="0"/>
              </a:rPr>
              <a:t>Ease of installation.</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dirty="0">
                <a:effectLst/>
                <a:latin typeface="Arial" panose="020B0604020202020204" pitchFamily="34" charset="0"/>
                <a:ea typeface="Times New Roman" panose="02020603050405020304" pitchFamily="18" charset="0"/>
                <a:cs typeface="Arial" panose="020B0604020202020204" pitchFamily="34" charset="0"/>
              </a:rPr>
              <a:t>Connects to any system without any restriction.</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dirty="0">
                <a:effectLst/>
                <a:latin typeface="Arial" panose="020B0604020202020204" pitchFamily="34" charset="0"/>
                <a:ea typeface="Times New Roman" panose="02020603050405020304" pitchFamily="18" charset="0"/>
                <a:cs typeface="Arial" panose="020B0604020202020204" pitchFamily="34" charset="0"/>
              </a:rPr>
              <a:t>It doesn't need any development from your side.</a:t>
            </a:r>
          </a:p>
          <a:p>
            <a:pPr marL="342900" lvl="0" indent="-342900" fontAlgn="base">
              <a:lnSpc>
                <a:spcPct val="107000"/>
              </a:lnSpc>
              <a:spcAft>
                <a:spcPts val="800"/>
              </a:spcAft>
              <a:buSzPts val="1000"/>
              <a:buFont typeface="Symbol" panose="05050102010706020507" pitchFamily="18" charset="2"/>
              <a:buChar char=""/>
              <a:tabLst>
                <a:tab pos="457200" algn="l"/>
              </a:tabLst>
            </a:pPr>
            <a:endParaRPr lang="en-US"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en-US" sz="2000" b="1" dirty="0">
                <a:effectLst/>
                <a:latin typeface="Arial" panose="020B0604020202020204" pitchFamily="34" charset="0"/>
                <a:ea typeface="Times New Roman" panose="02020603050405020304" pitchFamily="18" charset="0"/>
                <a:cs typeface="Arial" panose="020B0604020202020204" pitchFamily="34" charset="0"/>
              </a:rPr>
              <a:t>Disadvantages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dirty="0">
                <a:effectLst/>
                <a:latin typeface="Arial" panose="020B0604020202020204" pitchFamily="34" charset="0"/>
                <a:ea typeface="Times New Roman" panose="02020603050405020304" pitchFamily="18" charset="0"/>
                <a:cs typeface="Arial" panose="020B0604020202020204" pitchFamily="34" charset="0"/>
              </a:rPr>
              <a:t>Back and forth conversations between servers can delay sending a message, and also increases the chance of the message not being delivered.</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dirty="0">
                <a:effectLst/>
                <a:latin typeface="Arial" panose="020B0604020202020204" pitchFamily="34" charset="0"/>
                <a:ea typeface="Times New Roman" panose="02020603050405020304" pitchFamily="18" charset="0"/>
                <a:cs typeface="Arial" panose="020B0604020202020204" pitchFamily="34" charset="0"/>
              </a:rPr>
              <a:t>Certain firewalls can block the ports used with SMTP.</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109587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533400" y="316102"/>
            <a:ext cx="8145780" cy="815975"/>
          </a:xfrm>
          <a:custGeom>
            <a:avLst/>
            <a:gdLst/>
            <a:ahLst/>
            <a:cxnLst/>
            <a:rect l="l" t="t" r="r" b="b"/>
            <a:pathLst>
              <a:path w="8145780" h="815975">
                <a:moveTo>
                  <a:pt x="8009508" y="0"/>
                </a:moveTo>
                <a:lnTo>
                  <a:pt x="135915" y="0"/>
                </a:lnTo>
                <a:lnTo>
                  <a:pt x="92958" y="6940"/>
                </a:lnTo>
                <a:lnTo>
                  <a:pt x="55648" y="26261"/>
                </a:lnTo>
                <a:lnTo>
                  <a:pt x="26225" y="55714"/>
                </a:lnTo>
                <a:lnTo>
                  <a:pt x="6929" y="93049"/>
                </a:lnTo>
                <a:lnTo>
                  <a:pt x="0" y="136017"/>
                </a:lnTo>
                <a:lnTo>
                  <a:pt x="0" y="679576"/>
                </a:lnTo>
                <a:lnTo>
                  <a:pt x="6929" y="722544"/>
                </a:lnTo>
                <a:lnTo>
                  <a:pt x="26225" y="759879"/>
                </a:lnTo>
                <a:lnTo>
                  <a:pt x="55648" y="789332"/>
                </a:lnTo>
                <a:lnTo>
                  <a:pt x="92958" y="808653"/>
                </a:lnTo>
                <a:lnTo>
                  <a:pt x="135915" y="815594"/>
                </a:lnTo>
                <a:lnTo>
                  <a:pt x="8009508" y="815594"/>
                </a:lnTo>
                <a:lnTo>
                  <a:pt x="8052463" y="808653"/>
                </a:lnTo>
                <a:lnTo>
                  <a:pt x="8089766" y="789332"/>
                </a:lnTo>
                <a:lnTo>
                  <a:pt x="8119182" y="759879"/>
                </a:lnTo>
                <a:lnTo>
                  <a:pt x="8138471" y="722544"/>
                </a:lnTo>
                <a:lnTo>
                  <a:pt x="8145399" y="679576"/>
                </a:lnTo>
                <a:lnTo>
                  <a:pt x="8145399" y="136017"/>
                </a:lnTo>
                <a:lnTo>
                  <a:pt x="8138471" y="93049"/>
                </a:lnTo>
                <a:lnTo>
                  <a:pt x="8119182" y="55714"/>
                </a:lnTo>
                <a:lnTo>
                  <a:pt x="8089766" y="26261"/>
                </a:lnTo>
                <a:lnTo>
                  <a:pt x="8052463" y="6940"/>
                </a:lnTo>
                <a:lnTo>
                  <a:pt x="8009508" y="0"/>
                </a:lnTo>
                <a:close/>
              </a:path>
            </a:pathLst>
          </a:custGeom>
          <a:solidFill>
            <a:srgbClr val="006188"/>
          </a:solidFill>
        </p:spPr>
        <p:txBody>
          <a:bodyPr wrap="square" lIns="0" tIns="0" rIns="0" bIns="0" rtlCol="0"/>
          <a:lstStyle/>
          <a:p>
            <a:endParaRPr/>
          </a:p>
        </p:txBody>
      </p:sp>
      <p:sp>
        <p:nvSpPr>
          <p:cNvPr id="5" name="object 5"/>
          <p:cNvSpPr txBox="1">
            <a:spLocks noGrp="1"/>
          </p:cNvSpPr>
          <p:nvPr>
            <p:ph type="title"/>
          </p:nvPr>
        </p:nvSpPr>
        <p:spPr>
          <a:xfrm>
            <a:off x="690880" y="383540"/>
            <a:ext cx="7386320" cy="1121461"/>
          </a:xfrm>
          <a:prstGeom prst="rect">
            <a:avLst/>
          </a:prstGeom>
        </p:spPr>
        <p:txBody>
          <a:bodyPr vert="horz" wrap="square" lIns="0" tIns="13335" rIns="0" bIns="0" rtlCol="0">
            <a:spAutoFit/>
          </a:bodyPr>
          <a:lstStyle/>
          <a:p>
            <a:pPr marL="12700">
              <a:spcBef>
                <a:spcPts val="105"/>
              </a:spcBef>
            </a:pPr>
            <a:r>
              <a:rPr lang="en-US" sz="3600" spc="-15" dirty="0"/>
              <a:t>Telnet: Terminal emulation protocol</a:t>
            </a:r>
            <a:r>
              <a:rPr lang="en-US" sz="2400" dirty="0">
                <a:effectLst/>
                <a:latin typeface="Calibri" panose="020F0502020204030204" pitchFamily="34" charset="0"/>
                <a:ea typeface="Calibri" panose="020F0502020204030204" pitchFamily="34" charset="0"/>
                <a:cs typeface="Arial" panose="020B0604020202020204" pitchFamily="34" charset="0"/>
              </a:rPr>
              <a:t/>
            </a:r>
            <a:br>
              <a:rPr lang="en-US" sz="2400" dirty="0">
                <a:effectLst/>
                <a:latin typeface="Calibri" panose="020F0502020204030204" pitchFamily="34" charset="0"/>
                <a:ea typeface="Calibri" panose="020F0502020204030204" pitchFamily="34" charset="0"/>
                <a:cs typeface="Arial" panose="020B0604020202020204" pitchFamily="34" charset="0"/>
              </a:rPr>
            </a:br>
            <a:endParaRPr sz="3600" dirty="0"/>
          </a:p>
        </p:txBody>
      </p:sp>
      <p:sp>
        <p:nvSpPr>
          <p:cNvPr id="6" name="TextBox 5">
            <a:extLst>
              <a:ext uri="{FF2B5EF4-FFF2-40B4-BE49-F238E27FC236}">
                <a16:creationId xmlns:a16="http://schemas.microsoft.com/office/drawing/2014/main" xmlns="" id="{1A20BB0F-C798-4C11-883C-94F06E2BE7DB}"/>
              </a:ext>
            </a:extLst>
          </p:cNvPr>
          <p:cNvSpPr txBox="1"/>
          <p:nvPr/>
        </p:nvSpPr>
        <p:spPr>
          <a:xfrm>
            <a:off x="377190" y="1572439"/>
            <a:ext cx="8301990" cy="4687694"/>
          </a:xfrm>
          <a:prstGeom prst="rect">
            <a:avLst/>
          </a:prstGeom>
          <a:noFill/>
        </p:spPr>
        <p:txBody>
          <a:bodyPr wrap="square">
            <a:spAutoFit/>
          </a:bodyPr>
          <a:lstStyle/>
          <a:p>
            <a:pPr marL="285750" indent="-285750" algn="just" fontAlgn="base">
              <a:lnSpc>
                <a:spcPct val="107000"/>
              </a:lnSpc>
              <a:spcBef>
                <a:spcPts val="1125"/>
              </a:spcBef>
              <a:spcAft>
                <a:spcPts val="1125"/>
              </a:spcAft>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Telnet is an application layer protocol that enables a user to communicate with a remote device. </a:t>
            </a:r>
          </a:p>
          <a:p>
            <a:pPr marL="285750" indent="-285750" algn="just" fontAlgn="base">
              <a:lnSpc>
                <a:spcPct val="107000"/>
              </a:lnSpc>
              <a:spcBef>
                <a:spcPts val="1125"/>
              </a:spcBef>
              <a:spcAft>
                <a:spcPts val="1125"/>
              </a:spcAft>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A Telnet client is installed on the user's machine, which accesses the command line interface of another remote machine that runs a Telnet server program.</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285750" indent="-285750" algn="just" fontAlgn="base">
              <a:lnSpc>
                <a:spcPct val="107000"/>
              </a:lnSpc>
              <a:spcBef>
                <a:spcPts val="1125"/>
              </a:spcBef>
              <a:spcAft>
                <a:spcPts val="1125"/>
              </a:spcAft>
              <a:buFont typeface="Arial" panose="020B0604020202020204" pitchFamily="34" charset="0"/>
              <a:buChar char="•"/>
            </a:pPr>
            <a:r>
              <a:rPr lang="en-US" sz="2000" dirty="0">
                <a:latin typeface="Arial" panose="020B0604020202020204" pitchFamily="34" charset="0"/>
                <a:cs typeface="Arial" panose="020B0604020202020204" pitchFamily="34" charset="0"/>
              </a:rPr>
              <a:t>Telnet is mostly used by network administrators to access and manage remote devices. </a:t>
            </a:r>
          </a:p>
          <a:p>
            <a:pPr marL="285750" indent="-285750" algn="just" fontAlgn="base">
              <a:lnSpc>
                <a:spcPct val="107000"/>
              </a:lnSpc>
              <a:spcBef>
                <a:spcPts val="1125"/>
              </a:spcBef>
              <a:spcAft>
                <a:spcPts val="1125"/>
              </a:spcAft>
              <a:buFont typeface="Arial" panose="020B0604020202020204" pitchFamily="34" charset="0"/>
              <a:buChar char="•"/>
            </a:pPr>
            <a:r>
              <a:rPr lang="en-US" sz="2000" dirty="0">
                <a:latin typeface="Arial" panose="020B0604020202020204" pitchFamily="34" charset="0"/>
                <a:cs typeface="Arial" panose="020B0604020202020204" pitchFamily="34" charset="0"/>
              </a:rPr>
              <a:t>To access a remote device, a network admin needs to enter the IP or host name of the remote device, after which they will be presented with a virtual terminal that can interact with the host.</a:t>
            </a:r>
          </a:p>
          <a:p>
            <a:pPr algn="just" fontAlgn="base">
              <a:lnSpc>
                <a:spcPct val="107000"/>
              </a:lnSpc>
              <a:spcAft>
                <a:spcPts val="8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419546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533400" y="316102"/>
            <a:ext cx="8145780" cy="815975"/>
          </a:xfrm>
          <a:custGeom>
            <a:avLst/>
            <a:gdLst/>
            <a:ahLst/>
            <a:cxnLst/>
            <a:rect l="l" t="t" r="r" b="b"/>
            <a:pathLst>
              <a:path w="8145780" h="815975">
                <a:moveTo>
                  <a:pt x="8009508" y="0"/>
                </a:moveTo>
                <a:lnTo>
                  <a:pt x="135915" y="0"/>
                </a:lnTo>
                <a:lnTo>
                  <a:pt x="92958" y="6940"/>
                </a:lnTo>
                <a:lnTo>
                  <a:pt x="55648" y="26261"/>
                </a:lnTo>
                <a:lnTo>
                  <a:pt x="26225" y="55714"/>
                </a:lnTo>
                <a:lnTo>
                  <a:pt x="6929" y="93049"/>
                </a:lnTo>
                <a:lnTo>
                  <a:pt x="0" y="136017"/>
                </a:lnTo>
                <a:lnTo>
                  <a:pt x="0" y="679576"/>
                </a:lnTo>
                <a:lnTo>
                  <a:pt x="6929" y="722544"/>
                </a:lnTo>
                <a:lnTo>
                  <a:pt x="26225" y="759879"/>
                </a:lnTo>
                <a:lnTo>
                  <a:pt x="55648" y="789332"/>
                </a:lnTo>
                <a:lnTo>
                  <a:pt x="92958" y="808653"/>
                </a:lnTo>
                <a:lnTo>
                  <a:pt x="135915" y="815594"/>
                </a:lnTo>
                <a:lnTo>
                  <a:pt x="8009508" y="815594"/>
                </a:lnTo>
                <a:lnTo>
                  <a:pt x="8052463" y="808653"/>
                </a:lnTo>
                <a:lnTo>
                  <a:pt x="8089766" y="789332"/>
                </a:lnTo>
                <a:lnTo>
                  <a:pt x="8119182" y="759879"/>
                </a:lnTo>
                <a:lnTo>
                  <a:pt x="8138471" y="722544"/>
                </a:lnTo>
                <a:lnTo>
                  <a:pt x="8145399" y="679576"/>
                </a:lnTo>
                <a:lnTo>
                  <a:pt x="8145399" y="136017"/>
                </a:lnTo>
                <a:lnTo>
                  <a:pt x="8138471" y="93049"/>
                </a:lnTo>
                <a:lnTo>
                  <a:pt x="8119182" y="55714"/>
                </a:lnTo>
                <a:lnTo>
                  <a:pt x="8089766" y="26261"/>
                </a:lnTo>
                <a:lnTo>
                  <a:pt x="8052463" y="6940"/>
                </a:lnTo>
                <a:lnTo>
                  <a:pt x="8009508" y="0"/>
                </a:lnTo>
                <a:close/>
              </a:path>
            </a:pathLst>
          </a:custGeom>
          <a:solidFill>
            <a:srgbClr val="006188"/>
          </a:solidFill>
        </p:spPr>
        <p:txBody>
          <a:bodyPr wrap="square" lIns="0" tIns="0" rIns="0" bIns="0" rtlCol="0"/>
          <a:lstStyle/>
          <a:p>
            <a:endParaRPr/>
          </a:p>
        </p:txBody>
      </p:sp>
      <p:sp>
        <p:nvSpPr>
          <p:cNvPr id="5" name="object 5"/>
          <p:cNvSpPr txBox="1">
            <a:spLocks noGrp="1"/>
          </p:cNvSpPr>
          <p:nvPr>
            <p:ph type="title"/>
          </p:nvPr>
        </p:nvSpPr>
        <p:spPr>
          <a:xfrm>
            <a:off x="690880" y="383540"/>
            <a:ext cx="7386320" cy="1121461"/>
          </a:xfrm>
          <a:prstGeom prst="rect">
            <a:avLst/>
          </a:prstGeom>
        </p:spPr>
        <p:txBody>
          <a:bodyPr vert="horz" wrap="square" lIns="0" tIns="13335" rIns="0" bIns="0" rtlCol="0">
            <a:spAutoFit/>
          </a:bodyPr>
          <a:lstStyle/>
          <a:p>
            <a:pPr marL="12700">
              <a:spcBef>
                <a:spcPts val="105"/>
              </a:spcBef>
            </a:pPr>
            <a:r>
              <a:rPr lang="en-US" sz="3600" spc="-15" dirty="0"/>
              <a:t>Telnet: Terminal emulation protocol</a:t>
            </a:r>
            <a:r>
              <a:rPr lang="en-US" sz="2400" dirty="0">
                <a:effectLst/>
                <a:latin typeface="Calibri" panose="020F0502020204030204" pitchFamily="34" charset="0"/>
                <a:ea typeface="Calibri" panose="020F0502020204030204" pitchFamily="34" charset="0"/>
                <a:cs typeface="Arial" panose="020B0604020202020204" pitchFamily="34" charset="0"/>
              </a:rPr>
              <a:t/>
            </a:r>
            <a:br>
              <a:rPr lang="en-US" sz="2400" dirty="0">
                <a:effectLst/>
                <a:latin typeface="Calibri" panose="020F0502020204030204" pitchFamily="34" charset="0"/>
                <a:ea typeface="Calibri" panose="020F0502020204030204" pitchFamily="34" charset="0"/>
                <a:cs typeface="Arial" panose="020B0604020202020204" pitchFamily="34" charset="0"/>
              </a:rPr>
            </a:br>
            <a:endParaRPr sz="3600" dirty="0"/>
          </a:p>
        </p:txBody>
      </p:sp>
      <p:sp>
        <p:nvSpPr>
          <p:cNvPr id="6" name="TextBox 5">
            <a:extLst>
              <a:ext uri="{FF2B5EF4-FFF2-40B4-BE49-F238E27FC236}">
                <a16:creationId xmlns:a16="http://schemas.microsoft.com/office/drawing/2014/main" xmlns="" id="{1A20BB0F-C798-4C11-883C-94F06E2BE7DB}"/>
              </a:ext>
            </a:extLst>
          </p:cNvPr>
          <p:cNvSpPr txBox="1"/>
          <p:nvPr/>
        </p:nvSpPr>
        <p:spPr>
          <a:xfrm>
            <a:off x="690880" y="1828800"/>
            <a:ext cx="7989570" cy="3528723"/>
          </a:xfrm>
          <a:prstGeom prst="rect">
            <a:avLst/>
          </a:prstGeom>
          <a:noFill/>
        </p:spPr>
        <p:txBody>
          <a:bodyPr wrap="square">
            <a:spAutoFit/>
          </a:bodyPr>
          <a:lstStyle/>
          <a:p>
            <a:pPr fontAlgn="base">
              <a:lnSpc>
                <a:spcPct val="107000"/>
              </a:lnSpc>
              <a:spcAft>
                <a:spcPts val="800"/>
              </a:spcAft>
            </a:pPr>
            <a:r>
              <a:rPr lang="en-US" sz="2000" b="1" dirty="0">
                <a:effectLst/>
                <a:latin typeface="Arial" panose="020B0604020202020204" pitchFamily="34" charset="0"/>
                <a:ea typeface="Times New Roman" panose="02020603050405020304" pitchFamily="18" charset="0"/>
                <a:cs typeface="Arial" panose="020B0604020202020204" pitchFamily="34" charset="0"/>
              </a:rPr>
              <a:t>Advantages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dirty="0">
                <a:effectLst/>
                <a:latin typeface="Arial" panose="020B0604020202020204" pitchFamily="34" charset="0"/>
                <a:ea typeface="Times New Roman" panose="02020603050405020304" pitchFamily="18" charset="0"/>
                <a:cs typeface="Arial" panose="020B0604020202020204" pitchFamily="34" charset="0"/>
              </a:rPr>
              <a:t>Compatible with multiple operating systems.</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dirty="0">
                <a:effectLst/>
                <a:latin typeface="Arial" panose="020B0604020202020204" pitchFamily="34" charset="0"/>
                <a:ea typeface="Times New Roman" panose="02020603050405020304" pitchFamily="18" charset="0"/>
                <a:cs typeface="Arial" panose="020B0604020202020204" pitchFamily="34" charset="0"/>
              </a:rPr>
              <a:t>Saves a lot of time due to its swift connectivity with remote devices.</a:t>
            </a:r>
          </a:p>
          <a:p>
            <a:pPr marL="342900" lvl="0" indent="-342900" fontAlgn="base">
              <a:lnSpc>
                <a:spcPct val="107000"/>
              </a:lnSpc>
              <a:spcAft>
                <a:spcPts val="800"/>
              </a:spcAft>
              <a:buSzPts val="1000"/>
              <a:buFont typeface="Symbol" panose="05050102010706020507" pitchFamily="18" charset="2"/>
              <a:buChar char=""/>
              <a:tabLst>
                <a:tab pos="457200" algn="l"/>
              </a:tabLst>
            </a:pPr>
            <a:endParaRPr lang="en-US" dirty="0">
              <a:latin typeface="Arial" panose="020B060402020202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endParaRPr lang="en-US"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en-US" sz="2000" b="1" dirty="0">
                <a:effectLst/>
                <a:latin typeface="Arial" panose="020B0604020202020204" pitchFamily="34" charset="0"/>
                <a:ea typeface="Times New Roman" panose="02020603050405020304" pitchFamily="18" charset="0"/>
                <a:cs typeface="Arial" panose="020B0604020202020204" pitchFamily="34" charset="0"/>
              </a:rPr>
              <a:t>Disadvantages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dirty="0">
                <a:effectLst/>
                <a:latin typeface="Arial" panose="020B0604020202020204" pitchFamily="34" charset="0"/>
                <a:ea typeface="Times New Roman" panose="02020603050405020304" pitchFamily="18" charset="0"/>
                <a:cs typeface="Arial" panose="020B0604020202020204" pitchFamily="34" charset="0"/>
              </a:rPr>
              <a:t>Telnet lacks encryption capabilities and sends across critical information in clear text, making it easier for malicious actors.</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dirty="0">
                <a:effectLst/>
                <a:latin typeface="Arial" panose="020B0604020202020204" pitchFamily="34" charset="0"/>
                <a:ea typeface="Times New Roman" panose="02020603050405020304" pitchFamily="18" charset="0"/>
                <a:cs typeface="Arial" panose="020B0604020202020204" pitchFamily="34" charset="0"/>
              </a:rPr>
              <a:t>Expensive due to slow typing speeds.</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738536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4">
            <a:extLst>
              <a:ext uri="{FF2B5EF4-FFF2-40B4-BE49-F238E27FC236}">
                <a16:creationId xmlns:a16="http://schemas.microsoft.com/office/drawing/2014/main" xmlns="" id="{14364FDE-E22A-4FC1-B165-2BF779B01DFE}"/>
              </a:ext>
            </a:extLst>
          </p:cNvPr>
          <p:cNvSpPr/>
          <p:nvPr/>
        </p:nvSpPr>
        <p:spPr>
          <a:xfrm>
            <a:off x="533400" y="316102"/>
            <a:ext cx="8145780" cy="815975"/>
          </a:xfrm>
          <a:custGeom>
            <a:avLst/>
            <a:gdLst/>
            <a:ahLst/>
            <a:cxnLst/>
            <a:rect l="l" t="t" r="r" b="b"/>
            <a:pathLst>
              <a:path w="8145780" h="815975">
                <a:moveTo>
                  <a:pt x="8009508" y="0"/>
                </a:moveTo>
                <a:lnTo>
                  <a:pt x="135915" y="0"/>
                </a:lnTo>
                <a:lnTo>
                  <a:pt x="92958" y="6940"/>
                </a:lnTo>
                <a:lnTo>
                  <a:pt x="55648" y="26261"/>
                </a:lnTo>
                <a:lnTo>
                  <a:pt x="26225" y="55714"/>
                </a:lnTo>
                <a:lnTo>
                  <a:pt x="6929" y="93049"/>
                </a:lnTo>
                <a:lnTo>
                  <a:pt x="0" y="136017"/>
                </a:lnTo>
                <a:lnTo>
                  <a:pt x="0" y="679576"/>
                </a:lnTo>
                <a:lnTo>
                  <a:pt x="6929" y="722544"/>
                </a:lnTo>
                <a:lnTo>
                  <a:pt x="26225" y="759879"/>
                </a:lnTo>
                <a:lnTo>
                  <a:pt x="55648" y="789332"/>
                </a:lnTo>
                <a:lnTo>
                  <a:pt x="92958" y="808653"/>
                </a:lnTo>
                <a:lnTo>
                  <a:pt x="135915" y="815594"/>
                </a:lnTo>
                <a:lnTo>
                  <a:pt x="8009508" y="815594"/>
                </a:lnTo>
                <a:lnTo>
                  <a:pt x="8052463" y="808653"/>
                </a:lnTo>
                <a:lnTo>
                  <a:pt x="8089766" y="789332"/>
                </a:lnTo>
                <a:lnTo>
                  <a:pt x="8119182" y="759879"/>
                </a:lnTo>
                <a:lnTo>
                  <a:pt x="8138471" y="722544"/>
                </a:lnTo>
                <a:lnTo>
                  <a:pt x="8145399" y="679576"/>
                </a:lnTo>
                <a:lnTo>
                  <a:pt x="8145399" y="136017"/>
                </a:lnTo>
                <a:lnTo>
                  <a:pt x="8138471" y="93049"/>
                </a:lnTo>
                <a:lnTo>
                  <a:pt x="8119182" y="55714"/>
                </a:lnTo>
                <a:lnTo>
                  <a:pt x="8089766" y="26261"/>
                </a:lnTo>
                <a:lnTo>
                  <a:pt x="8052463" y="6940"/>
                </a:lnTo>
                <a:lnTo>
                  <a:pt x="8009508" y="0"/>
                </a:lnTo>
                <a:close/>
              </a:path>
            </a:pathLst>
          </a:custGeom>
          <a:solidFill>
            <a:srgbClr val="006188"/>
          </a:solidFill>
        </p:spPr>
        <p:txBody>
          <a:bodyPr wrap="square" lIns="0" tIns="0" rIns="0" bIns="0" rtlCol="0"/>
          <a:lstStyle/>
          <a:p>
            <a:endParaRPr/>
          </a:p>
        </p:txBody>
      </p:sp>
      <p:sp>
        <p:nvSpPr>
          <p:cNvPr id="2" name="object 2"/>
          <p:cNvSpPr txBox="1">
            <a:spLocks noGrp="1"/>
          </p:cNvSpPr>
          <p:nvPr>
            <p:ph type="title"/>
          </p:nvPr>
        </p:nvSpPr>
        <p:spPr>
          <a:xfrm>
            <a:off x="690880" y="421386"/>
            <a:ext cx="6700520" cy="505908"/>
          </a:xfrm>
          <a:prstGeom prst="rect">
            <a:avLst/>
          </a:prstGeom>
        </p:spPr>
        <p:txBody>
          <a:bodyPr vert="horz" wrap="square" lIns="0" tIns="13335" rIns="0" bIns="0" rtlCol="0">
            <a:spAutoFit/>
          </a:bodyPr>
          <a:lstStyle/>
          <a:p>
            <a:pPr marL="12700">
              <a:lnSpc>
                <a:spcPct val="100000"/>
              </a:lnSpc>
              <a:spcBef>
                <a:spcPts val="105"/>
              </a:spcBef>
            </a:pPr>
            <a:r>
              <a:rPr lang="en-US" sz="3200" spc="-10" dirty="0"/>
              <a:t>SSH :</a:t>
            </a:r>
            <a:r>
              <a:rPr sz="3200" spc="-10" dirty="0"/>
              <a:t>Secure </a:t>
            </a:r>
            <a:r>
              <a:rPr lang="en-US" sz="3200" spc="-10" dirty="0">
                <a:latin typeface="Carlito"/>
                <a:cs typeface="Carlito"/>
              </a:rPr>
              <a:t>Shell </a:t>
            </a:r>
            <a:r>
              <a:rPr lang="en-US" sz="3200" spc="-15" dirty="0"/>
              <a:t>protocol</a:t>
            </a:r>
            <a:endParaRPr sz="3200" dirty="0"/>
          </a:p>
        </p:txBody>
      </p:sp>
      <p:sp>
        <p:nvSpPr>
          <p:cNvPr id="3" name="object 3"/>
          <p:cNvSpPr txBox="1"/>
          <p:nvPr/>
        </p:nvSpPr>
        <p:spPr>
          <a:xfrm>
            <a:off x="690880" y="1676400"/>
            <a:ext cx="7931150" cy="3303789"/>
          </a:xfrm>
          <a:prstGeom prst="rect">
            <a:avLst/>
          </a:prstGeom>
        </p:spPr>
        <p:txBody>
          <a:bodyPr vert="horz" wrap="square" lIns="0" tIns="104139" rIns="0" bIns="0" rtlCol="0">
            <a:spAutoFit/>
          </a:bodyPr>
          <a:lstStyle/>
          <a:p>
            <a:pPr marL="285750" marR="374015" indent="-285750" algn="just" fontAlgn="base">
              <a:lnSpc>
                <a:spcPct val="107000"/>
              </a:lnSpc>
              <a:spcBef>
                <a:spcPts val="1125"/>
              </a:spcBef>
              <a:spcAft>
                <a:spcPts val="1125"/>
              </a:spcAft>
              <a:buClr>
                <a:srgbClr val="0083B7"/>
              </a:buClr>
              <a:buFont typeface="Arial" panose="020B0604020202020204" pitchFamily="34" charset="0"/>
              <a:buChar char="•"/>
              <a:tabLst>
                <a:tab pos="247015" algn="l"/>
              </a:tabLst>
            </a:pPr>
            <a:r>
              <a:rPr sz="2000" dirty="0">
                <a:latin typeface="Arial" panose="020B0604020202020204" pitchFamily="34" charset="0"/>
                <a:cs typeface="Arial" panose="020B0604020202020204" pitchFamily="34" charset="0"/>
              </a:rPr>
              <a:t>Secure Shell (SSH) is a  protocol that provides a  secure (encrypted),  command-line based  connection to a remote  device.</a:t>
            </a:r>
          </a:p>
          <a:p>
            <a:pPr marL="285750" marR="374015" indent="-285750" algn="just" fontAlgn="base">
              <a:lnSpc>
                <a:spcPct val="107000"/>
              </a:lnSpc>
              <a:spcBef>
                <a:spcPts val="1125"/>
              </a:spcBef>
              <a:spcAft>
                <a:spcPts val="1125"/>
              </a:spcAft>
              <a:buClr>
                <a:srgbClr val="0083B7"/>
              </a:buClr>
              <a:buFont typeface="Arial" panose="020B0604020202020204" pitchFamily="34" charset="0"/>
              <a:buChar char="•"/>
              <a:tabLst>
                <a:tab pos="247015" algn="l"/>
              </a:tabLst>
            </a:pPr>
            <a:r>
              <a:rPr sz="2000" dirty="0">
                <a:latin typeface="Arial" panose="020B0604020202020204" pitchFamily="34" charset="0"/>
                <a:cs typeface="Arial" panose="020B0604020202020204" pitchFamily="34" charset="0"/>
              </a:rPr>
              <a:t>SSH is commonly used in  UNIX-based systems.</a:t>
            </a:r>
          </a:p>
          <a:p>
            <a:pPr marL="285750" marR="374015" indent="-285750" algn="just" fontAlgn="base">
              <a:lnSpc>
                <a:spcPct val="107000"/>
              </a:lnSpc>
              <a:spcBef>
                <a:spcPts val="1125"/>
              </a:spcBef>
              <a:spcAft>
                <a:spcPts val="1125"/>
              </a:spcAft>
              <a:buClr>
                <a:srgbClr val="0083B7"/>
              </a:buClr>
              <a:buFont typeface="Arial" panose="020B0604020202020204" pitchFamily="34" charset="0"/>
              <a:buChar char="•"/>
              <a:tabLst>
                <a:tab pos="247015" algn="l"/>
              </a:tabLst>
            </a:pPr>
            <a:r>
              <a:rPr sz="2000" dirty="0">
                <a:latin typeface="Arial" panose="020B0604020202020204" pitchFamily="34" charset="0"/>
                <a:cs typeface="Arial" panose="020B0604020202020204" pitchFamily="34" charset="0"/>
              </a:rPr>
              <a:t>Because its strong  encryption features, SSH  should replace Telnet for  management connections.</a:t>
            </a:r>
          </a:p>
          <a:p>
            <a:pPr marL="285750" marR="374015" indent="-285750" algn="just" fontAlgn="base">
              <a:lnSpc>
                <a:spcPct val="107000"/>
              </a:lnSpc>
              <a:spcBef>
                <a:spcPts val="1125"/>
              </a:spcBef>
              <a:spcAft>
                <a:spcPts val="1125"/>
              </a:spcAft>
              <a:buClr>
                <a:srgbClr val="0083B7"/>
              </a:buClr>
              <a:buFont typeface="Arial" panose="020B0604020202020204" pitchFamily="34" charset="0"/>
              <a:buChar char="•"/>
              <a:tabLst>
                <a:tab pos="247015" algn="l"/>
              </a:tabLst>
            </a:pPr>
            <a:r>
              <a:rPr sz="2000" dirty="0">
                <a:latin typeface="Arial" panose="020B0604020202020204" pitchFamily="34" charset="0"/>
                <a:cs typeface="Arial" panose="020B0604020202020204" pitchFamily="34" charset="0"/>
              </a:rPr>
              <a:t>SSH uses TCP port 22, by  default. Telnet uses TCP  port 23.</a:t>
            </a: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38100">
              <a:lnSpc>
                <a:spcPts val="1255"/>
              </a:lnSpc>
            </a:pPr>
            <a:fld id="{81D60167-4931-47E6-BA6A-407CBD079E47}" type="slidenum">
              <a:rPr spc="-5" dirty="0"/>
              <a:t>28</a:t>
            </a:fld>
            <a:endParaRPr spc="-5" dirty="0"/>
          </a:p>
        </p:txBody>
      </p:sp>
      <p:sp>
        <p:nvSpPr>
          <p:cNvPr id="8" name="object 8"/>
          <p:cNvSpPr txBox="1">
            <a:spLocks noGrp="1"/>
          </p:cNvSpPr>
          <p:nvPr>
            <p:ph type="dt" sz="half" idx="6"/>
          </p:nvPr>
        </p:nvSpPr>
        <p:spPr>
          <a:prstGeom prst="rect">
            <a:avLst/>
          </a:prstGeom>
        </p:spPr>
        <p:txBody>
          <a:bodyPr vert="horz" wrap="square" lIns="0" tIns="6350" rIns="0" bIns="0" rtlCol="0">
            <a:spAutoFit/>
          </a:bodyPr>
          <a:lstStyle/>
          <a:p>
            <a:pPr marL="12700">
              <a:lnSpc>
                <a:spcPct val="100000"/>
              </a:lnSpc>
              <a:spcBef>
                <a:spcPts val="50"/>
              </a:spcBef>
            </a:pPr>
            <a:r>
              <a:rPr spc="10" dirty="0"/>
              <a:t>Presentation_ID</a:t>
            </a:r>
          </a:p>
        </p:txBody>
      </p:sp>
      <p:sp>
        <p:nvSpPr>
          <p:cNvPr id="9" name="object 9"/>
          <p:cNvSpPr txBox="1">
            <a:spLocks noGrp="1"/>
          </p:cNvSpPr>
          <p:nvPr>
            <p:ph type="ftr" sz="quarter" idx="5"/>
          </p:nvPr>
        </p:nvSpPr>
        <p:spPr>
          <a:prstGeom prst="rect">
            <a:avLst/>
          </a:prstGeom>
        </p:spPr>
        <p:txBody>
          <a:bodyPr vert="horz" wrap="square" lIns="0" tIns="6350" rIns="0" bIns="0" rtlCol="0">
            <a:spAutoFit/>
          </a:bodyPr>
          <a:lstStyle/>
          <a:p>
            <a:pPr marL="12700">
              <a:lnSpc>
                <a:spcPct val="100000"/>
              </a:lnSpc>
              <a:spcBef>
                <a:spcPts val="50"/>
              </a:spcBef>
            </a:pPr>
            <a:r>
              <a:rPr spc="10" dirty="0"/>
              <a:t>© 2009 </a:t>
            </a:r>
            <a:r>
              <a:rPr spc="30" dirty="0"/>
              <a:t>Cisco </a:t>
            </a:r>
            <a:r>
              <a:rPr spc="10" dirty="0"/>
              <a:t>Systems, </a:t>
            </a:r>
            <a:r>
              <a:rPr spc="5" dirty="0"/>
              <a:t>Inc. All </a:t>
            </a:r>
            <a:r>
              <a:rPr dirty="0"/>
              <a:t>rights </a:t>
            </a:r>
            <a:r>
              <a:rPr spc="-5" dirty="0"/>
              <a:t>reserved. </a:t>
            </a:r>
            <a:r>
              <a:rPr spc="30" dirty="0"/>
              <a:t>Cisco </a:t>
            </a:r>
            <a:r>
              <a:rPr dirty="0"/>
              <a:t>Confidential</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533400" y="316102"/>
            <a:ext cx="8145780" cy="815975"/>
          </a:xfrm>
          <a:custGeom>
            <a:avLst/>
            <a:gdLst/>
            <a:ahLst/>
            <a:cxnLst/>
            <a:rect l="l" t="t" r="r" b="b"/>
            <a:pathLst>
              <a:path w="8145780" h="815975">
                <a:moveTo>
                  <a:pt x="8009508" y="0"/>
                </a:moveTo>
                <a:lnTo>
                  <a:pt x="135915" y="0"/>
                </a:lnTo>
                <a:lnTo>
                  <a:pt x="92958" y="6940"/>
                </a:lnTo>
                <a:lnTo>
                  <a:pt x="55648" y="26261"/>
                </a:lnTo>
                <a:lnTo>
                  <a:pt x="26225" y="55714"/>
                </a:lnTo>
                <a:lnTo>
                  <a:pt x="6929" y="93049"/>
                </a:lnTo>
                <a:lnTo>
                  <a:pt x="0" y="136017"/>
                </a:lnTo>
                <a:lnTo>
                  <a:pt x="0" y="679576"/>
                </a:lnTo>
                <a:lnTo>
                  <a:pt x="6929" y="722544"/>
                </a:lnTo>
                <a:lnTo>
                  <a:pt x="26225" y="759879"/>
                </a:lnTo>
                <a:lnTo>
                  <a:pt x="55648" y="789332"/>
                </a:lnTo>
                <a:lnTo>
                  <a:pt x="92958" y="808653"/>
                </a:lnTo>
                <a:lnTo>
                  <a:pt x="135915" y="815594"/>
                </a:lnTo>
                <a:lnTo>
                  <a:pt x="8009508" y="815594"/>
                </a:lnTo>
                <a:lnTo>
                  <a:pt x="8052463" y="808653"/>
                </a:lnTo>
                <a:lnTo>
                  <a:pt x="8089766" y="789332"/>
                </a:lnTo>
                <a:lnTo>
                  <a:pt x="8119182" y="759879"/>
                </a:lnTo>
                <a:lnTo>
                  <a:pt x="8138471" y="722544"/>
                </a:lnTo>
                <a:lnTo>
                  <a:pt x="8145399" y="679576"/>
                </a:lnTo>
                <a:lnTo>
                  <a:pt x="8145399" y="136017"/>
                </a:lnTo>
                <a:lnTo>
                  <a:pt x="8138471" y="93049"/>
                </a:lnTo>
                <a:lnTo>
                  <a:pt x="8119182" y="55714"/>
                </a:lnTo>
                <a:lnTo>
                  <a:pt x="8089766" y="26261"/>
                </a:lnTo>
                <a:lnTo>
                  <a:pt x="8052463" y="6940"/>
                </a:lnTo>
                <a:lnTo>
                  <a:pt x="8009508" y="0"/>
                </a:lnTo>
                <a:close/>
              </a:path>
            </a:pathLst>
          </a:custGeom>
          <a:solidFill>
            <a:srgbClr val="006188"/>
          </a:solidFill>
        </p:spPr>
        <p:txBody>
          <a:bodyPr wrap="square" lIns="0" tIns="0" rIns="0" bIns="0" rtlCol="0"/>
          <a:lstStyle/>
          <a:p>
            <a:endParaRPr/>
          </a:p>
        </p:txBody>
      </p:sp>
      <p:sp>
        <p:nvSpPr>
          <p:cNvPr id="5" name="object 5"/>
          <p:cNvSpPr txBox="1">
            <a:spLocks noGrp="1"/>
          </p:cNvSpPr>
          <p:nvPr>
            <p:ph type="title"/>
          </p:nvPr>
        </p:nvSpPr>
        <p:spPr>
          <a:xfrm>
            <a:off x="662305" y="466262"/>
            <a:ext cx="7819390" cy="998350"/>
          </a:xfrm>
          <a:prstGeom prst="rect">
            <a:avLst/>
          </a:prstGeom>
        </p:spPr>
        <p:txBody>
          <a:bodyPr vert="horz" wrap="square" lIns="0" tIns="13335" rIns="0" bIns="0" rtlCol="0">
            <a:spAutoFit/>
          </a:bodyPr>
          <a:lstStyle/>
          <a:p>
            <a:pPr marL="12700">
              <a:spcBef>
                <a:spcPts val="105"/>
              </a:spcBef>
            </a:pPr>
            <a:r>
              <a:rPr lang="en-US" spc="-15" dirty="0"/>
              <a:t>SNMP: Simple Network Management Protocol</a:t>
            </a:r>
            <a:r>
              <a:rPr lang="en-US" sz="2000" dirty="0">
                <a:effectLst/>
                <a:latin typeface="Calibri" panose="020F0502020204030204" pitchFamily="34" charset="0"/>
                <a:ea typeface="Calibri" panose="020F0502020204030204" pitchFamily="34" charset="0"/>
                <a:cs typeface="Arial" panose="020B0604020202020204" pitchFamily="34" charset="0"/>
              </a:rPr>
              <a:t/>
            </a:r>
            <a:br>
              <a:rPr lang="en-US" sz="2000" dirty="0">
                <a:effectLst/>
                <a:latin typeface="Calibri" panose="020F0502020204030204" pitchFamily="34" charset="0"/>
                <a:ea typeface="Calibri" panose="020F0502020204030204" pitchFamily="34" charset="0"/>
                <a:cs typeface="Arial" panose="020B0604020202020204" pitchFamily="34" charset="0"/>
              </a:rPr>
            </a:br>
            <a:endParaRPr dirty="0"/>
          </a:p>
        </p:txBody>
      </p:sp>
      <p:sp>
        <p:nvSpPr>
          <p:cNvPr id="6" name="TextBox 5">
            <a:extLst>
              <a:ext uri="{FF2B5EF4-FFF2-40B4-BE49-F238E27FC236}">
                <a16:creationId xmlns:a16="http://schemas.microsoft.com/office/drawing/2014/main" xmlns="" id="{462B03EC-C45B-430D-AE6E-C3EB25AAE403}"/>
              </a:ext>
            </a:extLst>
          </p:cNvPr>
          <p:cNvSpPr txBox="1"/>
          <p:nvPr/>
        </p:nvSpPr>
        <p:spPr>
          <a:xfrm>
            <a:off x="533400" y="1464612"/>
            <a:ext cx="8214360" cy="4490140"/>
          </a:xfrm>
          <a:prstGeom prst="rect">
            <a:avLst/>
          </a:prstGeom>
          <a:noFill/>
        </p:spPr>
        <p:txBody>
          <a:bodyPr wrap="square">
            <a:spAutoFit/>
          </a:bodyPr>
          <a:lstStyle/>
          <a:p>
            <a:pPr marL="342900" indent="-342900" fontAlgn="base">
              <a:lnSpc>
                <a:spcPct val="107000"/>
              </a:lnSpc>
              <a:spcBef>
                <a:spcPts val="1125"/>
              </a:spcBef>
              <a:spcAft>
                <a:spcPts val="1125"/>
              </a:spcAft>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SNMP is an application layer protocol used to manage nodes, like servers, workstations, routers, switches, etc., on an IP network. </a:t>
            </a:r>
          </a:p>
          <a:p>
            <a:pPr marL="342900" indent="-342900" fontAlgn="base">
              <a:lnSpc>
                <a:spcPct val="107000"/>
              </a:lnSpc>
              <a:spcBef>
                <a:spcPts val="1125"/>
              </a:spcBef>
              <a:spcAft>
                <a:spcPts val="1125"/>
              </a:spcAft>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SNMP enables network admins to monitor network performance, identify network glitches, and troubleshoot them. </a:t>
            </a:r>
          </a:p>
          <a:p>
            <a:pPr marL="342900" indent="-342900" fontAlgn="base">
              <a:lnSpc>
                <a:spcPct val="107000"/>
              </a:lnSpc>
              <a:spcBef>
                <a:spcPts val="1125"/>
              </a:spcBef>
              <a:spcAft>
                <a:spcPts val="1125"/>
              </a:spcAft>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SNMP protocol is comprised of three components: a managed device, an SNMP agent, and an SNMP manager.</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indent="-342900" fontAlgn="base">
              <a:lnSpc>
                <a:spcPct val="107000"/>
              </a:lnSpc>
              <a:spcBef>
                <a:spcPts val="1125"/>
              </a:spcBef>
              <a:spcAft>
                <a:spcPts val="1125"/>
              </a:spcAft>
              <a:buFont typeface="Arial" panose="020B0604020202020204" pitchFamily="34" charset="0"/>
              <a:buChar char="•"/>
            </a:pPr>
            <a:r>
              <a:rPr lang="en-US" sz="2000" dirty="0">
                <a:latin typeface="Arial" panose="020B0604020202020204" pitchFamily="34" charset="0"/>
                <a:cs typeface="Arial" panose="020B0604020202020204" pitchFamily="34" charset="0"/>
              </a:rPr>
              <a:t>The SNMP agent resides on the managed device. </a:t>
            </a:r>
          </a:p>
          <a:p>
            <a:pPr marL="342900" indent="-342900" algn="just" fontAlgn="base">
              <a:lnSpc>
                <a:spcPct val="107000"/>
              </a:lnSpc>
              <a:spcBef>
                <a:spcPts val="1125"/>
              </a:spcBef>
              <a:spcAft>
                <a:spcPts val="1125"/>
              </a:spcAft>
              <a:buFont typeface="Arial" panose="020B0604020202020204" pitchFamily="34" charset="0"/>
              <a:buChar char="•"/>
            </a:pPr>
            <a:r>
              <a:rPr lang="en-US" sz="2000" dirty="0">
                <a:latin typeface="Arial" panose="020B0604020202020204" pitchFamily="34" charset="0"/>
                <a:cs typeface="Arial" panose="020B0604020202020204" pitchFamily="34" charset="0"/>
              </a:rPr>
              <a:t>The agent is a software module that has local knowledge of management information, and translates that information into a form compatible with the SNMP manager. </a:t>
            </a:r>
          </a:p>
        </p:txBody>
      </p:sp>
    </p:spTree>
    <p:extLst>
      <p:ext uri="{BB962C8B-B14F-4D97-AF65-F5344CB8AC3E}">
        <p14:creationId xmlns:p14="http://schemas.microsoft.com/office/powerpoint/2010/main" val="1939593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3400" y="1318192"/>
            <a:ext cx="8007033" cy="2425023"/>
          </a:xfrm>
          <a:prstGeom prst="rect">
            <a:avLst/>
          </a:prstGeom>
        </p:spPr>
        <p:txBody>
          <a:bodyPr vert="horz" wrap="square" lIns="0" tIns="39370" rIns="0" bIns="0" rtlCol="0">
            <a:spAutoFit/>
          </a:bodyPr>
          <a:lstStyle/>
          <a:p>
            <a:pPr marL="297180" marR="5080" indent="-284480" algn="just">
              <a:lnSpc>
                <a:spcPts val="2240"/>
              </a:lnSpc>
              <a:spcBef>
                <a:spcPts val="310"/>
              </a:spcBef>
              <a:buClr>
                <a:srgbClr val="0083B7"/>
              </a:buClr>
              <a:buFont typeface="Arial"/>
              <a:buChar char="•"/>
              <a:tabLst>
                <a:tab pos="296545" algn="l"/>
                <a:tab pos="297180" algn="l"/>
              </a:tabLst>
            </a:pPr>
            <a:r>
              <a:rPr lang="en-US" sz="2000" dirty="0">
                <a:latin typeface="Carlito"/>
              </a:rPr>
              <a:t>A protocol is a set of rules and guidelines for communicating data. </a:t>
            </a:r>
          </a:p>
          <a:p>
            <a:pPr marL="297180" marR="5080" indent="-284480" algn="just">
              <a:lnSpc>
                <a:spcPts val="2240"/>
              </a:lnSpc>
              <a:spcBef>
                <a:spcPts val="310"/>
              </a:spcBef>
              <a:buClr>
                <a:srgbClr val="0083B7"/>
              </a:buClr>
              <a:buFont typeface="Arial"/>
              <a:buChar char="•"/>
              <a:tabLst>
                <a:tab pos="296545" algn="l"/>
                <a:tab pos="297180" algn="l"/>
              </a:tabLst>
            </a:pPr>
            <a:r>
              <a:rPr lang="en-US" sz="2000" dirty="0">
                <a:latin typeface="Carlito"/>
              </a:rPr>
              <a:t>Rules are defined for each step and process during communication between two or more computers.</a:t>
            </a:r>
          </a:p>
          <a:p>
            <a:pPr marL="297180" marR="5080" indent="-284480">
              <a:lnSpc>
                <a:spcPts val="2240"/>
              </a:lnSpc>
              <a:spcBef>
                <a:spcPts val="310"/>
              </a:spcBef>
              <a:buClr>
                <a:srgbClr val="0083B7"/>
              </a:buClr>
              <a:buFont typeface="Arial"/>
              <a:buChar char="•"/>
              <a:tabLst>
                <a:tab pos="296545" algn="l"/>
                <a:tab pos="297180" algn="l"/>
              </a:tabLst>
            </a:pPr>
            <a:r>
              <a:rPr sz="2000" dirty="0">
                <a:latin typeface="Carlito"/>
                <a:cs typeface="Carlito"/>
              </a:rPr>
              <a:t>A </a:t>
            </a:r>
            <a:r>
              <a:rPr sz="2000" spc="-5" dirty="0">
                <a:latin typeface="Carlito"/>
                <a:cs typeface="Carlito"/>
              </a:rPr>
              <a:t>standard </a:t>
            </a:r>
            <a:r>
              <a:rPr sz="2000" spc="-15" dirty="0">
                <a:latin typeface="Carlito"/>
                <a:cs typeface="Carlito"/>
              </a:rPr>
              <a:t>that </a:t>
            </a:r>
            <a:r>
              <a:rPr sz="2000" dirty="0">
                <a:latin typeface="Carlito"/>
                <a:cs typeface="Carlito"/>
              </a:rPr>
              <a:t>allows </a:t>
            </a:r>
            <a:r>
              <a:rPr sz="2000" spc="-15" dirty="0">
                <a:latin typeface="Carlito"/>
                <a:cs typeface="Carlito"/>
              </a:rPr>
              <a:t>entities </a:t>
            </a:r>
            <a:r>
              <a:rPr sz="2000" spc="-5" dirty="0">
                <a:latin typeface="Carlito"/>
                <a:cs typeface="Carlito"/>
              </a:rPr>
              <a:t>(i.e. </a:t>
            </a:r>
            <a:r>
              <a:rPr sz="2000" dirty="0">
                <a:latin typeface="Carlito"/>
                <a:cs typeface="Carlito"/>
              </a:rPr>
              <a:t>application programs) </a:t>
            </a:r>
            <a:r>
              <a:rPr sz="2000" spc="5" dirty="0">
                <a:latin typeface="Carlito"/>
                <a:cs typeface="Carlito"/>
              </a:rPr>
              <a:t>from  </a:t>
            </a:r>
            <a:r>
              <a:rPr sz="2000" spc="-5" dirty="0">
                <a:latin typeface="Carlito"/>
                <a:cs typeface="Carlito"/>
              </a:rPr>
              <a:t>different </a:t>
            </a:r>
            <a:r>
              <a:rPr sz="2000" spc="-10" dirty="0">
                <a:latin typeface="Carlito"/>
                <a:cs typeface="Carlito"/>
              </a:rPr>
              <a:t>systems </a:t>
            </a:r>
            <a:r>
              <a:rPr sz="2000" spc="-15" dirty="0">
                <a:latin typeface="Carlito"/>
                <a:cs typeface="Carlito"/>
              </a:rPr>
              <a:t>to</a:t>
            </a:r>
            <a:r>
              <a:rPr sz="2000" spc="130" dirty="0">
                <a:latin typeface="Carlito"/>
                <a:cs typeface="Carlito"/>
              </a:rPr>
              <a:t> </a:t>
            </a:r>
            <a:r>
              <a:rPr sz="2000" dirty="0">
                <a:latin typeface="Carlito"/>
                <a:cs typeface="Carlito"/>
              </a:rPr>
              <a:t>communicate</a:t>
            </a:r>
          </a:p>
          <a:p>
            <a:pPr marL="297180" indent="-284480">
              <a:lnSpc>
                <a:spcPct val="100000"/>
              </a:lnSpc>
              <a:spcBef>
                <a:spcPts val="1080"/>
              </a:spcBef>
              <a:buClr>
                <a:srgbClr val="0083B7"/>
              </a:buClr>
              <a:buFont typeface="Arial"/>
              <a:buChar char="•"/>
              <a:tabLst>
                <a:tab pos="296545" algn="l"/>
                <a:tab pos="297180" algn="l"/>
              </a:tabLst>
            </a:pPr>
            <a:r>
              <a:rPr sz="2000" spc="-15" dirty="0">
                <a:latin typeface="Carlito"/>
                <a:cs typeface="Carlito"/>
              </a:rPr>
              <a:t>Shared conventions </a:t>
            </a:r>
            <a:r>
              <a:rPr sz="2000" dirty="0">
                <a:latin typeface="Carlito"/>
                <a:cs typeface="Carlito"/>
              </a:rPr>
              <a:t>for communicating</a:t>
            </a:r>
            <a:r>
              <a:rPr sz="2000" spc="160" dirty="0">
                <a:latin typeface="Carlito"/>
                <a:cs typeface="Carlito"/>
              </a:rPr>
              <a:t> </a:t>
            </a:r>
            <a:r>
              <a:rPr sz="2000" dirty="0">
                <a:latin typeface="Carlito"/>
                <a:cs typeface="Carlito"/>
              </a:rPr>
              <a:t>information</a:t>
            </a:r>
          </a:p>
          <a:p>
            <a:pPr marL="297180" indent="-284480">
              <a:lnSpc>
                <a:spcPct val="100000"/>
              </a:lnSpc>
              <a:spcBef>
                <a:spcPts val="1125"/>
              </a:spcBef>
              <a:buClr>
                <a:srgbClr val="0083B7"/>
              </a:buClr>
              <a:buFont typeface="Arial"/>
              <a:buChar char="•"/>
              <a:tabLst>
                <a:tab pos="296545" algn="l"/>
                <a:tab pos="297180" algn="l"/>
              </a:tabLst>
            </a:pPr>
            <a:r>
              <a:rPr sz="2000" spc="-10" dirty="0">
                <a:latin typeface="Carlito"/>
                <a:cs typeface="Carlito"/>
              </a:rPr>
              <a:t>Multiple </a:t>
            </a:r>
            <a:r>
              <a:rPr sz="2000" spc="-5" dirty="0">
                <a:latin typeface="Carlito"/>
                <a:cs typeface="Carlito"/>
              </a:rPr>
              <a:t>protocols interact</a:t>
            </a:r>
            <a:r>
              <a:rPr sz="2000" spc="30" dirty="0">
                <a:latin typeface="Carlito"/>
                <a:cs typeface="Carlito"/>
              </a:rPr>
              <a:t> </a:t>
            </a:r>
            <a:r>
              <a:rPr sz="2000" spc="-20" dirty="0">
                <a:latin typeface="Carlito"/>
                <a:cs typeface="Carlito"/>
              </a:rPr>
              <a:t>together</a:t>
            </a:r>
            <a:endParaRPr sz="2000" dirty="0">
              <a:latin typeface="Carlito"/>
              <a:cs typeface="Carlito"/>
            </a:endParaRPr>
          </a:p>
        </p:txBody>
      </p:sp>
      <p:sp>
        <p:nvSpPr>
          <p:cNvPr id="3" name="object 3"/>
          <p:cNvSpPr/>
          <p:nvPr/>
        </p:nvSpPr>
        <p:spPr>
          <a:xfrm>
            <a:off x="914400" y="3929330"/>
            <a:ext cx="7716088" cy="2836524"/>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533400" y="316102"/>
            <a:ext cx="8145780" cy="815975"/>
          </a:xfrm>
          <a:custGeom>
            <a:avLst/>
            <a:gdLst/>
            <a:ahLst/>
            <a:cxnLst/>
            <a:rect l="l" t="t" r="r" b="b"/>
            <a:pathLst>
              <a:path w="8145780" h="815975">
                <a:moveTo>
                  <a:pt x="8009508" y="0"/>
                </a:moveTo>
                <a:lnTo>
                  <a:pt x="135915" y="0"/>
                </a:lnTo>
                <a:lnTo>
                  <a:pt x="92958" y="6940"/>
                </a:lnTo>
                <a:lnTo>
                  <a:pt x="55648" y="26261"/>
                </a:lnTo>
                <a:lnTo>
                  <a:pt x="26225" y="55714"/>
                </a:lnTo>
                <a:lnTo>
                  <a:pt x="6929" y="93049"/>
                </a:lnTo>
                <a:lnTo>
                  <a:pt x="0" y="136017"/>
                </a:lnTo>
                <a:lnTo>
                  <a:pt x="0" y="679576"/>
                </a:lnTo>
                <a:lnTo>
                  <a:pt x="6929" y="722544"/>
                </a:lnTo>
                <a:lnTo>
                  <a:pt x="26225" y="759879"/>
                </a:lnTo>
                <a:lnTo>
                  <a:pt x="55648" y="789332"/>
                </a:lnTo>
                <a:lnTo>
                  <a:pt x="92958" y="808653"/>
                </a:lnTo>
                <a:lnTo>
                  <a:pt x="135915" y="815594"/>
                </a:lnTo>
                <a:lnTo>
                  <a:pt x="8009508" y="815594"/>
                </a:lnTo>
                <a:lnTo>
                  <a:pt x="8052463" y="808653"/>
                </a:lnTo>
                <a:lnTo>
                  <a:pt x="8089766" y="789332"/>
                </a:lnTo>
                <a:lnTo>
                  <a:pt x="8119182" y="759879"/>
                </a:lnTo>
                <a:lnTo>
                  <a:pt x="8138471" y="722544"/>
                </a:lnTo>
                <a:lnTo>
                  <a:pt x="8145399" y="679576"/>
                </a:lnTo>
                <a:lnTo>
                  <a:pt x="8145399" y="136017"/>
                </a:lnTo>
                <a:lnTo>
                  <a:pt x="8138471" y="93049"/>
                </a:lnTo>
                <a:lnTo>
                  <a:pt x="8119182" y="55714"/>
                </a:lnTo>
                <a:lnTo>
                  <a:pt x="8089766" y="26261"/>
                </a:lnTo>
                <a:lnTo>
                  <a:pt x="8052463" y="6940"/>
                </a:lnTo>
                <a:lnTo>
                  <a:pt x="8009508" y="0"/>
                </a:lnTo>
                <a:close/>
              </a:path>
            </a:pathLst>
          </a:custGeom>
          <a:solidFill>
            <a:srgbClr val="006188"/>
          </a:solidFill>
        </p:spPr>
        <p:txBody>
          <a:bodyPr wrap="square" lIns="0" tIns="0" rIns="0" bIns="0" rtlCol="0"/>
          <a:lstStyle/>
          <a:p>
            <a:endParaRPr/>
          </a:p>
        </p:txBody>
      </p:sp>
      <p:sp>
        <p:nvSpPr>
          <p:cNvPr id="5" name="object 5"/>
          <p:cNvSpPr txBox="1">
            <a:spLocks noGrp="1"/>
          </p:cNvSpPr>
          <p:nvPr>
            <p:ph type="title"/>
          </p:nvPr>
        </p:nvSpPr>
        <p:spPr>
          <a:xfrm>
            <a:off x="690880" y="383540"/>
            <a:ext cx="3704590" cy="321242"/>
          </a:xfrm>
          <a:prstGeom prst="rect">
            <a:avLst/>
          </a:prstGeom>
        </p:spPr>
        <p:txBody>
          <a:bodyPr vert="horz" wrap="square" lIns="0" tIns="13335" rIns="0" bIns="0" rtlCol="0">
            <a:spAutoFit/>
          </a:bodyPr>
          <a:lstStyle/>
          <a:p>
            <a:pPr marL="12700">
              <a:lnSpc>
                <a:spcPct val="100000"/>
              </a:lnSpc>
              <a:spcBef>
                <a:spcPts val="105"/>
              </a:spcBef>
            </a:pPr>
            <a:r>
              <a:rPr lang="en-US" sz="2000" spc="-5" dirty="0"/>
              <a:t>What </a:t>
            </a:r>
            <a:r>
              <a:rPr lang="en-US" sz="2000" dirty="0"/>
              <a:t>is a</a:t>
            </a:r>
            <a:r>
              <a:rPr lang="en-US" sz="2000" spc="-90" dirty="0"/>
              <a:t> </a:t>
            </a:r>
            <a:r>
              <a:rPr lang="en-US" sz="2000" spc="-15" dirty="0"/>
              <a:t>Protocol?</a:t>
            </a:r>
            <a:endParaRPr sz="2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533400" y="316102"/>
            <a:ext cx="8145780" cy="815975"/>
          </a:xfrm>
          <a:custGeom>
            <a:avLst/>
            <a:gdLst/>
            <a:ahLst/>
            <a:cxnLst/>
            <a:rect l="l" t="t" r="r" b="b"/>
            <a:pathLst>
              <a:path w="8145780" h="815975">
                <a:moveTo>
                  <a:pt x="8009508" y="0"/>
                </a:moveTo>
                <a:lnTo>
                  <a:pt x="135915" y="0"/>
                </a:lnTo>
                <a:lnTo>
                  <a:pt x="92958" y="6940"/>
                </a:lnTo>
                <a:lnTo>
                  <a:pt x="55648" y="26261"/>
                </a:lnTo>
                <a:lnTo>
                  <a:pt x="26225" y="55714"/>
                </a:lnTo>
                <a:lnTo>
                  <a:pt x="6929" y="93049"/>
                </a:lnTo>
                <a:lnTo>
                  <a:pt x="0" y="136017"/>
                </a:lnTo>
                <a:lnTo>
                  <a:pt x="0" y="679576"/>
                </a:lnTo>
                <a:lnTo>
                  <a:pt x="6929" y="722544"/>
                </a:lnTo>
                <a:lnTo>
                  <a:pt x="26225" y="759879"/>
                </a:lnTo>
                <a:lnTo>
                  <a:pt x="55648" y="789332"/>
                </a:lnTo>
                <a:lnTo>
                  <a:pt x="92958" y="808653"/>
                </a:lnTo>
                <a:lnTo>
                  <a:pt x="135915" y="815594"/>
                </a:lnTo>
                <a:lnTo>
                  <a:pt x="8009508" y="815594"/>
                </a:lnTo>
                <a:lnTo>
                  <a:pt x="8052463" y="808653"/>
                </a:lnTo>
                <a:lnTo>
                  <a:pt x="8089766" y="789332"/>
                </a:lnTo>
                <a:lnTo>
                  <a:pt x="8119182" y="759879"/>
                </a:lnTo>
                <a:lnTo>
                  <a:pt x="8138471" y="722544"/>
                </a:lnTo>
                <a:lnTo>
                  <a:pt x="8145399" y="679576"/>
                </a:lnTo>
                <a:lnTo>
                  <a:pt x="8145399" y="136017"/>
                </a:lnTo>
                <a:lnTo>
                  <a:pt x="8138471" y="93049"/>
                </a:lnTo>
                <a:lnTo>
                  <a:pt x="8119182" y="55714"/>
                </a:lnTo>
                <a:lnTo>
                  <a:pt x="8089766" y="26261"/>
                </a:lnTo>
                <a:lnTo>
                  <a:pt x="8052463" y="6940"/>
                </a:lnTo>
                <a:lnTo>
                  <a:pt x="8009508" y="0"/>
                </a:lnTo>
                <a:close/>
              </a:path>
            </a:pathLst>
          </a:custGeom>
          <a:solidFill>
            <a:srgbClr val="006188"/>
          </a:solidFill>
        </p:spPr>
        <p:txBody>
          <a:bodyPr wrap="square" lIns="0" tIns="0" rIns="0" bIns="0" rtlCol="0"/>
          <a:lstStyle/>
          <a:p>
            <a:endParaRPr/>
          </a:p>
        </p:txBody>
      </p:sp>
      <p:sp>
        <p:nvSpPr>
          <p:cNvPr id="5" name="object 5"/>
          <p:cNvSpPr txBox="1">
            <a:spLocks noGrp="1"/>
          </p:cNvSpPr>
          <p:nvPr>
            <p:ph type="title"/>
          </p:nvPr>
        </p:nvSpPr>
        <p:spPr>
          <a:xfrm>
            <a:off x="662305" y="466262"/>
            <a:ext cx="7819390" cy="998350"/>
          </a:xfrm>
          <a:prstGeom prst="rect">
            <a:avLst/>
          </a:prstGeom>
        </p:spPr>
        <p:txBody>
          <a:bodyPr vert="horz" wrap="square" lIns="0" tIns="13335" rIns="0" bIns="0" rtlCol="0">
            <a:spAutoFit/>
          </a:bodyPr>
          <a:lstStyle/>
          <a:p>
            <a:pPr marL="12700">
              <a:spcBef>
                <a:spcPts val="105"/>
              </a:spcBef>
            </a:pPr>
            <a:r>
              <a:rPr lang="en-US" spc="-15" dirty="0"/>
              <a:t>SNMP: Simple Network Management Protocol</a:t>
            </a:r>
            <a:r>
              <a:rPr lang="en-US" sz="2000" dirty="0">
                <a:effectLst/>
                <a:latin typeface="Calibri" panose="020F0502020204030204" pitchFamily="34" charset="0"/>
                <a:ea typeface="Calibri" panose="020F0502020204030204" pitchFamily="34" charset="0"/>
                <a:cs typeface="Arial" panose="020B0604020202020204" pitchFamily="34" charset="0"/>
              </a:rPr>
              <a:t/>
            </a:r>
            <a:br>
              <a:rPr lang="en-US" sz="2000" dirty="0">
                <a:effectLst/>
                <a:latin typeface="Calibri" panose="020F0502020204030204" pitchFamily="34" charset="0"/>
                <a:ea typeface="Calibri" panose="020F0502020204030204" pitchFamily="34" charset="0"/>
                <a:cs typeface="Arial" panose="020B0604020202020204" pitchFamily="34" charset="0"/>
              </a:rPr>
            </a:br>
            <a:endParaRPr dirty="0"/>
          </a:p>
        </p:txBody>
      </p:sp>
      <p:sp>
        <p:nvSpPr>
          <p:cNvPr id="6" name="TextBox 5">
            <a:extLst>
              <a:ext uri="{FF2B5EF4-FFF2-40B4-BE49-F238E27FC236}">
                <a16:creationId xmlns:a16="http://schemas.microsoft.com/office/drawing/2014/main" xmlns="" id="{462B03EC-C45B-430D-AE6E-C3EB25AAE403}"/>
              </a:ext>
            </a:extLst>
          </p:cNvPr>
          <p:cNvSpPr txBox="1"/>
          <p:nvPr/>
        </p:nvSpPr>
        <p:spPr>
          <a:xfrm>
            <a:off x="533400" y="1268382"/>
            <a:ext cx="8145780" cy="4160819"/>
          </a:xfrm>
          <a:prstGeom prst="rect">
            <a:avLst/>
          </a:prstGeom>
          <a:noFill/>
        </p:spPr>
        <p:txBody>
          <a:bodyPr wrap="square">
            <a:spAutoFit/>
          </a:bodyPr>
          <a:lstStyle/>
          <a:p>
            <a:pPr fontAlgn="base">
              <a:lnSpc>
                <a:spcPct val="107000"/>
              </a:lnSpc>
              <a:spcBef>
                <a:spcPts val="1125"/>
              </a:spcBef>
              <a:spcAft>
                <a:spcPts val="1125"/>
              </a:spcAft>
            </a:pPr>
            <a:endParaRPr lang="en-US" sz="2000" dirty="0">
              <a:latin typeface="Arial" panose="020B0604020202020204" pitchFamily="34" charset="0"/>
              <a:ea typeface="Times New Roman" panose="02020603050405020304" pitchFamily="18" charset="0"/>
              <a:cs typeface="Arial" panose="020B0604020202020204" pitchFamily="34" charset="0"/>
            </a:endParaRPr>
          </a:p>
          <a:p>
            <a:pPr marL="342900" indent="-342900" fontAlgn="base">
              <a:lnSpc>
                <a:spcPct val="107000"/>
              </a:lnSpc>
              <a:spcBef>
                <a:spcPts val="1125"/>
              </a:spcBef>
              <a:spcAft>
                <a:spcPts val="1125"/>
              </a:spcAft>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The SNMP manager presents the data obtained from the SNMP agent, helping network admins manage nodes effectively.</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indent="-342900" fontAlgn="base">
              <a:lnSpc>
                <a:spcPct val="107000"/>
              </a:lnSpc>
              <a:spcBef>
                <a:spcPts val="1125"/>
              </a:spcBef>
              <a:spcAft>
                <a:spcPts val="1125"/>
              </a:spcAft>
              <a:buFont typeface="Arial" panose="020B0604020202020204" pitchFamily="34" charset="0"/>
              <a:buChar char="•"/>
            </a:pPr>
            <a:r>
              <a:rPr lang="en-US" sz="2000" dirty="0">
                <a:latin typeface="Arial" panose="020B0604020202020204" pitchFamily="34" charset="0"/>
                <a:cs typeface="Arial" panose="020B0604020202020204" pitchFamily="34" charset="0"/>
              </a:rPr>
              <a:t>Currently, there are three versions of SNMP: SNMP v1, SNMP v2, and SNMP v3. </a:t>
            </a:r>
          </a:p>
          <a:p>
            <a:pPr marL="342900" indent="-342900" fontAlgn="base">
              <a:lnSpc>
                <a:spcPct val="107000"/>
              </a:lnSpc>
              <a:spcBef>
                <a:spcPts val="1125"/>
              </a:spcBef>
              <a:spcAft>
                <a:spcPts val="1125"/>
              </a:spcAft>
              <a:buFont typeface="Arial" panose="020B0604020202020204" pitchFamily="34" charset="0"/>
              <a:buChar char="•"/>
            </a:pPr>
            <a:r>
              <a:rPr lang="en-US" sz="2000" dirty="0">
                <a:latin typeface="Arial" panose="020B0604020202020204" pitchFamily="34" charset="0"/>
                <a:cs typeface="Arial" panose="020B0604020202020204" pitchFamily="34" charset="0"/>
              </a:rPr>
              <a:t>Both versions 1 and 2 have many features in common, but SNMP v2 offers enhancements such as additional protocol operations. </a:t>
            </a:r>
          </a:p>
          <a:p>
            <a:pPr marL="342900" indent="-342900" fontAlgn="base">
              <a:lnSpc>
                <a:spcPct val="107000"/>
              </a:lnSpc>
              <a:spcBef>
                <a:spcPts val="1125"/>
              </a:spcBef>
              <a:spcAft>
                <a:spcPts val="1125"/>
              </a:spcAft>
              <a:buFont typeface="Arial" panose="020B0604020202020204" pitchFamily="34" charset="0"/>
              <a:buChar char="•"/>
            </a:pPr>
            <a:r>
              <a:rPr lang="en-US" sz="2000" dirty="0">
                <a:latin typeface="Arial" panose="020B0604020202020204" pitchFamily="34" charset="0"/>
                <a:cs typeface="Arial" panose="020B0604020202020204" pitchFamily="34" charset="0"/>
              </a:rPr>
              <a:t>SNMP version 3 (SNMP v3) adds security and remote configuration capabilities to the previous versions.</a:t>
            </a:r>
          </a:p>
        </p:txBody>
      </p:sp>
    </p:spTree>
    <p:extLst>
      <p:ext uri="{BB962C8B-B14F-4D97-AF65-F5344CB8AC3E}">
        <p14:creationId xmlns:p14="http://schemas.microsoft.com/office/powerpoint/2010/main" val="14489753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533400" y="316102"/>
            <a:ext cx="8145780" cy="815975"/>
          </a:xfrm>
          <a:custGeom>
            <a:avLst/>
            <a:gdLst/>
            <a:ahLst/>
            <a:cxnLst/>
            <a:rect l="l" t="t" r="r" b="b"/>
            <a:pathLst>
              <a:path w="8145780" h="815975">
                <a:moveTo>
                  <a:pt x="8009508" y="0"/>
                </a:moveTo>
                <a:lnTo>
                  <a:pt x="135915" y="0"/>
                </a:lnTo>
                <a:lnTo>
                  <a:pt x="92958" y="6940"/>
                </a:lnTo>
                <a:lnTo>
                  <a:pt x="55648" y="26261"/>
                </a:lnTo>
                <a:lnTo>
                  <a:pt x="26225" y="55714"/>
                </a:lnTo>
                <a:lnTo>
                  <a:pt x="6929" y="93049"/>
                </a:lnTo>
                <a:lnTo>
                  <a:pt x="0" y="136017"/>
                </a:lnTo>
                <a:lnTo>
                  <a:pt x="0" y="679576"/>
                </a:lnTo>
                <a:lnTo>
                  <a:pt x="6929" y="722544"/>
                </a:lnTo>
                <a:lnTo>
                  <a:pt x="26225" y="759879"/>
                </a:lnTo>
                <a:lnTo>
                  <a:pt x="55648" y="789332"/>
                </a:lnTo>
                <a:lnTo>
                  <a:pt x="92958" y="808653"/>
                </a:lnTo>
                <a:lnTo>
                  <a:pt x="135915" y="815594"/>
                </a:lnTo>
                <a:lnTo>
                  <a:pt x="8009508" y="815594"/>
                </a:lnTo>
                <a:lnTo>
                  <a:pt x="8052463" y="808653"/>
                </a:lnTo>
                <a:lnTo>
                  <a:pt x="8089766" y="789332"/>
                </a:lnTo>
                <a:lnTo>
                  <a:pt x="8119182" y="759879"/>
                </a:lnTo>
                <a:lnTo>
                  <a:pt x="8138471" y="722544"/>
                </a:lnTo>
                <a:lnTo>
                  <a:pt x="8145399" y="679576"/>
                </a:lnTo>
                <a:lnTo>
                  <a:pt x="8145399" y="136017"/>
                </a:lnTo>
                <a:lnTo>
                  <a:pt x="8138471" y="93049"/>
                </a:lnTo>
                <a:lnTo>
                  <a:pt x="8119182" y="55714"/>
                </a:lnTo>
                <a:lnTo>
                  <a:pt x="8089766" y="26261"/>
                </a:lnTo>
                <a:lnTo>
                  <a:pt x="8052463" y="6940"/>
                </a:lnTo>
                <a:lnTo>
                  <a:pt x="8009508" y="0"/>
                </a:lnTo>
                <a:close/>
              </a:path>
            </a:pathLst>
          </a:custGeom>
          <a:solidFill>
            <a:srgbClr val="006188"/>
          </a:solidFill>
        </p:spPr>
        <p:txBody>
          <a:bodyPr wrap="square" lIns="0" tIns="0" rIns="0" bIns="0" rtlCol="0"/>
          <a:lstStyle/>
          <a:p>
            <a:endParaRPr/>
          </a:p>
        </p:txBody>
      </p:sp>
      <p:sp>
        <p:nvSpPr>
          <p:cNvPr id="5" name="object 5"/>
          <p:cNvSpPr txBox="1">
            <a:spLocks noGrp="1"/>
          </p:cNvSpPr>
          <p:nvPr>
            <p:ph type="title"/>
          </p:nvPr>
        </p:nvSpPr>
        <p:spPr>
          <a:xfrm>
            <a:off x="760730" y="440357"/>
            <a:ext cx="7691120" cy="567463"/>
          </a:xfrm>
          <a:prstGeom prst="rect">
            <a:avLst/>
          </a:prstGeom>
        </p:spPr>
        <p:txBody>
          <a:bodyPr vert="horz" wrap="square" lIns="0" tIns="13335" rIns="0" bIns="0" rtlCol="0">
            <a:spAutoFit/>
          </a:bodyPr>
          <a:lstStyle/>
          <a:p>
            <a:pPr marL="12700">
              <a:spcBef>
                <a:spcPts val="105"/>
              </a:spcBef>
            </a:pPr>
            <a:r>
              <a:rPr lang="en-US" sz="3600" spc="-15" dirty="0"/>
              <a:t>RPC: Remote Procedure Call protocol</a:t>
            </a:r>
            <a:endParaRPr sz="3600" spc="-15" dirty="0"/>
          </a:p>
        </p:txBody>
      </p:sp>
      <p:sp>
        <p:nvSpPr>
          <p:cNvPr id="6" name="TextBox 5">
            <a:extLst>
              <a:ext uri="{FF2B5EF4-FFF2-40B4-BE49-F238E27FC236}">
                <a16:creationId xmlns:a16="http://schemas.microsoft.com/office/drawing/2014/main" xmlns="" id="{3D328ED9-854A-45E5-AA5B-5F7E380405B2}"/>
              </a:ext>
            </a:extLst>
          </p:cNvPr>
          <p:cNvSpPr txBox="1"/>
          <p:nvPr/>
        </p:nvSpPr>
        <p:spPr>
          <a:xfrm>
            <a:off x="760730" y="1650660"/>
            <a:ext cx="8145780" cy="3556679"/>
          </a:xfrm>
          <a:prstGeom prst="rect">
            <a:avLst/>
          </a:prstGeom>
          <a:noFill/>
        </p:spPr>
        <p:txBody>
          <a:bodyPr wrap="square">
            <a:spAutoFit/>
          </a:bodyPr>
          <a:lstStyle/>
          <a:p>
            <a:pPr marL="342900" indent="-342900" fontAlgn="base">
              <a:lnSpc>
                <a:spcPct val="107000"/>
              </a:lnSpc>
              <a:spcBef>
                <a:spcPts val="1125"/>
              </a:spcBef>
              <a:spcAft>
                <a:spcPts val="1125"/>
              </a:spcAft>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RPC is a protocol for requesting a service from a program in a remote computer through a network, and can be used without having to understand the underlying network technologies. </a:t>
            </a:r>
          </a:p>
          <a:p>
            <a:pPr marL="342900" indent="-342900" fontAlgn="base">
              <a:lnSpc>
                <a:spcPct val="107000"/>
              </a:lnSpc>
              <a:spcBef>
                <a:spcPts val="1125"/>
              </a:spcBef>
              <a:spcAft>
                <a:spcPts val="1125"/>
              </a:spcAft>
              <a:buFont typeface="Arial" panose="020B0604020202020204" pitchFamily="34" charset="0"/>
              <a:buChar char="•"/>
            </a:pPr>
            <a:r>
              <a:rPr lang="en-US" sz="2000" dirty="0">
                <a:latin typeface="Arial" panose="020B0604020202020204" pitchFamily="34" charset="0"/>
                <a:cs typeface="Arial" panose="020B0604020202020204" pitchFamily="34" charset="0"/>
              </a:rPr>
              <a:t>RPC uses TCP or UDP for carrying the messages between communicating programs. </a:t>
            </a:r>
          </a:p>
          <a:p>
            <a:pPr marL="342900" indent="-342900" fontAlgn="base">
              <a:lnSpc>
                <a:spcPct val="107000"/>
              </a:lnSpc>
              <a:spcBef>
                <a:spcPts val="1125"/>
              </a:spcBef>
              <a:spcAft>
                <a:spcPts val="1125"/>
              </a:spcAft>
              <a:buFont typeface="Arial" panose="020B0604020202020204" pitchFamily="34" charset="0"/>
              <a:buChar char="•"/>
            </a:pPr>
            <a:r>
              <a:rPr lang="en-US" sz="2000" dirty="0">
                <a:latin typeface="Arial" panose="020B0604020202020204" pitchFamily="34" charset="0"/>
                <a:cs typeface="Arial" panose="020B0604020202020204" pitchFamily="34" charset="0"/>
              </a:rPr>
              <a:t>RPC also works on client-server model. </a:t>
            </a:r>
          </a:p>
          <a:p>
            <a:pPr marL="342900" indent="-342900" fontAlgn="base">
              <a:lnSpc>
                <a:spcPct val="107000"/>
              </a:lnSpc>
              <a:spcBef>
                <a:spcPts val="1125"/>
              </a:spcBef>
              <a:spcAft>
                <a:spcPts val="1125"/>
              </a:spcAft>
              <a:buFont typeface="Arial" panose="020B0604020202020204" pitchFamily="34" charset="0"/>
              <a:buChar char="•"/>
            </a:pPr>
            <a:r>
              <a:rPr lang="en-US" sz="2000" dirty="0">
                <a:latin typeface="Arial" panose="020B0604020202020204" pitchFamily="34" charset="0"/>
                <a:cs typeface="Arial" panose="020B0604020202020204" pitchFamily="34" charset="0"/>
              </a:rPr>
              <a:t>The requesting program is the client, and the service providing program is the server.</a:t>
            </a:r>
          </a:p>
        </p:txBody>
      </p:sp>
    </p:spTree>
    <p:extLst>
      <p:ext uri="{BB962C8B-B14F-4D97-AF65-F5344CB8AC3E}">
        <p14:creationId xmlns:p14="http://schemas.microsoft.com/office/powerpoint/2010/main" val="30583964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533400" y="316102"/>
            <a:ext cx="8145780" cy="815975"/>
          </a:xfrm>
          <a:custGeom>
            <a:avLst/>
            <a:gdLst/>
            <a:ahLst/>
            <a:cxnLst/>
            <a:rect l="l" t="t" r="r" b="b"/>
            <a:pathLst>
              <a:path w="8145780" h="815975">
                <a:moveTo>
                  <a:pt x="8009508" y="0"/>
                </a:moveTo>
                <a:lnTo>
                  <a:pt x="135915" y="0"/>
                </a:lnTo>
                <a:lnTo>
                  <a:pt x="92958" y="6940"/>
                </a:lnTo>
                <a:lnTo>
                  <a:pt x="55648" y="26261"/>
                </a:lnTo>
                <a:lnTo>
                  <a:pt x="26225" y="55714"/>
                </a:lnTo>
                <a:lnTo>
                  <a:pt x="6929" y="93049"/>
                </a:lnTo>
                <a:lnTo>
                  <a:pt x="0" y="136017"/>
                </a:lnTo>
                <a:lnTo>
                  <a:pt x="0" y="679576"/>
                </a:lnTo>
                <a:lnTo>
                  <a:pt x="6929" y="722544"/>
                </a:lnTo>
                <a:lnTo>
                  <a:pt x="26225" y="759879"/>
                </a:lnTo>
                <a:lnTo>
                  <a:pt x="55648" y="789332"/>
                </a:lnTo>
                <a:lnTo>
                  <a:pt x="92958" y="808653"/>
                </a:lnTo>
                <a:lnTo>
                  <a:pt x="135915" y="815594"/>
                </a:lnTo>
                <a:lnTo>
                  <a:pt x="8009508" y="815594"/>
                </a:lnTo>
                <a:lnTo>
                  <a:pt x="8052463" y="808653"/>
                </a:lnTo>
                <a:lnTo>
                  <a:pt x="8089766" y="789332"/>
                </a:lnTo>
                <a:lnTo>
                  <a:pt x="8119182" y="759879"/>
                </a:lnTo>
                <a:lnTo>
                  <a:pt x="8138471" y="722544"/>
                </a:lnTo>
                <a:lnTo>
                  <a:pt x="8145399" y="679576"/>
                </a:lnTo>
                <a:lnTo>
                  <a:pt x="8145399" y="136017"/>
                </a:lnTo>
                <a:lnTo>
                  <a:pt x="8138471" y="93049"/>
                </a:lnTo>
                <a:lnTo>
                  <a:pt x="8119182" y="55714"/>
                </a:lnTo>
                <a:lnTo>
                  <a:pt x="8089766" y="26261"/>
                </a:lnTo>
                <a:lnTo>
                  <a:pt x="8052463" y="6940"/>
                </a:lnTo>
                <a:lnTo>
                  <a:pt x="8009508" y="0"/>
                </a:lnTo>
                <a:close/>
              </a:path>
            </a:pathLst>
          </a:custGeom>
          <a:solidFill>
            <a:srgbClr val="006188"/>
          </a:solidFill>
        </p:spPr>
        <p:txBody>
          <a:bodyPr wrap="square" lIns="0" tIns="0" rIns="0" bIns="0" rtlCol="0"/>
          <a:lstStyle/>
          <a:p>
            <a:endParaRPr/>
          </a:p>
        </p:txBody>
      </p:sp>
      <p:sp>
        <p:nvSpPr>
          <p:cNvPr id="5" name="object 5"/>
          <p:cNvSpPr txBox="1">
            <a:spLocks noGrp="1"/>
          </p:cNvSpPr>
          <p:nvPr>
            <p:ph type="title"/>
          </p:nvPr>
        </p:nvSpPr>
        <p:spPr>
          <a:xfrm>
            <a:off x="760730" y="440357"/>
            <a:ext cx="7691120" cy="567463"/>
          </a:xfrm>
          <a:prstGeom prst="rect">
            <a:avLst/>
          </a:prstGeom>
        </p:spPr>
        <p:txBody>
          <a:bodyPr vert="horz" wrap="square" lIns="0" tIns="13335" rIns="0" bIns="0" rtlCol="0">
            <a:spAutoFit/>
          </a:bodyPr>
          <a:lstStyle/>
          <a:p>
            <a:pPr marL="12700">
              <a:spcBef>
                <a:spcPts val="105"/>
              </a:spcBef>
            </a:pPr>
            <a:r>
              <a:rPr lang="en-US" sz="3600" spc="-15" dirty="0"/>
              <a:t>RPC: Remote Procedure Call protocol</a:t>
            </a:r>
            <a:endParaRPr sz="3600" spc="-15" dirty="0"/>
          </a:p>
        </p:txBody>
      </p:sp>
      <p:sp>
        <p:nvSpPr>
          <p:cNvPr id="6" name="TextBox 5">
            <a:extLst>
              <a:ext uri="{FF2B5EF4-FFF2-40B4-BE49-F238E27FC236}">
                <a16:creationId xmlns:a16="http://schemas.microsoft.com/office/drawing/2014/main" xmlns="" id="{3D328ED9-854A-45E5-AA5B-5F7E380405B2}"/>
              </a:ext>
            </a:extLst>
          </p:cNvPr>
          <p:cNvSpPr txBox="1"/>
          <p:nvPr/>
        </p:nvSpPr>
        <p:spPr>
          <a:xfrm>
            <a:off x="760730" y="1600200"/>
            <a:ext cx="7988300" cy="3265317"/>
          </a:xfrm>
          <a:prstGeom prst="rect">
            <a:avLst/>
          </a:prstGeom>
          <a:noFill/>
        </p:spPr>
        <p:txBody>
          <a:bodyPr wrap="square">
            <a:spAutoFit/>
          </a:bodyPr>
          <a:lstStyle/>
          <a:p>
            <a:pPr fontAlgn="base">
              <a:lnSpc>
                <a:spcPct val="107000"/>
              </a:lnSpc>
              <a:spcAft>
                <a:spcPts val="800"/>
              </a:spcAft>
            </a:pPr>
            <a:r>
              <a:rPr lang="en-US" sz="2000" b="1" dirty="0">
                <a:effectLst/>
                <a:latin typeface="Arial" panose="020B0604020202020204" pitchFamily="34" charset="0"/>
                <a:ea typeface="Times New Roman" panose="02020603050405020304" pitchFamily="18" charset="0"/>
                <a:cs typeface="Arial" panose="020B0604020202020204" pitchFamily="34" charset="0"/>
              </a:rPr>
              <a:t>Advantages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RPC omits many protocol layers to improve performance.</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With RPC, code rewriting or redeveloping efforts are minimized.</a:t>
            </a:r>
          </a:p>
          <a:p>
            <a:pPr marL="342900" lvl="0" indent="-342900" fontAlgn="base">
              <a:lnSpc>
                <a:spcPct val="107000"/>
              </a:lnSpc>
              <a:spcAft>
                <a:spcPts val="800"/>
              </a:spcAft>
              <a:buSzPts val="1000"/>
              <a:buFont typeface="Symbol" panose="05050102010706020507" pitchFamily="18" charset="2"/>
              <a:buChar char=""/>
              <a:tabLst>
                <a:tab pos="457200" algn="l"/>
              </a:tabLst>
            </a:pPr>
            <a:endParaRPr lang="en-US" dirty="0">
              <a:latin typeface="Arial" panose="020B060402020202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en-US" sz="2000" b="1" dirty="0">
                <a:effectLst/>
                <a:latin typeface="Arial" panose="020B0604020202020204" pitchFamily="34" charset="0"/>
                <a:ea typeface="Times New Roman" panose="02020603050405020304" pitchFamily="18" charset="0"/>
                <a:cs typeface="Arial" panose="020B0604020202020204" pitchFamily="34" charset="0"/>
              </a:rPr>
              <a:t>Disadvantages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Not yet proven to work effectively over wide-area networks.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Apart from TCP/IP, RPC does not support other transport protocols.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179764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533400" y="316102"/>
            <a:ext cx="8145780" cy="815975"/>
          </a:xfrm>
          <a:custGeom>
            <a:avLst/>
            <a:gdLst/>
            <a:ahLst/>
            <a:cxnLst/>
            <a:rect l="l" t="t" r="r" b="b"/>
            <a:pathLst>
              <a:path w="8145780" h="815975">
                <a:moveTo>
                  <a:pt x="8009508" y="0"/>
                </a:moveTo>
                <a:lnTo>
                  <a:pt x="135915" y="0"/>
                </a:lnTo>
                <a:lnTo>
                  <a:pt x="92958" y="6940"/>
                </a:lnTo>
                <a:lnTo>
                  <a:pt x="55648" y="26261"/>
                </a:lnTo>
                <a:lnTo>
                  <a:pt x="26225" y="55714"/>
                </a:lnTo>
                <a:lnTo>
                  <a:pt x="6929" y="93049"/>
                </a:lnTo>
                <a:lnTo>
                  <a:pt x="0" y="136017"/>
                </a:lnTo>
                <a:lnTo>
                  <a:pt x="0" y="679576"/>
                </a:lnTo>
                <a:lnTo>
                  <a:pt x="6929" y="722544"/>
                </a:lnTo>
                <a:lnTo>
                  <a:pt x="26225" y="759879"/>
                </a:lnTo>
                <a:lnTo>
                  <a:pt x="55648" y="789332"/>
                </a:lnTo>
                <a:lnTo>
                  <a:pt x="92958" y="808653"/>
                </a:lnTo>
                <a:lnTo>
                  <a:pt x="135915" y="815594"/>
                </a:lnTo>
                <a:lnTo>
                  <a:pt x="8009508" y="815594"/>
                </a:lnTo>
                <a:lnTo>
                  <a:pt x="8052463" y="808653"/>
                </a:lnTo>
                <a:lnTo>
                  <a:pt x="8089766" y="789332"/>
                </a:lnTo>
                <a:lnTo>
                  <a:pt x="8119182" y="759879"/>
                </a:lnTo>
                <a:lnTo>
                  <a:pt x="8138471" y="722544"/>
                </a:lnTo>
                <a:lnTo>
                  <a:pt x="8145399" y="679576"/>
                </a:lnTo>
                <a:lnTo>
                  <a:pt x="8145399" y="136017"/>
                </a:lnTo>
                <a:lnTo>
                  <a:pt x="8138471" y="93049"/>
                </a:lnTo>
                <a:lnTo>
                  <a:pt x="8119182" y="55714"/>
                </a:lnTo>
                <a:lnTo>
                  <a:pt x="8089766" y="26261"/>
                </a:lnTo>
                <a:lnTo>
                  <a:pt x="8052463" y="6940"/>
                </a:lnTo>
                <a:lnTo>
                  <a:pt x="8009508" y="0"/>
                </a:lnTo>
                <a:close/>
              </a:path>
            </a:pathLst>
          </a:custGeom>
          <a:solidFill>
            <a:srgbClr val="006188"/>
          </a:solidFill>
        </p:spPr>
        <p:txBody>
          <a:bodyPr wrap="square" lIns="0" tIns="0" rIns="0" bIns="0" rtlCol="0"/>
          <a:lstStyle/>
          <a:p>
            <a:endParaRPr/>
          </a:p>
        </p:txBody>
      </p:sp>
      <p:sp>
        <p:nvSpPr>
          <p:cNvPr id="5" name="object 5"/>
          <p:cNvSpPr txBox="1">
            <a:spLocks noGrp="1"/>
          </p:cNvSpPr>
          <p:nvPr>
            <p:ph type="title"/>
          </p:nvPr>
        </p:nvSpPr>
        <p:spPr>
          <a:xfrm>
            <a:off x="690880" y="383540"/>
            <a:ext cx="7005320" cy="1121461"/>
          </a:xfrm>
          <a:prstGeom prst="rect">
            <a:avLst/>
          </a:prstGeom>
        </p:spPr>
        <p:txBody>
          <a:bodyPr vert="horz" wrap="square" lIns="0" tIns="13335" rIns="0" bIns="0" rtlCol="0">
            <a:spAutoFit/>
          </a:bodyPr>
          <a:lstStyle/>
          <a:p>
            <a:pPr marL="12700">
              <a:spcBef>
                <a:spcPts val="105"/>
              </a:spcBef>
            </a:pPr>
            <a:r>
              <a:rPr lang="en-US" sz="3600" spc="-15" dirty="0"/>
              <a:t>TCP: Transmission Control Protocol</a:t>
            </a:r>
            <a:br>
              <a:rPr lang="en-US" sz="3600" spc="-15" dirty="0"/>
            </a:br>
            <a:endParaRPr sz="3600" spc="-15" dirty="0"/>
          </a:p>
        </p:txBody>
      </p:sp>
      <p:sp>
        <p:nvSpPr>
          <p:cNvPr id="6" name="TextBox 5">
            <a:extLst>
              <a:ext uri="{FF2B5EF4-FFF2-40B4-BE49-F238E27FC236}">
                <a16:creationId xmlns:a16="http://schemas.microsoft.com/office/drawing/2014/main" xmlns="" id="{5B9E552E-BC90-4B5E-ACF9-E6F11312E6DE}"/>
              </a:ext>
            </a:extLst>
          </p:cNvPr>
          <p:cNvSpPr txBox="1"/>
          <p:nvPr/>
        </p:nvSpPr>
        <p:spPr>
          <a:xfrm>
            <a:off x="408709" y="1505001"/>
            <a:ext cx="8072120" cy="4490140"/>
          </a:xfrm>
          <a:prstGeom prst="rect">
            <a:avLst/>
          </a:prstGeom>
          <a:noFill/>
        </p:spPr>
        <p:txBody>
          <a:bodyPr wrap="square">
            <a:spAutoFit/>
          </a:bodyPr>
          <a:lstStyle/>
          <a:p>
            <a:pPr marL="342900" indent="-342900" algn="just" fontAlgn="base">
              <a:lnSpc>
                <a:spcPct val="107000"/>
              </a:lnSpc>
              <a:spcBef>
                <a:spcPts val="1125"/>
              </a:spcBef>
              <a:spcAft>
                <a:spcPts val="1125"/>
              </a:spcAft>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TCP is a transport layer protocol that provides a reliable stream delivery and virtual connection service to applications through the use of sequenced acknowledgement. </a:t>
            </a:r>
          </a:p>
          <a:p>
            <a:pPr marL="342900" indent="-342900" algn="just" fontAlgn="base">
              <a:lnSpc>
                <a:spcPct val="107000"/>
              </a:lnSpc>
              <a:spcBef>
                <a:spcPts val="1125"/>
              </a:spcBef>
              <a:spcAft>
                <a:spcPts val="1125"/>
              </a:spcAft>
              <a:buFont typeface="Arial" panose="020B0604020202020204" pitchFamily="34" charset="0"/>
              <a:buChar char="•"/>
            </a:pPr>
            <a:r>
              <a:rPr lang="en-US" sz="2000" dirty="0">
                <a:latin typeface="Arial" panose="020B0604020202020204" pitchFamily="34" charset="0"/>
                <a:cs typeface="Arial" panose="020B0604020202020204" pitchFamily="34" charset="0"/>
              </a:rPr>
              <a:t>TCP is a connection-oriented protocol, as it requires a connection to be established between applications before data transfer. </a:t>
            </a:r>
          </a:p>
          <a:p>
            <a:pPr marL="342900" indent="-342900" algn="just" fontAlgn="base">
              <a:lnSpc>
                <a:spcPct val="107000"/>
              </a:lnSpc>
              <a:spcBef>
                <a:spcPts val="1125"/>
              </a:spcBef>
              <a:spcAft>
                <a:spcPts val="1125"/>
              </a:spcAft>
              <a:buFont typeface="Arial" panose="020B0604020202020204" pitchFamily="34" charset="0"/>
              <a:buChar char="•"/>
            </a:pPr>
            <a:r>
              <a:rPr lang="en-US" sz="2000" dirty="0">
                <a:latin typeface="Arial" panose="020B0604020202020204" pitchFamily="34" charset="0"/>
                <a:cs typeface="Arial" panose="020B0604020202020204" pitchFamily="34" charset="0"/>
              </a:rPr>
              <a:t>Through flow control and acknowledgement of data, TCP provides extensive error checking. </a:t>
            </a:r>
          </a:p>
          <a:p>
            <a:pPr marL="342900" indent="-342900" algn="just" fontAlgn="base">
              <a:lnSpc>
                <a:spcPct val="107000"/>
              </a:lnSpc>
              <a:spcBef>
                <a:spcPts val="1125"/>
              </a:spcBef>
              <a:spcAft>
                <a:spcPts val="1125"/>
              </a:spcAft>
              <a:buFont typeface="Arial" panose="020B0604020202020204" pitchFamily="34" charset="0"/>
              <a:buChar char="•"/>
            </a:pPr>
            <a:r>
              <a:rPr lang="en-US" sz="2000" dirty="0">
                <a:latin typeface="Arial" panose="020B0604020202020204" pitchFamily="34" charset="0"/>
                <a:cs typeface="Arial" panose="020B0604020202020204" pitchFamily="34" charset="0"/>
              </a:rPr>
              <a:t>TCP ensures sequencing of data, meaning the data packets arrive in order at the receiving end. </a:t>
            </a:r>
          </a:p>
          <a:p>
            <a:pPr marL="342900" indent="-342900" algn="just" fontAlgn="base">
              <a:lnSpc>
                <a:spcPct val="107000"/>
              </a:lnSpc>
              <a:spcBef>
                <a:spcPts val="1125"/>
              </a:spcBef>
              <a:spcAft>
                <a:spcPts val="1125"/>
              </a:spcAft>
              <a:buFont typeface="Arial" panose="020B0604020202020204" pitchFamily="34" charset="0"/>
              <a:buChar char="•"/>
            </a:pPr>
            <a:r>
              <a:rPr lang="en-US" sz="2000" dirty="0">
                <a:latin typeface="Arial" panose="020B0604020202020204" pitchFamily="34" charset="0"/>
                <a:cs typeface="Arial" panose="020B0604020202020204" pitchFamily="34" charset="0"/>
              </a:rPr>
              <a:t>Retransmission of lost data packets is also feasible with TCP.</a:t>
            </a:r>
          </a:p>
        </p:txBody>
      </p:sp>
    </p:spTree>
    <p:extLst>
      <p:ext uri="{BB962C8B-B14F-4D97-AF65-F5344CB8AC3E}">
        <p14:creationId xmlns:p14="http://schemas.microsoft.com/office/powerpoint/2010/main" val="37571985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533400" y="316102"/>
            <a:ext cx="8145780" cy="815975"/>
          </a:xfrm>
          <a:custGeom>
            <a:avLst/>
            <a:gdLst/>
            <a:ahLst/>
            <a:cxnLst/>
            <a:rect l="l" t="t" r="r" b="b"/>
            <a:pathLst>
              <a:path w="8145780" h="815975">
                <a:moveTo>
                  <a:pt x="8009508" y="0"/>
                </a:moveTo>
                <a:lnTo>
                  <a:pt x="135915" y="0"/>
                </a:lnTo>
                <a:lnTo>
                  <a:pt x="92958" y="6940"/>
                </a:lnTo>
                <a:lnTo>
                  <a:pt x="55648" y="26261"/>
                </a:lnTo>
                <a:lnTo>
                  <a:pt x="26225" y="55714"/>
                </a:lnTo>
                <a:lnTo>
                  <a:pt x="6929" y="93049"/>
                </a:lnTo>
                <a:lnTo>
                  <a:pt x="0" y="136017"/>
                </a:lnTo>
                <a:lnTo>
                  <a:pt x="0" y="679576"/>
                </a:lnTo>
                <a:lnTo>
                  <a:pt x="6929" y="722544"/>
                </a:lnTo>
                <a:lnTo>
                  <a:pt x="26225" y="759879"/>
                </a:lnTo>
                <a:lnTo>
                  <a:pt x="55648" y="789332"/>
                </a:lnTo>
                <a:lnTo>
                  <a:pt x="92958" y="808653"/>
                </a:lnTo>
                <a:lnTo>
                  <a:pt x="135915" y="815594"/>
                </a:lnTo>
                <a:lnTo>
                  <a:pt x="8009508" y="815594"/>
                </a:lnTo>
                <a:lnTo>
                  <a:pt x="8052463" y="808653"/>
                </a:lnTo>
                <a:lnTo>
                  <a:pt x="8089766" y="789332"/>
                </a:lnTo>
                <a:lnTo>
                  <a:pt x="8119182" y="759879"/>
                </a:lnTo>
                <a:lnTo>
                  <a:pt x="8138471" y="722544"/>
                </a:lnTo>
                <a:lnTo>
                  <a:pt x="8145399" y="679576"/>
                </a:lnTo>
                <a:lnTo>
                  <a:pt x="8145399" y="136017"/>
                </a:lnTo>
                <a:lnTo>
                  <a:pt x="8138471" y="93049"/>
                </a:lnTo>
                <a:lnTo>
                  <a:pt x="8119182" y="55714"/>
                </a:lnTo>
                <a:lnTo>
                  <a:pt x="8089766" y="26261"/>
                </a:lnTo>
                <a:lnTo>
                  <a:pt x="8052463" y="6940"/>
                </a:lnTo>
                <a:lnTo>
                  <a:pt x="8009508" y="0"/>
                </a:lnTo>
                <a:close/>
              </a:path>
            </a:pathLst>
          </a:custGeom>
          <a:solidFill>
            <a:srgbClr val="006188"/>
          </a:solidFill>
        </p:spPr>
        <p:txBody>
          <a:bodyPr wrap="square" lIns="0" tIns="0" rIns="0" bIns="0" rtlCol="0"/>
          <a:lstStyle/>
          <a:p>
            <a:endParaRPr/>
          </a:p>
        </p:txBody>
      </p:sp>
      <p:sp>
        <p:nvSpPr>
          <p:cNvPr id="5" name="object 5"/>
          <p:cNvSpPr txBox="1">
            <a:spLocks noGrp="1"/>
          </p:cNvSpPr>
          <p:nvPr>
            <p:ph type="title"/>
          </p:nvPr>
        </p:nvSpPr>
        <p:spPr>
          <a:xfrm>
            <a:off x="690880" y="383540"/>
            <a:ext cx="7005320" cy="1121461"/>
          </a:xfrm>
          <a:prstGeom prst="rect">
            <a:avLst/>
          </a:prstGeom>
        </p:spPr>
        <p:txBody>
          <a:bodyPr vert="horz" wrap="square" lIns="0" tIns="13335" rIns="0" bIns="0" rtlCol="0">
            <a:spAutoFit/>
          </a:bodyPr>
          <a:lstStyle/>
          <a:p>
            <a:pPr marL="12700">
              <a:spcBef>
                <a:spcPts val="105"/>
              </a:spcBef>
            </a:pPr>
            <a:r>
              <a:rPr lang="en-US" sz="3600" spc="-15" dirty="0"/>
              <a:t>TCP: Transmission Control Protocol</a:t>
            </a:r>
            <a:br>
              <a:rPr lang="en-US" sz="3600" spc="-15" dirty="0"/>
            </a:br>
            <a:endParaRPr sz="3600" spc="-15" dirty="0"/>
          </a:p>
        </p:txBody>
      </p:sp>
      <p:sp>
        <p:nvSpPr>
          <p:cNvPr id="6" name="TextBox 5">
            <a:extLst>
              <a:ext uri="{FF2B5EF4-FFF2-40B4-BE49-F238E27FC236}">
                <a16:creationId xmlns:a16="http://schemas.microsoft.com/office/drawing/2014/main" xmlns="" id="{5B9E552E-BC90-4B5E-ACF9-E6F11312E6DE}"/>
              </a:ext>
            </a:extLst>
          </p:cNvPr>
          <p:cNvSpPr txBox="1"/>
          <p:nvPr/>
        </p:nvSpPr>
        <p:spPr>
          <a:xfrm>
            <a:off x="690880" y="1676400"/>
            <a:ext cx="8072120" cy="2763770"/>
          </a:xfrm>
          <a:prstGeom prst="rect">
            <a:avLst/>
          </a:prstGeom>
          <a:noFill/>
        </p:spPr>
        <p:txBody>
          <a:bodyPr wrap="square">
            <a:spAutoFit/>
          </a:bodyPr>
          <a:lstStyle/>
          <a:p>
            <a:pPr fontAlgn="base">
              <a:lnSpc>
                <a:spcPct val="107000"/>
              </a:lnSpc>
              <a:spcAft>
                <a:spcPts val="800"/>
              </a:spcAft>
            </a:pPr>
            <a:r>
              <a:rPr lang="en-US" sz="2000" b="1" dirty="0">
                <a:effectLst/>
                <a:latin typeface="Arial" panose="020B0604020202020204" pitchFamily="34" charset="0"/>
                <a:ea typeface="Times New Roman" panose="02020603050405020304" pitchFamily="18" charset="0"/>
                <a:cs typeface="Arial" panose="020B0604020202020204" pitchFamily="34" charset="0"/>
              </a:rPr>
              <a:t>Advantages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TCP ensures three things: data reaches the destination, reaches it on time, and reaches it without duplication.</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TCP automatically breaks data into packets before transmission.</a:t>
            </a:r>
          </a:p>
          <a:p>
            <a:pPr marL="342900" lvl="0" indent="-342900" fontAlgn="base">
              <a:lnSpc>
                <a:spcPct val="107000"/>
              </a:lnSpc>
              <a:spcAft>
                <a:spcPts val="800"/>
              </a:spcAft>
              <a:buSzPts val="1000"/>
              <a:buFont typeface="Symbol" panose="05050102010706020507" pitchFamily="18" charset="2"/>
              <a:buChar char=""/>
              <a:tabLst>
                <a:tab pos="457200" algn="l"/>
              </a:tabLs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en-US" sz="2000" b="1" dirty="0">
                <a:effectLst/>
                <a:latin typeface="Arial" panose="020B0604020202020204" pitchFamily="34" charset="0"/>
                <a:ea typeface="Times New Roman" panose="02020603050405020304" pitchFamily="18" charset="0"/>
                <a:cs typeface="Arial" panose="020B0604020202020204" pitchFamily="34" charset="0"/>
              </a:rPr>
              <a:t>Disadvantages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TCP cannot be used for broadcast and multicast connections.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113677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533400" y="316102"/>
            <a:ext cx="8145780" cy="815975"/>
          </a:xfrm>
          <a:custGeom>
            <a:avLst/>
            <a:gdLst/>
            <a:ahLst/>
            <a:cxnLst/>
            <a:rect l="l" t="t" r="r" b="b"/>
            <a:pathLst>
              <a:path w="8145780" h="815975">
                <a:moveTo>
                  <a:pt x="8009508" y="0"/>
                </a:moveTo>
                <a:lnTo>
                  <a:pt x="135915" y="0"/>
                </a:lnTo>
                <a:lnTo>
                  <a:pt x="92958" y="6940"/>
                </a:lnTo>
                <a:lnTo>
                  <a:pt x="55648" y="26261"/>
                </a:lnTo>
                <a:lnTo>
                  <a:pt x="26225" y="55714"/>
                </a:lnTo>
                <a:lnTo>
                  <a:pt x="6929" y="93049"/>
                </a:lnTo>
                <a:lnTo>
                  <a:pt x="0" y="136017"/>
                </a:lnTo>
                <a:lnTo>
                  <a:pt x="0" y="679576"/>
                </a:lnTo>
                <a:lnTo>
                  <a:pt x="6929" y="722544"/>
                </a:lnTo>
                <a:lnTo>
                  <a:pt x="26225" y="759879"/>
                </a:lnTo>
                <a:lnTo>
                  <a:pt x="55648" y="789332"/>
                </a:lnTo>
                <a:lnTo>
                  <a:pt x="92958" y="808653"/>
                </a:lnTo>
                <a:lnTo>
                  <a:pt x="135915" y="815594"/>
                </a:lnTo>
                <a:lnTo>
                  <a:pt x="8009508" y="815594"/>
                </a:lnTo>
                <a:lnTo>
                  <a:pt x="8052463" y="808653"/>
                </a:lnTo>
                <a:lnTo>
                  <a:pt x="8089766" y="789332"/>
                </a:lnTo>
                <a:lnTo>
                  <a:pt x="8119182" y="759879"/>
                </a:lnTo>
                <a:lnTo>
                  <a:pt x="8138471" y="722544"/>
                </a:lnTo>
                <a:lnTo>
                  <a:pt x="8145399" y="679576"/>
                </a:lnTo>
                <a:lnTo>
                  <a:pt x="8145399" y="136017"/>
                </a:lnTo>
                <a:lnTo>
                  <a:pt x="8138471" y="93049"/>
                </a:lnTo>
                <a:lnTo>
                  <a:pt x="8119182" y="55714"/>
                </a:lnTo>
                <a:lnTo>
                  <a:pt x="8089766" y="26261"/>
                </a:lnTo>
                <a:lnTo>
                  <a:pt x="8052463" y="6940"/>
                </a:lnTo>
                <a:lnTo>
                  <a:pt x="8009508" y="0"/>
                </a:lnTo>
                <a:close/>
              </a:path>
            </a:pathLst>
          </a:custGeom>
          <a:solidFill>
            <a:srgbClr val="006188"/>
          </a:solidFill>
        </p:spPr>
        <p:txBody>
          <a:bodyPr wrap="square" lIns="0" tIns="0" rIns="0" bIns="0" rtlCol="0"/>
          <a:lstStyle/>
          <a:p>
            <a:endParaRPr/>
          </a:p>
        </p:txBody>
      </p:sp>
      <p:sp>
        <p:nvSpPr>
          <p:cNvPr id="5" name="object 5"/>
          <p:cNvSpPr txBox="1">
            <a:spLocks noGrp="1"/>
          </p:cNvSpPr>
          <p:nvPr>
            <p:ph type="title"/>
          </p:nvPr>
        </p:nvSpPr>
        <p:spPr>
          <a:xfrm>
            <a:off x="690880" y="383540"/>
            <a:ext cx="6624320" cy="1121461"/>
          </a:xfrm>
          <a:prstGeom prst="rect">
            <a:avLst/>
          </a:prstGeom>
        </p:spPr>
        <p:txBody>
          <a:bodyPr vert="horz" wrap="square" lIns="0" tIns="13335" rIns="0" bIns="0" rtlCol="0">
            <a:spAutoFit/>
          </a:bodyPr>
          <a:lstStyle/>
          <a:p>
            <a:pPr marL="12700">
              <a:spcBef>
                <a:spcPts val="105"/>
              </a:spcBef>
            </a:pPr>
            <a:r>
              <a:rPr lang="en-US" sz="3600" spc="-15" dirty="0"/>
              <a:t>UDP: User Datagram Protocol</a:t>
            </a:r>
            <a:br>
              <a:rPr lang="en-US" sz="3600" spc="-15" dirty="0"/>
            </a:br>
            <a:endParaRPr sz="3600" spc="-15" dirty="0"/>
          </a:p>
        </p:txBody>
      </p:sp>
      <p:sp>
        <p:nvSpPr>
          <p:cNvPr id="7" name="TextBox 6">
            <a:extLst>
              <a:ext uri="{FF2B5EF4-FFF2-40B4-BE49-F238E27FC236}">
                <a16:creationId xmlns:a16="http://schemas.microsoft.com/office/drawing/2014/main" xmlns="" id="{2B60C0F7-FE42-4617-8FDE-14413D2A17A8}"/>
              </a:ext>
            </a:extLst>
          </p:cNvPr>
          <p:cNvSpPr txBox="1"/>
          <p:nvPr/>
        </p:nvSpPr>
        <p:spPr>
          <a:xfrm>
            <a:off x="612140" y="1595773"/>
            <a:ext cx="7988300" cy="3666453"/>
          </a:xfrm>
          <a:prstGeom prst="rect">
            <a:avLst/>
          </a:prstGeom>
          <a:noFill/>
        </p:spPr>
        <p:txBody>
          <a:bodyPr wrap="square">
            <a:spAutoFit/>
          </a:bodyPr>
          <a:lstStyle/>
          <a:p>
            <a:pPr marL="342900" indent="-342900" fontAlgn="base">
              <a:lnSpc>
                <a:spcPct val="107000"/>
              </a:lnSpc>
              <a:spcBef>
                <a:spcPts val="1125"/>
              </a:spcBef>
              <a:spcAft>
                <a:spcPts val="1125"/>
              </a:spcAft>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UDP is a connection-less transport layer protocol that provides a simple but unreliable message service. </a:t>
            </a:r>
          </a:p>
          <a:p>
            <a:pPr marL="342900" indent="-342900" fontAlgn="base">
              <a:lnSpc>
                <a:spcPct val="107000"/>
              </a:lnSpc>
              <a:spcBef>
                <a:spcPts val="1125"/>
              </a:spcBef>
              <a:spcAft>
                <a:spcPts val="1125"/>
              </a:spcAft>
              <a:buFont typeface="Arial" panose="020B0604020202020204" pitchFamily="34" charset="0"/>
              <a:buChar char="•"/>
            </a:pPr>
            <a:r>
              <a:rPr lang="en-US" sz="2000" dirty="0">
                <a:latin typeface="Arial" panose="020B0604020202020204" pitchFamily="34" charset="0"/>
                <a:cs typeface="Arial" panose="020B0604020202020204" pitchFamily="34" charset="0"/>
              </a:rPr>
              <a:t>Unlike TCP, UDP adds no reliability, flow control, or error recovery functions. </a:t>
            </a:r>
          </a:p>
          <a:p>
            <a:pPr marL="342900" indent="-342900" fontAlgn="base">
              <a:lnSpc>
                <a:spcPct val="107000"/>
              </a:lnSpc>
              <a:spcBef>
                <a:spcPts val="1125"/>
              </a:spcBef>
              <a:spcAft>
                <a:spcPts val="1125"/>
              </a:spcAft>
              <a:buFont typeface="Arial" panose="020B0604020202020204" pitchFamily="34" charset="0"/>
              <a:buChar char="•"/>
            </a:pPr>
            <a:r>
              <a:rPr lang="en-US" sz="2000" dirty="0">
                <a:latin typeface="Arial" panose="020B0604020202020204" pitchFamily="34" charset="0"/>
                <a:cs typeface="Arial" panose="020B0604020202020204" pitchFamily="34" charset="0"/>
              </a:rPr>
              <a:t>UDP is useful in situations where the reliability mechanisms of TCP are not necessary. </a:t>
            </a:r>
          </a:p>
          <a:p>
            <a:pPr marL="342900" indent="-342900" fontAlgn="base">
              <a:lnSpc>
                <a:spcPct val="107000"/>
              </a:lnSpc>
              <a:spcBef>
                <a:spcPts val="1125"/>
              </a:spcBef>
              <a:spcAft>
                <a:spcPts val="1125"/>
              </a:spcAft>
              <a:buFont typeface="Arial" panose="020B0604020202020204" pitchFamily="34" charset="0"/>
              <a:buChar char="•"/>
            </a:pPr>
            <a:r>
              <a:rPr lang="en-US" sz="2000" dirty="0">
                <a:latin typeface="Arial" panose="020B0604020202020204" pitchFamily="34" charset="0"/>
                <a:cs typeface="Arial" panose="020B0604020202020204" pitchFamily="34" charset="0"/>
              </a:rPr>
              <a:t>Retransmission of lost data packets isn't possible with UDP.</a:t>
            </a: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Manual disintegration of data packets is needed.</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20703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533400" y="316102"/>
            <a:ext cx="8145780" cy="815975"/>
          </a:xfrm>
          <a:custGeom>
            <a:avLst/>
            <a:gdLst/>
            <a:ahLst/>
            <a:cxnLst/>
            <a:rect l="l" t="t" r="r" b="b"/>
            <a:pathLst>
              <a:path w="8145780" h="815975">
                <a:moveTo>
                  <a:pt x="8009508" y="0"/>
                </a:moveTo>
                <a:lnTo>
                  <a:pt x="135915" y="0"/>
                </a:lnTo>
                <a:lnTo>
                  <a:pt x="92958" y="6940"/>
                </a:lnTo>
                <a:lnTo>
                  <a:pt x="55648" y="26261"/>
                </a:lnTo>
                <a:lnTo>
                  <a:pt x="26225" y="55714"/>
                </a:lnTo>
                <a:lnTo>
                  <a:pt x="6929" y="93049"/>
                </a:lnTo>
                <a:lnTo>
                  <a:pt x="0" y="136017"/>
                </a:lnTo>
                <a:lnTo>
                  <a:pt x="0" y="679576"/>
                </a:lnTo>
                <a:lnTo>
                  <a:pt x="6929" y="722544"/>
                </a:lnTo>
                <a:lnTo>
                  <a:pt x="26225" y="759879"/>
                </a:lnTo>
                <a:lnTo>
                  <a:pt x="55648" y="789332"/>
                </a:lnTo>
                <a:lnTo>
                  <a:pt x="92958" y="808653"/>
                </a:lnTo>
                <a:lnTo>
                  <a:pt x="135915" y="815594"/>
                </a:lnTo>
                <a:lnTo>
                  <a:pt x="8009508" y="815594"/>
                </a:lnTo>
                <a:lnTo>
                  <a:pt x="8052463" y="808653"/>
                </a:lnTo>
                <a:lnTo>
                  <a:pt x="8089766" y="789332"/>
                </a:lnTo>
                <a:lnTo>
                  <a:pt x="8119182" y="759879"/>
                </a:lnTo>
                <a:lnTo>
                  <a:pt x="8138471" y="722544"/>
                </a:lnTo>
                <a:lnTo>
                  <a:pt x="8145399" y="679576"/>
                </a:lnTo>
                <a:lnTo>
                  <a:pt x="8145399" y="136017"/>
                </a:lnTo>
                <a:lnTo>
                  <a:pt x="8138471" y="93049"/>
                </a:lnTo>
                <a:lnTo>
                  <a:pt x="8119182" y="55714"/>
                </a:lnTo>
                <a:lnTo>
                  <a:pt x="8089766" y="26261"/>
                </a:lnTo>
                <a:lnTo>
                  <a:pt x="8052463" y="6940"/>
                </a:lnTo>
                <a:lnTo>
                  <a:pt x="8009508" y="0"/>
                </a:lnTo>
                <a:close/>
              </a:path>
            </a:pathLst>
          </a:custGeom>
          <a:solidFill>
            <a:srgbClr val="006188"/>
          </a:solidFill>
        </p:spPr>
        <p:txBody>
          <a:bodyPr wrap="square" lIns="0" tIns="0" rIns="0" bIns="0" rtlCol="0"/>
          <a:lstStyle/>
          <a:p>
            <a:endParaRPr/>
          </a:p>
        </p:txBody>
      </p:sp>
      <p:sp>
        <p:nvSpPr>
          <p:cNvPr id="5" name="object 5"/>
          <p:cNvSpPr txBox="1">
            <a:spLocks noGrp="1"/>
          </p:cNvSpPr>
          <p:nvPr>
            <p:ph type="title"/>
          </p:nvPr>
        </p:nvSpPr>
        <p:spPr>
          <a:xfrm>
            <a:off x="690880" y="383540"/>
            <a:ext cx="6624320" cy="1121461"/>
          </a:xfrm>
          <a:prstGeom prst="rect">
            <a:avLst/>
          </a:prstGeom>
        </p:spPr>
        <p:txBody>
          <a:bodyPr vert="horz" wrap="square" lIns="0" tIns="13335" rIns="0" bIns="0" rtlCol="0">
            <a:spAutoFit/>
          </a:bodyPr>
          <a:lstStyle/>
          <a:p>
            <a:pPr marL="12700">
              <a:spcBef>
                <a:spcPts val="105"/>
              </a:spcBef>
            </a:pPr>
            <a:r>
              <a:rPr lang="en-US" sz="3600" spc="-15" dirty="0"/>
              <a:t>UDP: User Datagram Protocol</a:t>
            </a:r>
            <a:br>
              <a:rPr lang="en-US" sz="3600" spc="-15" dirty="0"/>
            </a:br>
            <a:endParaRPr sz="3600" spc="-15" dirty="0"/>
          </a:p>
        </p:txBody>
      </p:sp>
      <p:sp>
        <p:nvSpPr>
          <p:cNvPr id="7" name="TextBox 6">
            <a:extLst>
              <a:ext uri="{FF2B5EF4-FFF2-40B4-BE49-F238E27FC236}">
                <a16:creationId xmlns:a16="http://schemas.microsoft.com/office/drawing/2014/main" xmlns="" id="{2B60C0F7-FE42-4617-8FDE-14413D2A17A8}"/>
              </a:ext>
            </a:extLst>
          </p:cNvPr>
          <p:cNvSpPr txBox="1"/>
          <p:nvPr/>
        </p:nvSpPr>
        <p:spPr>
          <a:xfrm>
            <a:off x="690880" y="1676400"/>
            <a:ext cx="8145780" cy="3096810"/>
          </a:xfrm>
          <a:prstGeom prst="rect">
            <a:avLst/>
          </a:prstGeom>
          <a:noFill/>
        </p:spPr>
        <p:txBody>
          <a:bodyPr wrap="square">
            <a:spAutoFit/>
          </a:bodyPr>
          <a:lstStyle/>
          <a:p>
            <a:pPr fontAlgn="base">
              <a:lnSpc>
                <a:spcPct val="107000"/>
              </a:lnSpc>
              <a:spcAft>
                <a:spcPts val="800"/>
              </a:spcAft>
            </a:pPr>
            <a:r>
              <a:rPr lang="en-US" sz="1800" b="1" dirty="0">
                <a:effectLst/>
                <a:latin typeface="Arial" panose="020B0604020202020204" pitchFamily="34" charset="0"/>
                <a:ea typeface="Times New Roman" panose="02020603050405020304" pitchFamily="18" charset="0"/>
                <a:cs typeface="Arial" panose="020B0604020202020204" pitchFamily="34" charset="0"/>
              </a:rPr>
              <a:t>Advantages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Broadcast and multicast connections are possible with UDP.</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UDP is faster than TCP.</a:t>
            </a:r>
          </a:p>
          <a:p>
            <a:pPr marL="342900" lvl="0" indent="-342900" fontAlgn="base">
              <a:lnSpc>
                <a:spcPct val="107000"/>
              </a:lnSpc>
              <a:spcAft>
                <a:spcPts val="800"/>
              </a:spcAft>
              <a:buSzPts val="1000"/>
              <a:buFont typeface="Symbol" panose="05050102010706020507" pitchFamily="18" charset="2"/>
              <a:buChar char=""/>
              <a:tabLst>
                <a:tab pos="457200" algn="l"/>
              </a:tabLs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en-US" sz="1800" b="1" dirty="0">
                <a:effectLst/>
                <a:latin typeface="Arial" panose="020B0604020202020204" pitchFamily="34" charset="0"/>
                <a:ea typeface="Times New Roman" panose="02020603050405020304" pitchFamily="18" charset="0"/>
                <a:cs typeface="Arial" panose="020B0604020202020204" pitchFamily="34" charset="0"/>
              </a:rPr>
              <a:t>Disadvantages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In UDP, it's possible that a packet may not be delivered, be delivered twice, or not be delivered at all.</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Manual disintegration of data packets is needed.</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591280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533400" y="316102"/>
            <a:ext cx="8145780" cy="815975"/>
          </a:xfrm>
          <a:custGeom>
            <a:avLst/>
            <a:gdLst/>
            <a:ahLst/>
            <a:cxnLst/>
            <a:rect l="l" t="t" r="r" b="b"/>
            <a:pathLst>
              <a:path w="8145780" h="815975">
                <a:moveTo>
                  <a:pt x="8009508" y="0"/>
                </a:moveTo>
                <a:lnTo>
                  <a:pt x="135915" y="0"/>
                </a:lnTo>
                <a:lnTo>
                  <a:pt x="92958" y="6940"/>
                </a:lnTo>
                <a:lnTo>
                  <a:pt x="55648" y="26261"/>
                </a:lnTo>
                <a:lnTo>
                  <a:pt x="26225" y="55714"/>
                </a:lnTo>
                <a:lnTo>
                  <a:pt x="6929" y="93049"/>
                </a:lnTo>
                <a:lnTo>
                  <a:pt x="0" y="136017"/>
                </a:lnTo>
                <a:lnTo>
                  <a:pt x="0" y="679576"/>
                </a:lnTo>
                <a:lnTo>
                  <a:pt x="6929" y="722544"/>
                </a:lnTo>
                <a:lnTo>
                  <a:pt x="26225" y="759879"/>
                </a:lnTo>
                <a:lnTo>
                  <a:pt x="55648" y="789332"/>
                </a:lnTo>
                <a:lnTo>
                  <a:pt x="92958" y="808653"/>
                </a:lnTo>
                <a:lnTo>
                  <a:pt x="135915" y="815594"/>
                </a:lnTo>
                <a:lnTo>
                  <a:pt x="8009508" y="815594"/>
                </a:lnTo>
                <a:lnTo>
                  <a:pt x="8052463" y="808653"/>
                </a:lnTo>
                <a:lnTo>
                  <a:pt x="8089766" y="789332"/>
                </a:lnTo>
                <a:lnTo>
                  <a:pt x="8119182" y="759879"/>
                </a:lnTo>
                <a:lnTo>
                  <a:pt x="8138471" y="722544"/>
                </a:lnTo>
                <a:lnTo>
                  <a:pt x="8145399" y="679576"/>
                </a:lnTo>
                <a:lnTo>
                  <a:pt x="8145399" y="136017"/>
                </a:lnTo>
                <a:lnTo>
                  <a:pt x="8138471" y="93049"/>
                </a:lnTo>
                <a:lnTo>
                  <a:pt x="8119182" y="55714"/>
                </a:lnTo>
                <a:lnTo>
                  <a:pt x="8089766" y="26261"/>
                </a:lnTo>
                <a:lnTo>
                  <a:pt x="8052463" y="6940"/>
                </a:lnTo>
                <a:lnTo>
                  <a:pt x="8009508" y="0"/>
                </a:lnTo>
                <a:close/>
              </a:path>
            </a:pathLst>
          </a:custGeom>
          <a:solidFill>
            <a:srgbClr val="006188"/>
          </a:solidFill>
        </p:spPr>
        <p:txBody>
          <a:bodyPr wrap="square" lIns="0" tIns="0" rIns="0" bIns="0" rtlCol="0"/>
          <a:lstStyle/>
          <a:p>
            <a:endParaRPr/>
          </a:p>
        </p:txBody>
      </p:sp>
      <p:sp>
        <p:nvSpPr>
          <p:cNvPr id="5" name="object 5"/>
          <p:cNvSpPr txBox="1">
            <a:spLocks noGrp="1"/>
          </p:cNvSpPr>
          <p:nvPr>
            <p:ph type="title"/>
          </p:nvPr>
        </p:nvSpPr>
        <p:spPr>
          <a:xfrm>
            <a:off x="690880" y="383540"/>
            <a:ext cx="6852920" cy="1121461"/>
          </a:xfrm>
          <a:prstGeom prst="rect">
            <a:avLst/>
          </a:prstGeom>
        </p:spPr>
        <p:txBody>
          <a:bodyPr vert="horz" wrap="square" lIns="0" tIns="13335" rIns="0" bIns="0" rtlCol="0">
            <a:spAutoFit/>
          </a:bodyPr>
          <a:lstStyle/>
          <a:p>
            <a:pPr marL="12700">
              <a:spcBef>
                <a:spcPts val="105"/>
              </a:spcBef>
            </a:pPr>
            <a:r>
              <a:rPr lang="en-US" sz="3600" spc="-15" dirty="0"/>
              <a:t>IP: Internet Protocol (IPv4)</a:t>
            </a:r>
            <a:br>
              <a:rPr lang="en-US" sz="3600" spc="-15" dirty="0"/>
            </a:br>
            <a:endParaRPr sz="3600" spc="-15" dirty="0"/>
          </a:p>
        </p:txBody>
      </p:sp>
      <p:sp>
        <p:nvSpPr>
          <p:cNvPr id="6" name="TextBox 5">
            <a:extLst>
              <a:ext uri="{FF2B5EF4-FFF2-40B4-BE49-F238E27FC236}">
                <a16:creationId xmlns:a16="http://schemas.microsoft.com/office/drawing/2014/main" xmlns="" id="{519ED23A-2085-44AA-BBA6-1BC9F4B11C40}"/>
              </a:ext>
            </a:extLst>
          </p:cNvPr>
          <p:cNvSpPr txBox="1"/>
          <p:nvPr/>
        </p:nvSpPr>
        <p:spPr>
          <a:xfrm>
            <a:off x="533400" y="1371600"/>
            <a:ext cx="7988300" cy="4826771"/>
          </a:xfrm>
          <a:prstGeom prst="rect">
            <a:avLst/>
          </a:prstGeom>
          <a:noFill/>
        </p:spPr>
        <p:txBody>
          <a:bodyPr wrap="square">
            <a:spAutoFit/>
          </a:bodyPr>
          <a:lstStyle/>
          <a:p>
            <a:pPr marL="342900" indent="-342900" algn="just" fontAlgn="base">
              <a:lnSpc>
                <a:spcPct val="107000"/>
              </a:lnSpc>
              <a:spcBef>
                <a:spcPts val="1125"/>
              </a:spcBef>
              <a:spcAft>
                <a:spcPts val="1125"/>
              </a:spcAft>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IPv4 is a network layer protocol that contains addressing and control information, which helps packets be routed in a network. </a:t>
            </a:r>
          </a:p>
          <a:p>
            <a:pPr marL="342900" indent="-342900" algn="just" fontAlgn="base">
              <a:lnSpc>
                <a:spcPct val="107000"/>
              </a:lnSpc>
              <a:spcBef>
                <a:spcPts val="1125"/>
              </a:spcBef>
              <a:spcAft>
                <a:spcPts val="1125"/>
              </a:spcAft>
              <a:buFont typeface="Arial" panose="020B0604020202020204" pitchFamily="34" charset="0"/>
              <a:buChar char="•"/>
            </a:pPr>
            <a:r>
              <a:rPr lang="en-US" sz="2000" dirty="0">
                <a:latin typeface="Arial" panose="020B0604020202020204" pitchFamily="34" charset="0"/>
                <a:cs typeface="Arial" panose="020B0604020202020204" pitchFamily="34" charset="0"/>
              </a:rPr>
              <a:t>IP works in tandem with TCP to deliver data packets across the network. </a:t>
            </a:r>
          </a:p>
          <a:p>
            <a:pPr marL="342900" indent="-342900" algn="just" fontAlgn="base">
              <a:lnSpc>
                <a:spcPct val="107000"/>
              </a:lnSpc>
              <a:spcBef>
                <a:spcPts val="1125"/>
              </a:spcBef>
              <a:spcAft>
                <a:spcPts val="1125"/>
              </a:spcAft>
              <a:buFont typeface="Arial" panose="020B0604020202020204" pitchFamily="34" charset="0"/>
              <a:buChar char="•"/>
            </a:pPr>
            <a:r>
              <a:rPr lang="en-US" sz="2000" dirty="0">
                <a:latin typeface="Arial" panose="020B0604020202020204" pitchFamily="34" charset="0"/>
                <a:cs typeface="Arial" panose="020B0604020202020204" pitchFamily="34" charset="0"/>
              </a:rPr>
              <a:t>Under IP, each host is assigned a 32-bit address comprised of two major parts: the network number and host number. </a:t>
            </a:r>
          </a:p>
          <a:p>
            <a:pPr marL="342900" indent="-342900" algn="just" fontAlgn="base">
              <a:lnSpc>
                <a:spcPct val="107000"/>
              </a:lnSpc>
              <a:spcBef>
                <a:spcPts val="1125"/>
              </a:spcBef>
              <a:spcAft>
                <a:spcPts val="1125"/>
              </a:spcAft>
              <a:buFont typeface="Arial" panose="020B0604020202020204" pitchFamily="34" charset="0"/>
              <a:buChar char="•"/>
            </a:pPr>
            <a:r>
              <a:rPr lang="en-US" sz="2000" dirty="0">
                <a:latin typeface="Arial" panose="020B0604020202020204" pitchFamily="34" charset="0"/>
                <a:cs typeface="Arial" panose="020B0604020202020204" pitchFamily="34" charset="0"/>
              </a:rPr>
              <a:t>The network number identifies a network and is assigned by the internet, while the host number identifies a host on the network and is assigned by a network admin. </a:t>
            </a:r>
          </a:p>
          <a:p>
            <a:pPr marL="342900" indent="-342900" algn="just" fontAlgn="base">
              <a:lnSpc>
                <a:spcPct val="107000"/>
              </a:lnSpc>
              <a:spcBef>
                <a:spcPts val="1125"/>
              </a:spcBef>
              <a:spcAft>
                <a:spcPts val="1125"/>
              </a:spcAft>
              <a:buFont typeface="Arial" panose="020B0604020202020204" pitchFamily="34" charset="0"/>
              <a:buChar char="•"/>
            </a:pPr>
            <a:r>
              <a:rPr lang="en-US" sz="2000" dirty="0">
                <a:latin typeface="Arial" panose="020B0604020202020204" pitchFamily="34" charset="0"/>
                <a:cs typeface="Arial" panose="020B0604020202020204" pitchFamily="34" charset="0"/>
              </a:rPr>
              <a:t>The IP is only responsible for delivering the packets, and TCP helps puts them back in the right order.</a:t>
            </a:r>
          </a:p>
        </p:txBody>
      </p:sp>
    </p:spTree>
    <p:extLst>
      <p:ext uri="{BB962C8B-B14F-4D97-AF65-F5344CB8AC3E}">
        <p14:creationId xmlns:p14="http://schemas.microsoft.com/office/powerpoint/2010/main" val="15871351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533400" y="316102"/>
            <a:ext cx="8145780" cy="815975"/>
          </a:xfrm>
          <a:custGeom>
            <a:avLst/>
            <a:gdLst/>
            <a:ahLst/>
            <a:cxnLst/>
            <a:rect l="l" t="t" r="r" b="b"/>
            <a:pathLst>
              <a:path w="8145780" h="815975">
                <a:moveTo>
                  <a:pt x="8009508" y="0"/>
                </a:moveTo>
                <a:lnTo>
                  <a:pt x="135915" y="0"/>
                </a:lnTo>
                <a:lnTo>
                  <a:pt x="92958" y="6940"/>
                </a:lnTo>
                <a:lnTo>
                  <a:pt x="55648" y="26261"/>
                </a:lnTo>
                <a:lnTo>
                  <a:pt x="26225" y="55714"/>
                </a:lnTo>
                <a:lnTo>
                  <a:pt x="6929" y="93049"/>
                </a:lnTo>
                <a:lnTo>
                  <a:pt x="0" y="136017"/>
                </a:lnTo>
                <a:lnTo>
                  <a:pt x="0" y="679576"/>
                </a:lnTo>
                <a:lnTo>
                  <a:pt x="6929" y="722544"/>
                </a:lnTo>
                <a:lnTo>
                  <a:pt x="26225" y="759879"/>
                </a:lnTo>
                <a:lnTo>
                  <a:pt x="55648" y="789332"/>
                </a:lnTo>
                <a:lnTo>
                  <a:pt x="92958" y="808653"/>
                </a:lnTo>
                <a:lnTo>
                  <a:pt x="135915" y="815594"/>
                </a:lnTo>
                <a:lnTo>
                  <a:pt x="8009508" y="815594"/>
                </a:lnTo>
                <a:lnTo>
                  <a:pt x="8052463" y="808653"/>
                </a:lnTo>
                <a:lnTo>
                  <a:pt x="8089766" y="789332"/>
                </a:lnTo>
                <a:lnTo>
                  <a:pt x="8119182" y="759879"/>
                </a:lnTo>
                <a:lnTo>
                  <a:pt x="8138471" y="722544"/>
                </a:lnTo>
                <a:lnTo>
                  <a:pt x="8145399" y="679576"/>
                </a:lnTo>
                <a:lnTo>
                  <a:pt x="8145399" y="136017"/>
                </a:lnTo>
                <a:lnTo>
                  <a:pt x="8138471" y="93049"/>
                </a:lnTo>
                <a:lnTo>
                  <a:pt x="8119182" y="55714"/>
                </a:lnTo>
                <a:lnTo>
                  <a:pt x="8089766" y="26261"/>
                </a:lnTo>
                <a:lnTo>
                  <a:pt x="8052463" y="6940"/>
                </a:lnTo>
                <a:lnTo>
                  <a:pt x="8009508" y="0"/>
                </a:lnTo>
                <a:close/>
              </a:path>
            </a:pathLst>
          </a:custGeom>
          <a:solidFill>
            <a:srgbClr val="006188"/>
          </a:solidFill>
        </p:spPr>
        <p:txBody>
          <a:bodyPr wrap="square" lIns="0" tIns="0" rIns="0" bIns="0" rtlCol="0"/>
          <a:lstStyle/>
          <a:p>
            <a:endParaRPr/>
          </a:p>
        </p:txBody>
      </p:sp>
      <p:sp>
        <p:nvSpPr>
          <p:cNvPr id="5" name="object 5"/>
          <p:cNvSpPr txBox="1">
            <a:spLocks noGrp="1"/>
          </p:cNvSpPr>
          <p:nvPr>
            <p:ph type="title"/>
          </p:nvPr>
        </p:nvSpPr>
        <p:spPr>
          <a:xfrm>
            <a:off x="690880" y="383540"/>
            <a:ext cx="6852920" cy="1121461"/>
          </a:xfrm>
          <a:prstGeom prst="rect">
            <a:avLst/>
          </a:prstGeom>
        </p:spPr>
        <p:txBody>
          <a:bodyPr vert="horz" wrap="square" lIns="0" tIns="13335" rIns="0" bIns="0" rtlCol="0">
            <a:spAutoFit/>
          </a:bodyPr>
          <a:lstStyle/>
          <a:p>
            <a:pPr marL="12700">
              <a:spcBef>
                <a:spcPts val="105"/>
              </a:spcBef>
            </a:pPr>
            <a:r>
              <a:rPr lang="en-US" sz="3600" spc="-15" dirty="0"/>
              <a:t>IP: Internet Protocol (IPv4)</a:t>
            </a:r>
            <a:br>
              <a:rPr lang="en-US" sz="3600" spc="-15" dirty="0"/>
            </a:br>
            <a:endParaRPr sz="3600" spc="-15" dirty="0"/>
          </a:p>
        </p:txBody>
      </p:sp>
      <p:sp>
        <p:nvSpPr>
          <p:cNvPr id="6" name="TextBox 5">
            <a:extLst>
              <a:ext uri="{FF2B5EF4-FFF2-40B4-BE49-F238E27FC236}">
                <a16:creationId xmlns:a16="http://schemas.microsoft.com/office/drawing/2014/main" xmlns="" id="{519ED23A-2085-44AA-BBA6-1BC9F4B11C40}"/>
              </a:ext>
            </a:extLst>
          </p:cNvPr>
          <p:cNvSpPr txBox="1"/>
          <p:nvPr/>
        </p:nvSpPr>
        <p:spPr>
          <a:xfrm>
            <a:off x="683953" y="2057400"/>
            <a:ext cx="8305800" cy="2401491"/>
          </a:xfrm>
          <a:prstGeom prst="rect">
            <a:avLst/>
          </a:prstGeom>
          <a:noFill/>
        </p:spPr>
        <p:txBody>
          <a:bodyPr wrap="square">
            <a:spAutoFit/>
          </a:bodyPr>
          <a:lstStyle/>
          <a:p>
            <a:pPr fontAlgn="base">
              <a:lnSpc>
                <a:spcPct val="107000"/>
              </a:lnSpc>
              <a:spcAft>
                <a:spcPts val="800"/>
              </a:spcAft>
            </a:pPr>
            <a:r>
              <a:rPr lang="en-US" sz="1800" b="1" dirty="0">
                <a:effectLst/>
                <a:latin typeface="Arial" panose="020B0604020202020204" pitchFamily="34" charset="0"/>
                <a:ea typeface="Times New Roman" panose="02020603050405020304" pitchFamily="18" charset="0"/>
                <a:cs typeface="Arial" panose="020B0604020202020204" pitchFamily="34" charset="0"/>
              </a:rPr>
              <a:t>Advantages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IPv4 encrypts data to ensure privacy and security.</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With IP, routing data becomes more scalable and economical.</a:t>
            </a:r>
          </a:p>
          <a:p>
            <a:pPr marL="342900" lvl="0" indent="-342900" fontAlgn="base">
              <a:lnSpc>
                <a:spcPct val="107000"/>
              </a:lnSpc>
              <a:spcAft>
                <a:spcPts val="800"/>
              </a:spcAft>
              <a:buSzPts val="1000"/>
              <a:buFont typeface="Symbol" panose="05050102010706020507" pitchFamily="18" charset="2"/>
              <a:buChar char=""/>
              <a:tabLst>
                <a:tab pos="457200" algn="l"/>
              </a:tabLs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en-US" sz="1800" b="1" dirty="0">
                <a:effectLst/>
                <a:latin typeface="Arial" panose="020B0604020202020204" pitchFamily="34" charset="0"/>
                <a:ea typeface="Times New Roman" panose="02020603050405020304" pitchFamily="18" charset="0"/>
                <a:cs typeface="Arial" panose="020B0604020202020204" pitchFamily="34" charset="0"/>
              </a:rPr>
              <a:t>Disadvantages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IPv4 is labor intensive, complex, and prone to errors.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393821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533400" y="316102"/>
            <a:ext cx="8145780" cy="815975"/>
          </a:xfrm>
          <a:custGeom>
            <a:avLst/>
            <a:gdLst/>
            <a:ahLst/>
            <a:cxnLst/>
            <a:rect l="l" t="t" r="r" b="b"/>
            <a:pathLst>
              <a:path w="8145780" h="815975">
                <a:moveTo>
                  <a:pt x="8009508" y="0"/>
                </a:moveTo>
                <a:lnTo>
                  <a:pt x="135915" y="0"/>
                </a:lnTo>
                <a:lnTo>
                  <a:pt x="92958" y="6940"/>
                </a:lnTo>
                <a:lnTo>
                  <a:pt x="55648" y="26261"/>
                </a:lnTo>
                <a:lnTo>
                  <a:pt x="26225" y="55714"/>
                </a:lnTo>
                <a:lnTo>
                  <a:pt x="6929" y="93049"/>
                </a:lnTo>
                <a:lnTo>
                  <a:pt x="0" y="136017"/>
                </a:lnTo>
                <a:lnTo>
                  <a:pt x="0" y="679576"/>
                </a:lnTo>
                <a:lnTo>
                  <a:pt x="6929" y="722544"/>
                </a:lnTo>
                <a:lnTo>
                  <a:pt x="26225" y="759879"/>
                </a:lnTo>
                <a:lnTo>
                  <a:pt x="55648" y="789332"/>
                </a:lnTo>
                <a:lnTo>
                  <a:pt x="92958" y="808653"/>
                </a:lnTo>
                <a:lnTo>
                  <a:pt x="135915" y="815594"/>
                </a:lnTo>
                <a:lnTo>
                  <a:pt x="8009508" y="815594"/>
                </a:lnTo>
                <a:lnTo>
                  <a:pt x="8052463" y="808653"/>
                </a:lnTo>
                <a:lnTo>
                  <a:pt x="8089766" y="789332"/>
                </a:lnTo>
                <a:lnTo>
                  <a:pt x="8119182" y="759879"/>
                </a:lnTo>
                <a:lnTo>
                  <a:pt x="8138471" y="722544"/>
                </a:lnTo>
                <a:lnTo>
                  <a:pt x="8145399" y="679576"/>
                </a:lnTo>
                <a:lnTo>
                  <a:pt x="8145399" y="136017"/>
                </a:lnTo>
                <a:lnTo>
                  <a:pt x="8138471" y="93049"/>
                </a:lnTo>
                <a:lnTo>
                  <a:pt x="8119182" y="55714"/>
                </a:lnTo>
                <a:lnTo>
                  <a:pt x="8089766" y="26261"/>
                </a:lnTo>
                <a:lnTo>
                  <a:pt x="8052463" y="6940"/>
                </a:lnTo>
                <a:lnTo>
                  <a:pt x="8009508" y="0"/>
                </a:lnTo>
                <a:close/>
              </a:path>
            </a:pathLst>
          </a:custGeom>
          <a:solidFill>
            <a:srgbClr val="006188"/>
          </a:solidFill>
        </p:spPr>
        <p:txBody>
          <a:bodyPr wrap="square" lIns="0" tIns="0" rIns="0" bIns="0" rtlCol="0"/>
          <a:lstStyle/>
          <a:p>
            <a:endParaRPr/>
          </a:p>
        </p:txBody>
      </p:sp>
      <p:sp>
        <p:nvSpPr>
          <p:cNvPr id="5" name="object 5"/>
          <p:cNvSpPr txBox="1">
            <a:spLocks noGrp="1"/>
          </p:cNvSpPr>
          <p:nvPr>
            <p:ph type="title"/>
          </p:nvPr>
        </p:nvSpPr>
        <p:spPr>
          <a:xfrm>
            <a:off x="690880" y="383540"/>
            <a:ext cx="7233920" cy="1121461"/>
          </a:xfrm>
          <a:prstGeom prst="rect">
            <a:avLst/>
          </a:prstGeom>
        </p:spPr>
        <p:txBody>
          <a:bodyPr vert="horz" wrap="square" lIns="0" tIns="13335" rIns="0" bIns="0" rtlCol="0">
            <a:spAutoFit/>
          </a:bodyPr>
          <a:lstStyle/>
          <a:p>
            <a:pPr marL="12700">
              <a:spcBef>
                <a:spcPts val="105"/>
              </a:spcBef>
            </a:pPr>
            <a:r>
              <a:rPr lang="en-US" sz="3600" spc="-15" dirty="0"/>
              <a:t>IPv6: Internet Protocol version 6</a:t>
            </a:r>
            <a:br>
              <a:rPr lang="en-US" sz="3600" spc="-15" dirty="0"/>
            </a:br>
            <a:endParaRPr sz="3600" spc="-15" dirty="0"/>
          </a:p>
        </p:txBody>
      </p:sp>
      <p:sp>
        <p:nvSpPr>
          <p:cNvPr id="6" name="TextBox 5">
            <a:extLst>
              <a:ext uri="{FF2B5EF4-FFF2-40B4-BE49-F238E27FC236}">
                <a16:creationId xmlns:a16="http://schemas.microsoft.com/office/drawing/2014/main" xmlns="" id="{8667E4FD-650D-4146-B833-53F1818AEA0E}"/>
              </a:ext>
            </a:extLst>
          </p:cNvPr>
          <p:cNvSpPr txBox="1"/>
          <p:nvPr/>
        </p:nvSpPr>
        <p:spPr>
          <a:xfrm>
            <a:off x="459740" y="1364117"/>
            <a:ext cx="8455660" cy="5115696"/>
          </a:xfrm>
          <a:prstGeom prst="rect">
            <a:avLst/>
          </a:prstGeom>
          <a:noFill/>
        </p:spPr>
        <p:txBody>
          <a:bodyPr wrap="square">
            <a:spAutoFit/>
          </a:bodyPr>
          <a:lstStyle/>
          <a:p>
            <a:pPr marL="342900" indent="-342900" algn="just" fontAlgn="base">
              <a:lnSpc>
                <a:spcPct val="107000"/>
              </a:lnSpc>
              <a:spcBef>
                <a:spcPts val="1125"/>
              </a:spcBef>
              <a:spcAft>
                <a:spcPts val="1125"/>
              </a:spcAft>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IPv6 is the latest version of the Internet Protocol, a network layer protocol that possesses addressing and control information for enabling packets to be routed in the network. </a:t>
            </a:r>
          </a:p>
          <a:p>
            <a:pPr marL="342900" indent="-342900" algn="just" fontAlgn="base">
              <a:lnSpc>
                <a:spcPct val="107000"/>
              </a:lnSpc>
              <a:spcBef>
                <a:spcPts val="1125"/>
              </a:spcBef>
              <a:spcAft>
                <a:spcPts val="1125"/>
              </a:spcAft>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IPv6 was created to deal with IPv4 exhaustion. </a:t>
            </a:r>
          </a:p>
          <a:p>
            <a:pPr marL="342900" indent="-342900" algn="just" fontAlgn="base">
              <a:lnSpc>
                <a:spcPct val="107000"/>
              </a:lnSpc>
              <a:spcBef>
                <a:spcPts val="1125"/>
              </a:spcBef>
              <a:spcAft>
                <a:spcPts val="1125"/>
              </a:spcAft>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It increases the IP address size from 32 bits to 128 bits to support more levels of addressing.</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en-US" sz="2000" b="1" dirty="0">
                <a:effectLst/>
                <a:latin typeface="Arial" panose="020B0604020202020204" pitchFamily="34" charset="0"/>
                <a:ea typeface="Times New Roman" panose="02020603050405020304" pitchFamily="18" charset="0"/>
                <a:cs typeface="Arial" panose="020B0604020202020204" pitchFamily="34" charset="0"/>
              </a:rPr>
              <a:t>Advantages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More efficient routing and packet processing compared to IPv4.</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Better security compared to IPv4.</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en-US" sz="2000" b="1" dirty="0">
                <a:effectLst/>
                <a:latin typeface="Arial" panose="020B0604020202020204" pitchFamily="34" charset="0"/>
                <a:ea typeface="Times New Roman" panose="02020603050405020304" pitchFamily="18" charset="0"/>
                <a:cs typeface="Arial" panose="020B0604020202020204" pitchFamily="34" charset="0"/>
              </a:rPr>
              <a:t>Disadvantages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IPv6 is not compatible with machines that run on IPv4.</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Challenge in upgrading the devices to IPv6.</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97957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533400" y="316102"/>
            <a:ext cx="8145780" cy="815975"/>
          </a:xfrm>
          <a:custGeom>
            <a:avLst/>
            <a:gdLst/>
            <a:ahLst/>
            <a:cxnLst/>
            <a:rect l="l" t="t" r="r" b="b"/>
            <a:pathLst>
              <a:path w="8145780" h="815975">
                <a:moveTo>
                  <a:pt x="8009508" y="0"/>
                </a:moveTo>
                <a:lnTo>
                  <a:pt x="135915" y="0"/>
                </a:lnTo>
                <a:lnTo>
                  <a:pt x="92958" y="6940"/>
                </a:lnTo>
                <a:lnTo>
                  <a:pt x="55648" y="26261"/>
                </a:lnTo>
                <a:lnTo>
                  <a:pt x="26225" y="55714"/>
                </a:lnTo>
                <a:lnTo>
                  <a:pt x="6929" y="93049"/>
                </a:lnTo>
                <a:lnTo>
                  <a:pt x="0" y="136017"/>
                </a:lnTo>
                <a:lnTo>
                  <a:pt x="0" y="679576"/>
                </a:lnTo>
                <a:lnTo>
                  <a:pt x="6929" y="722544"/>
                </a:lnTo>
                <a:lnTo>
                  <a:pt x="26225" y="759879"/>
                </a:lnTo>
                <a:lnTo>
                  <a:pt x="55648" y="789332"/>
                </a:lnTo>
                <a:lnTo>
                  <a:pt x="92958" y="808653"/>
                </a:lnTo>
                <a:lnTo>
                  <a:pt x="135915" y="815594"/>
                </a:lnTo>
                <a:lnTo>
                  <a:pt x="8009508" y="815594"/>
                </a:lnTo>
                <a:lnTo>
                  <a:pt x="8052463" y="808653"/>
                </a:lnTo>
                <a:lnTo>
                  <a:pt x="8089766" y="789332"/>
                </a:lnTo>
                <a:lnTo>
                  <a:pt x="8119182" y="759879"/>
                </a:lnTo>
                <a:lnTo>
                  <a:pt x="8138471" y="722544"/>
                </a:lnTo>
                <a:lnTo>
                  <a:pt x="8145399" y="679576"/>
                </a:lnTo>
                <a:lnTo>
                  <a:pt x="8145399" y="136017"/>
                </a:lnTo>
                <a:lnTo>
                  <a:pt x="8138471" y="93049"/>
                </a:lnTo>
                <a:lnTo>
                  <a:pt x="8119182" y="55714"/>
                </a:lnTo>
                <a:lnTo>
                  <a:pt x="8089766" y="26261"/>
                </a:lnTo>
                <a:lnTo>
                  <a:pt x="8052463" y="6940"/>
                </a:lnTo>
                <a:lnTo>
                  <a:pt x="8009508" y="0"/>
                </a:lnTo>
                <a:close/>
              </a:path>
            </a:pathLst>
          </a:custGeom>
          <a:solidFill>
            <a:srgbClr val="006188"/>
          </a:solidFill>
        </p:spPr>
        <p:txBody>
          <a:bodyPr wrap="square" lIns="0" tIns="0" rIns="0" bIns="0" rtlCol="0"/>
          <a:lstStyle/>
          <a:p>
            <a:endParaRPr/>
          </a:p>
        </p:txBody>
      </p:sp>
      <p:sp>
        <p:nvSpPr>
          <p:cNvPr id="7" name="TextBox 6">
            <a:extLst>
              <a:ext uri="{FF2B5EF4-FFF2-40B4-BE49-F238E27FC236}">
                <a16:creationId xmlns:a16="http://schemas.microsoft.com/office/drawing/2014/main" xmlns="" id="{46BAED30-30A3-4478-9FC1-FE133769E4BD}"/>
              </a:ext>
            </a:extLst>
          </p:cNvPr>
          <p:cNvSpPr txBox="1"/>
          <p:nvPr/>
        </p:nvSpPr>
        <p:spPr>
          <a:xfrm>
            <a:off x="457200" y="1676400"/>
            <a:ext cx="8298180" cy="3886000"/>
          </a:xfrm>
          <a:prstGeom prst="rect">
            <a:avLst/>
          </a:prstGeom>
          <a:noFill/>
        </p:spPr>
        <p:txBody>
          <a:bodyPr wrap="square">
            <a:spAutoFit/>
          </a:bodyPr>
          <a:lstStyle/>
          <a:p>
            <a:pPr marL="285750" indent="-285750" algn="just" fontAlgn="base">
              <a:lnSpc>
                <a:spcPct val="107000"/>
              </a:lnSpc>
              <a:spcBef>
                <a:spcPts val="1125"/>
              </a:spcBef>
              <a:spcAft>
                <a:spcPts val="1125"/>
              </a:spcAft>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DHCP is a communication protocol that enables network administrators to automate the assignment of IP addresses in a network. </a:t>
            </a:r>
          </a:p>
          <a:p>
            <a:pPr marL="285750" indent="-285750" algn="just" fontAlgn="base">
              <a:lnSpc>
                <a:spcPct val="107000"/>
              </a:lnSpc>
              <a:spcBef>
                <a:spcPts val="1125"/>
              </a:spcBef>
              <a:spcAft>
                <a:spcPts val="1125"/>
              </a:spcAft>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In an IP network, every device connecting to the internet requires a unique IP. </a:t>
            </a:r>
          </a:p>
          <a:p>
            <a:pPr marL="285750" indent="-285750" algn="just" fontAlgn="base">
              <a:lnSpc>
                <a:spcPct val="107000"/>
              </a:lnSpc>
              <a:spcBef>
                <a:spcPts val="1125"/>
              </a:spcBef>
              <a:spcAft>
                <a:spcPts val="1125"/>
              </a:spcAft>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DHCP lets network admins distribute IP addresses from a central point and automatically send a new IP address when a device is plugged in from a different place in the network. </a:t>
            </a:r>
          </a:p>
          <a:p>
            <a:pPr marL="285750" indent="-285750" algn="just" fontAlgn="base">
              <a:lnSpc>
                <a:spcPct val="107000"/>
              </a:lnSpc>
              <a:spcBef>
                <a:spcPts val="1125"/>
              </a:spcBef>
              <a:spcAft>
                <a:spcPts val="1125"/>
              </a:spcAft>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DHCP works on a client-server model.</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9" name="TextBox 8">
            <a:extLst>
              <a:ext uri="{FF2B5EF4-FFF2-40B4-BE49-F238E27FC236}">
                <a16:creationId xmlns:a16="http://schemas.microsoft.com/office/drawing/2014/main" xmlns="" id="{364C84A1-D5CE-435B-901C-22472B916D59}"/>
              </a:ext>
            </a:extLst>
          </p:cNvPr>
          <p:cNvSpPr txBox="1"/>
          <p:nvPr/>
        </p:nvSpPr>
        <p:spPr>
          <a:xfrm>
            <a:off x="685800" y="628377"/>
            <a:ext cx="8145780" cy="435440"/>
          </a:xfrm>
          <a:prstGeom prst="rect">
            <a:avLst/>
          </a:prstGeom>
          <a:noFill/>
        </p:spPr>
        <p:txBody>
          <a:bodyPr wrap="square">
            <a:spAutoFit/>
          </a:bodyPr>
          <a:lstStyle/>
          <a:p>
            <a:pPr fontAlgn="base">
              <a:lnSpc>
                <a:spcPts val="2250"/>
              </a:lnSpc>
              <a:spcBef>
                <a:spcPts val="1500"/>
              </a:spcBef>
              <a:spcAft>
                <a:spcPts val="1500"/>
              </a:spcAft>
            </a:pPr>
            <a:r>
              <a:rPr lang="en-US" sz="3200" b="1" spc="-15" dirty="0">
                <a:solidFill>
                  <a:schemeClr val="bg1"/>
                </a:solidFill>
                <a:latin typeface="Carlito"/>
                <a:ea typeface="+mj-ea"/>
              </a:rPr>
              <a:t>DHCP: Dynamic Host Configuration Protocol</a:t>
            </a:r>
          </a:p>
        </p:txBody>
      </p:sp>
    </p:spTree>
    <p:extLst>
      <p:ext uri="{BB962C8B-B14F-4D97-AF65-F5344CB8AC3E}">
        <p14:creationId xmlns:p14="http://schemas.microsoft.com/office/powerpoint/2010/main" val="32426358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533400" y="316102"/>
            <a:ext cx="8145780" cy="815975"/>
          </a:xfrm>
          <a:custGeom>
            <a:avLst/>
            <a:gdLst/>
            <a:ahLst/>
            <a:cxnLst/>
            <a:rect l="l" t="t" r="r" b="b"/>
            <a:pathLst>
              <a:path w="8145780" h="815975">
                <a:moveTo>
                  <a:pt x="8009508" y="0"/>
                </a:moveTo>
                <a:lnTo>
                  <a:pt x="135915" y="0"/>
                </a:lnTo>
                <a:lnTo>
                  <a:pt x="92958" y="6940"/>
                </a:lnTo>
                <a:lnTo>
                  <a:pt x="55648" y="26261"/>
                </a:lnTo>
                <a:lnTo>
                  <a:pt x="26225" y="55714"/>
                </a:lnTo>
                <a:lnTo>
                  <a:pt x="6929" y="93049"/>
                </a:lnTo>
                <a:lnTo>
                  <a:pt x="0" y="136017"/>
                </a:lnTo>
                <a:lnTo>
                  <a:pt x="0" y="679576"/>
                </a:lnTo>
                <a:lnTo>
                  <a:pt x="6929" y="722544"/>
                </a:lnTo>
                <a:lnTo>
                  <a:pt x="26225" y="759879"/>
                </a:lnTo>
                <a:lnTo>
                  <a:pt x="55648" y="789332"/>
                </a:lnTo>
                <a:lnTo>
                  <a:pt x="92958" y="808653"/>
                </a:lnTo>
                <a:lnTo>
                  <a:pt x="135915" y="815594"/>
                </a:lnTo>
                <a:lnTo>
                  <a:pt x="8009508" y="815594"/>
                </a:lnTo>
                <a:lnTo>
                  <a:pt x="8052463" y="808653"/>
                </a:lnTo>
                <a:lnTo>
                  <a:pt x="8089766" y="789332"/>
                </a:lnTo>
                <a:lnTo>
                  <a:pt x="8119182" y="759879"/>
                </a:lnTo>
                <a:lnTo>
                  <a:pt x="8138471" y="722544"/>
                </a:lnTo>
                <a:lnTo>
                  <a:pt x="8145399" y="679576"/>
                </a:lnTo>
                <a:lnTo>
                  <a:pt x="8145399" y="136017"/>
                </a:lnTo>
                <a:lnTo>
                  <a:pt x="8138471" y="93049"/>
                </a:lnTo>
                <a:lnTo>
                  <a:pt x="8119182" y="55714"/>
                </a:lnTo>
                <a:lnTo>
                  <a:pt x="8089766" y="26261"/>
                </a:lnTo>
                <a:lnTo>
                  <a:pt x="8052463" y="6940"/>
                </a:lnTo>
                <a:lnTo>
                  <a:pt x="8009508" y="0"/>
                </a:lnTo>
                <a:close/>
              </a:path>
            </a:pathLst>
          </a:custGeom>
          <a:solidFill>
            <a:srgbClr val="006188"/>
          </a:solidFill>
        </p:spPr>
        <p:txBody>
          <a:bodyPr wrap="square" lIns="0" tIns="0" rIns="0" bIns="0" rtlCol="0"/>
          <a:lstStyle/>
          <a:p>
            <a:endParaRPr/>
          </a:p>
        </p:txBody>
      </p:sp>
      <p:sp>
        <p:nvSpPr>
          <p:cNvPr id="5" name="object 5"/>
          <p:cNvSpPr txBox="1">
            <a:spLocks noGrp="1"/>
          </p:cNvSpPr>
          <p:nvPr>
            <p:ph type="title"/>
          </p:nvPr>
        </p:nvSpPr>
        <p:spPr>
          <a:xfrm>
            <a:off x="690880" y="383540"/>
            <a:ext cx="8145780" cy="1121461"/>
          </a:xfrm>
          <a:prstGeom prst="rect">
            <a:avLst/>
          </a:prstGeom>
        </p:spPr>
        <p:txBody>
          <a:bodyPr vert="horz" wrap="square" lIns="0" tIns="13335" rIns="0" bIns="0" rtlCol="0">
            <a:spAutoFit/>
          </a:bodyPr>
          <a:lstStyle/>
          <a:p>
            <a:pPr marL="12700">
              <a:spcBef>
                <a:spcPts val="105"/>
              </a:spcBef>
            </a:pPr>
            <a:r>
              <a:rPr lang="en-US" sz="3600" spc="-5" dirty="0"/>
              <a:t>ICMP: Internet Control Message Protocol</a:t>
            </a:r>
            <a:br>
              <a:rPr lang="en-US" sz="3600" spc="-5" dirty="0"/>
            </a:br>
            <a:endParaRPr sz="3600" spc="-5" dirty="0"/>
          </a:p>
        </p:txBody>
      </p:sp>
      <p:sp>
        <p:nvSpPr>
          <p:cNvPr id="6" name="TextBox 5">
            <a:extLst>
              <a:ext uri="{FF2B5EF4-FFF2-40B4-BE49-F238E27FC236}">
                <a16:creationId xmlns:a16="http://schemas.microsoft.com/office/drawing/2014/main" xmlns="" id="{9A8E2335-1673-4C23-BC35-8D90AAFA6F74}"/>
              </a:ext>
            </a:extLst>
          </p:cNvPr>
          <p:cNvSpPr txBox="1"/>
          <p:nvPr/>
        </p:nvSpPr>
        <p:spPr>
          <a:xfrm>
            <a:off x="577850" y="1295400"/>
            <a:ext cx="7988300" cy="5013104"/>
          </a:xfrm>
          <a:prstGeom prst="rect">
            <a:avLst/>
          </a:prstGeom>
          <a:noFill/>
        </p:spPr>
        <p:txBody>
          <a:bodyPr wrap="square">
            <a:spAutoFit/>
          </a:bodyPr>
          <a:lstStyle/>
          <a:p>
            <a:pPr marL="342900" indent="-342900" algn="just" fontAlgn="base">
              <a:lnSpc>
                <a:spcPct val="107000"/>
              </a:lnSpc>
              <a:spcBef>
                <a:spcPts val="1125"/>
              </a:spcBef>
              <a:spcAft>
                <a:spcPts val="1125"/>
              </a:spcAft>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ICMP is a network layer supporting protocol used by network devices to send error messages and operational information. </a:t>
            </a:r>
          </a:p>
          <a:p>
            <a:pPr marL="342900" indent="-342900" algn="just" fontAlgn="base">
              <a:lnSpc>
                <a:spcPct val="107000"/>
              </a:lnSpc>
              <a:spcBef>
                <a:spcPts val="1125"/>
              </a:spcBef>
              <a:spcAft>
                <a:spcPts val="1125"/>
              </a:spcAft>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ICMP messages delivered in IP packets are used for out-of-band messages related to network operation or </a:t>
            </a:r>
            <a:r>
              <a:rPr lang="en-US" sz="2000" dirty="0" err="1">
                <a:effectLst/>
                <a:latin typeface="Arial" panose="020B0604020202020204" pitchFamily="34" charset="0"/>
                <a:ea typeface="Times New Roman" panose="02020603050405020304" pitchFamily="18" charset="0"/>
                <a:cs typeface="Arial" panose="020B0604020202020204" pitchFamily="34" charset="0"/>
              </a:rPr>
              <a:t>misoperation</a:t>
            </a:r>
            <a:r>
              <a:rPr lang="en-US" sz="2000" dirty="0">
                <a:effectLst/>
                <a:latin typeface="Arial" panose="020B0604020202020204" pitchFamily="34" charset="0"/>
                <a:ea typeface="Times New Roman" panose="02020603050405020304" pitchFamily="18" charset="0"/>
                <a:cs typeface="Arial" panose="020B0604020202020204" pitchFamily="34" charset="0"/>
              </a:rPr>
              <a:t>. </a:t>
            </a:r>
          </a:p>
          <a:p>
            <a:pPr marL="342900" indent="-342900" algn="just" fontAlgn="base">
              <a:lnSpc>
                <a:spcPct val="107000"/>
              </a:lnSpc>
              <a:spcBef>
                <a:spcPts val="1125"/>
              </a:spcBef>
              <a:spcAft>
                <a:spcPts val="1125"/>
              </a:spcAft>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ICMP is used to announce network errors, congestion, and timeouts, as well assist in troubleshooting.</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en-US" sz="2000" b="1" dirty="0">
                <a:effectLst/>
                <a:latin typeface="Arial" panose="020B0604020202020204" pitchFamily="34" charset="0"/>
                <a:ea typeface="Times New Roman" panose="02020603050405020304" pitchFamily="18" charset="0"/>
                <a:cs typeface="Arial" panose="020B0604020202020204" pitchFamily="34" charset="0"/>
              </a:rPr>
              <a:t>Advantages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ICMP is used to diagnose network issues.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en-US" sz="2000" b="1" dirty="0">
                <a:effectLst/>
                <a:latin typeface="Arial" panose="020B0604020202020204" pitchFamily="34" charset="0"/>
                <a:ea typeface="Times New Roman" panose="02020603050405020304" pitchFamily="18" charset="0"/>
                <a:cs typeface="Arial" panose="020B0604020202020204" pitchFamily="34" charset="0"/>
              </a:rPr>
              <a:t>Disadvantages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Sending a lot of ICMP messages increases network traffic.</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End users are affected if malicious users send many ICMP destination unreachable packets.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753114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533400" y="316102"/>
            <a:ext cx="8145780" cy="815975"/>
          </a:xfrm>
          <a:custGeom>
            <a:avLst/>
            <a:gdLst/>
            <a:ahLst/>
            <a:cxnLst/>
            <a:rect l="l" t="t" r="r" b="b"/>
            <a:pathLst>
              <a:path w="8145780" h="815975">
                <a:moveTo>
                  <a:pt x="8009508" y="0"/>
                </a:moveTo>
                <a:lnTo>
                  <a:pt x="135915" y="0"/>
                </a:lnTo>
                <a:lnTo>
                  <a:pt x="92958" y="6940"/>
                </a:lnTo>
                <a:lnTo>
                  <a:pt x="55648" y="26261"/>
                </a:lnTo>
                <a:lnTo>
                  <a:pt x="26225" y="55714"/>
                </a:lnTo>
                <a:lnTo>
                  <a:pt x="6929" y="93049"/>
                </a:lnTo>
                <a:lnTo>
                  <a:pt x="0" y="136017"/>
                </a:lnTo>
                <a:lnTo>
                  <a:pt x="0" y="679576"/>
                </a:lnTo>
                <a:lnTo>
                  <a:pt x="6929" y="722544"/>
                </a:lnTo>
                <a:lnTo>
                  <a:pt x="26225" y="759879"/>
                </a:lnTo>
                <a:lnTo>
                  <a:pt x="55648" y="789332"/>
                </a:lnTo>
                <a:lnTo>
                  <a:pt x="92958" y="808653"/>
                </a:lnTo>
                <a:lnTo>
                  <a:pt x="135915" y="815594"/>
                </a:lnTo>
                <a:lnTo>
                  <a:pt x="8009508" y="815594"/>
                </a:lnTo>
                <a:lnTo>
                  <a:pt x="8052463" y="808653"/>
                </a:lnTo>
                <a:lnTo>
                  <a:pt x="8089766" y="789332"/>
                </a:lnTo>
                <a:lnTo>
                  <a:pt x="8119182" y="759879"/>
                </a:lnTo>
                <a:lnTo>
                  <a:pt x="8138471" y="722544"/>
                </a:lnTo>
                <a:lnTo>
                  <a:pt x="8145399" y="679576"/>
                </a:lnTo>
                <a:lnTo>
                  <a:pt x="8145399" y="136017"/>
                </a:lnTo>
                <a:lnTo>
                  <a:pt x="8138471" y="93049"/>
                </a:lnTo>
                <a:lnTo>
                  <a:pt x="8119182" y="55714"/>
                </a:lnTo>
                <a:lnTo>
                  <a:pt x="8089766" y="26261"/>
                </a:lnTo>
                <a:lnTo>
                  <a:pt x="8052463" y="6940"/>
                </a:lnTo>
                <a:lnTo>
                  <a:pt x="8009508" y="0"/>
                </a:lnTo>
                <a:close/>
              </a:path>
            </a:pathLst>
          </a:custGeom>
          <a:solidFill>
            <a:srgbClr val="006188"/>
          </a:solidFill>
        </p:spPr>
        <p:txBody>
          <a:bodyPr wrap="square" lIns="0" tIns="0" rIns="0" bIns="0" rtlCol="0"/>
          <a:lstStyle/>
          <a:p>
            <a:endParaRPr/>
          </a:p>
        </p:txBody>
      </p:sp>
      <p:sp>
        <p:nvSpPr>
          <p:cNvPr id="5" name="object 5"/>
          <p:cNvSpPr txBox="1">
            <a:spLocks noGrp="1"/>
          </p:cNvSpPr>
          <p:nvPr>
            <p:ph type="title"/>
          </p:nvPr>
        </p:nvSpPr>
        <p:spPr>
          <a:xfrm>
            <a:off x="690880" y="383540"/>
            <a:ext cx="7386320" cy="1121461"/>
          </a:xfrm>
          <a:prstGeom prst="rect">
            <a:avLst/>
          </a:prstGeom>
        </p:spPr>
        <p:txBody>
          <a:bodyPr vert="horz" wrap="square" lIns="0" tIns="13335" rIns="0" bIns="0" rtlCol="0">
            <a:spAutoFit/>
          </a:bodyPr>
          <a:lstStyle/>
          <a:p>
            <a:pPr marL="12700">
              <a:spcBef>
                <a:spcPts val="105"/>
              </a:spcBef>
            </a:pPr>
            <a:r>
              <a:rPr lang="en-US" sz="3600" spc="-15" dirty="0"/>
              <a:t>ARP: Address Resolution Protocol</a:t>
            </a:r>
            <a:br>
              <a:rPr lang="en-US" sz="3600" spc="-15" dirty="0"/>
            </a:br>
            <a:endParaRPr sz="3600" spc="-15" dirty="0"/>
          </a:p>
        </p:txBody>
      </p:sp>
      <p:sp>
        <p:nvSpPr>
          <p:cNvPr id="6" name="TextBox 5">
            <a:extLst>
              <a:ext uri="{FF2B5EF4-FFF2-40B4-BE49-F238E27FC236}">
                <a16:creationId xmlns:a16="http://schemas.microsoft.com/office/drawing/2014/main" xmlns="" id="{CF773D1A-C1D7-4DE8-ADCF-A43BD6E35C3D}"/>
              </a:ext>
            </a:extLst>
          </p:cNvPr>
          <p:cNvSpPr txBox="1"/>
          <p:nvPr/>
        </p:nvSpPr>
        <p:spPr>
          <a:xfrm>
            <a:off x="499110" y="1227224"/>
            <a:ext cx="8416290" cy="5572872"/>
          </a:xfrm>
          <a:prstGeom prst="rect">
            <a:avLst/>
          </a:prstGeom>
          <a:noFill/>
        </p:spPr>
        <p:txBody>
          <a:bodyPr wrap="square">
            <a:spAutoFit/>
          </a:bodyPr>
          <a:lstStyle/>
          <a:p>
            <a:pPr marL="342900" indent="-342900" algn="just" fontAlgn="base">
              <a:spcBef>
                <a:spcPts val="1125"/>
              </a:spcBef>
              <a:spcAft>
                <a:spcPts val="1125"/>
              </a:spcAft>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The Address Resolution Protocol helps map IP addresses to physical machine addresses (or a MAC address for Ethernet) recognized in the local network. </a:t>
            </a:r>
          </a:p>
          <a:p>
            <a:pPr marL="342900" indent="-342900" algn="just" fontAlgn="base">
              <a:spcBef>
                <a:spcPts val="1125"/>
              </a:spcBef>
              <a:spcAft>
                <a:spcPts val="1125"/>
              </a:spcAft>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A table called an ARP cache is used to maintain a correlation between each IP address and its corresponding MAC address. </a:t>
            </a:r>
          </a:p>
          <a:p>
            <a:pPr marL="342900" indent="-342900" algn="just" fontAlgn="base">
              <a:spcBef>
                <a:spcPts val="1125"/>
              </a:spcBef>
              <a:spcAft>
                <a:spcPts val="1125"/>
              </a:spcAft>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ARP offers the rules to make these correlations, and helps convert addresses in both directions.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en-US" sz="1800" b="1" dirty="0">
                <a:effectLst/>
                <a:latin typeface="Arial" panose="020B0604020202020204" pitchFamily="34" charset="0"/>
                <a:ea typeface="Times New Roman" panose="02020603050405020304" pitchFamily="18" charset="0"/>
                <a:cs typeface="Arial" panose="020B0604020202020204" pitchFamily="34" charset="0"/>
              </a:rPr>
              <a:t>Advantages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MAC addresses need not be known or memorized, as the ARP cache contains all the MAC addresses and maps them automatically with IPs.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en-US" sz="1800" b="1" dirty="0">
                <a:effectLst/>
                <a:latin typeface="Arial" panose="020B0604020202020204" pitchFamily="34" charset="0"/>
                <a:ea typeface="Times New Roman" panose="02020603050405020304" pitchFamily="18" charset="0"/>
                <a:cs typeface="Arial" panose="020B0604020202020204" pitchFamily="34" charset="0"/>
              </a:rPr>
              <a:t>Disadvantages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ARP is susceptible to security attacks called ARP spoofing attacks.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When using ARP, sometimes a hacker might be able to stop the traffic altogether. This is also known as ARP denial-of-services.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090449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533400" y="316102"/>
            <a:ext cx="8145780" cy="815975"/>
          </a:xfrm>
          <a:custGeom>
            <a:avLst/>
            <a:gdLst/>
            <a:ahLst/>
            <a:cxnLst/>
            <a:rect l="l" t="t" r="r" b="b"/>
            <a:pathLst>
              <a:path w="8145780" h="815975">
                <a:moveTo>
                  <a:pt x="8009508" y="0"/>
                </a:moveTo>
                <a:lnTo>
                  <a:pt x="135915" y="0"/>
                </a:lnTo>
                <a:lnTo>
                  <a:pt x="92958" y="6940"/>
                </a:lnTo>
                <a:lnTo>
                  <a:pt x="55648" y="26261"/>
                </a:lnTo>
                <a:lnTo>
                  <a:pt x="26225" y="55714"/>
                </a:lnTo>
                <a:lnTo>
                  <a:pt x="6929" y="93049"/>
                </a:lnTo>
                <a:lnTo>
                  <a:pt x="0" y="136017"/>
                </a:lnTo>
                <a:lnTo>
                  <a:pt x="0" y="679576"/>
                </a:lnTo>
                <a:lnTo>
                  <a:pt x="6929" y="722544"/>
                </a:lnTo>
                <a:lnTo>
                  <a:pt x="26225" y="759879"/>
                </a:lnTo>
                <a:lnTo>
                  <a:pt x="55648" y="789332"/>
                </a:lnTo>
                <a:lnTo>
                  <a:pt x="92958" y="808653"/>
                </a:lnTo>
                <a:lnTo>
                  <a:pt x="135915" y="815594"/>
                </a:lnTo>
                <a:lnTo>
                  <a:pt x="8009508" y="815594"/>
                </a:lnTo>
                <a:lnTo>
                  <a:pt x="8052463" y="808653"/>
                </a:lnTo>
                <a:lnTo>
                  <a:pt x="8089766" y="789332"/>
                </a:lnTo>
                <a:lnTo>
                  <a:pt x="8119182" y="759879"/>
                </a:lnTo>
                <a:lnTo>
                  <a:pt x="8138471" y="722544"/>
                </a:lnTo>
                <a:lnTo>
                  <a:pt x="8145399" y="679576"/>
                </a:lnTo>
                <a:lnTo>
                  <a:pt x="8145399" y="136017"/>
                </a:lnTo>
                <a:lnTo>
                  <a:pt x="8138471" y="93049"/>
                </a:lnTo>
                <a:lnTo>
                  <a:pt x="8119182" y="55714"/>
                </a:lnTo>
                <a:lnTo>
                  <a:pt x="8089766" y="26261"/>
                </a:lnTo>
                <a:lnTo>
                  <a:pt x="8052463" y="6940"/>
                </a:lnTo>
                <a:lnTo>
                  <a:pt x="8009508" y="0"/>
                </a:lnTo>
                <a:close/>
              </a:path>
            </a:pathLst>
          </a:custGeom>
          <a:solidFill>
            <a:srgbClr val="006188"/>
          </a:solidFill>
        </p:spPr>
        <p:txBody>
          <a:bodyPr wrap="square" lIns="0" tIns="0" rIns="0" bIns="0" rtlCol="0"/>
          <a:lstStyle/>
          <a:p>
            <a:endParaRPr/>
          </a:p>
        </p:txBody>
      </p:sp>
      <p:sp>
        <p:nvSpPr>
          <p:cNvPr id="5" name="object 5"/>
          <p:cNvSpPr txBox="1">
            <a:spLocks noGrp="1"/>
          </p:cNvSpPr>
          <p:nvPr>
            <p:ph type="title"/>
          </p:nvPr>
        </p:nvSpPr>
        <p:spPr>
          <a:xfrm>
            <a:off x="690880" y="383540"/>
            <a:ext cx="7386320" cy="1675459"/>
          </a:xfrm>
          <a:prstGeom prst="rect">
            <a:avLst/>
          </a:prstGeom>
        </p:spPr>
        <p:txBody>
          <a:bodyPr vert="horz" wrap="square" lIns="0" tIns="13335" rIns="0" bIns="0" rtlCol="0">
            <a:spAutoFit/>
          </a:bodyPr>
          <a:lstStyle/>
          <a:p>
            <a:pPr marL="12700">
              <a:spcBef>
                <a:spcPts val="105"/>
              </a:spcBef>
            </a:pPr>
            <a:r>
              <a:rPr lang="en-US" sz="3600" spc="-15" dirty="0"/>
              <a:t>SLIP: Serial Line IP</a:t>
            </a:r>
            <a:r>
              <a:rPr lang="en-US" sz="2400" dirty="0">
                <a:effectLst/>
                <a:latin typeface="Calibri" panose="020F0502020204030204" pitchFamily="34" charset="0"/>
                <a:ea typeface="Calibri" panose="020F0502020204030204" pitchFamily="34" charset="0"/>
                <a:cs typeface="Arial" panose="020B0604020202020204" pitchFamily="34" charset="0"/>
              </a:rPr>
              <a:t/>
            </a:r>
            <a:br>
              <a:rPr lang="en-US" sz="2400" dirty="0">
                <a:effectLst/>
                <a:latin typeface="Calibri" panose="020F0502020204030204" pitchFamily="34" charset="0"/>
                <a:ea typeface="Calibri" panose="020F0502020204030204" pitchFamily="34" charset="0"/>
                <a:cs typeface="Arial" panose="020B0604020202020204" pitchFamily="34" charset="0"/>
              </a:rPr>
            </a:br>
            <a:r>
              <a:rPr lang="en-US" sz="3600" spc="-15" dirty="0"/>
              <a:t/>
            </a:r>
            <a:br>
              <a:rPr lang="en-US" sz="3600" spc="-15" dirty="0"/>
            </a:br>
            <a:endParaRPr sz="3600" spc="-15" dirty="0"/>
          </a:p>
        </p:txBody>
      </p:sp>
      <p:sp>
        <p:nvSpPr>
          <p:cNvPr id="7" name="TextBox 6">
            <a:extLst>
              <a:ext uri="{FF2B5EF4-FFF2-40B4-BE49-F238E27FC236}">
                <a16:creationId xmlns:a16="http://schemas.microsoft.com/office/drawing/2014/main" xmlns="" id="{38BAE707-DDDD-4F39-8320-E315AEB3C3A6}"/>
              </a:ext>
            </a:extLst>
          </p:cNvPr>
          <p:cNvSpPr txBox="1"/>
          <p:nvPr/>
        </p:nvSpPr>
        <p:spPr>
          <a:xfrm>
            <a:off x="561109" y="1524000"/>
            <a:ext cx="8145780" cy="4490140"/>
          </a:xfrm>
          <a:prstGeom prst="rect">
            <a:avLst/>
          </a:prstGeom>
          <a:noFill/>
        </p:spPr>
        <p:txBody>
          <a:bodyPr wrap="square">
            <a:spAutoFit/>
          </a:bodyPr>
          <a:lstStyle/>
          <a:p>
            <a:pPr marL="342900" indent="-342900" algn="just" fontAlgn="base">
              <a:lnSpc>
                <a:spcPct val="107000"/>
              </a:lnSpc>
              <a:spcBef>
                <a:spcPts val="1125"/>
              </a:spcBef>
              <a:spcAft>
                <a:spcPts val="1125"/>
              </a:spcAft>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SLIP is used for point-to-point serial connections using TCP/IP. </a:t>
            </a:r>
          </a:p>
          <a:p>
            <a:pPr marL="342900" indent="-342900" algn="just" fontAlgn="base">
              <a:lnSpc>
                <a:spcPct val="107000"/>
              </a:lnSpc>
              <a:spcBef>
                <a:spcPts val="1125"/>
              </a:spcBef>
              <a:spcAft>
                <a:spcPts val="1125"/>
              </a:spcAft>
              <a:buFont typeface="Arial" panose="020B0604020202020204" pitchFamily="34" charset="0"/>
              <a:buChar char="•"/>
            </a:pPr>
            <a:r>
              <a:rPr lang="en-US" sz="2000" dirty="0">
                <a:latin typeface="Arial" panose="020B0604020202020204" pitchFamily="34" charset="0"/>
                <a:cs typeface="Arial" panose="020B0604020202020204" pitchFamily="34" charset="0"/>
              </a:rPr>
              <a:t>SLIP is used on dedicated serial links, and sometimes for dial-up purposes. </a:t>
            </a:r>
          </a:p>
          <a:p>
            <a:pPr marL="342900" indent="-342900" algn="just" fontAlgn="base">
              <a:lnSpc>
                <a:spcPct val="107000"/>
              </a:lnSpc>
              <a:spcBef>
                <a:spcPts val="1125"/>
              </a:spcBef>
              <a:spcAft>
                <a:spcPts val="1125"/>
              </a:spcAft>
              <a:buFont typeface="Arial" panose="020B0604020202020204" pitchFamily="34" charset="0"/>
              <a:buChar char="•"/>
            </a:pPr>
            <a:r>
              <a:rPr lang="en-US" sz="2000" dirty="0">
                <a:latin typeface="Arial" panose="020B0604020202020204" pitchFamily="34" charset="0"/>
                <a:cs typeface="Arial" panose="020B0604020202020204" pitchFamily="34" charset="0"/>
              </a:rPr>
              <a:t>SLIP is useful for allowing mixes of hosts and routers to communicate with one another; for example, host-host, host-router, and router-router are all common SLIP network configurations. </a:t>
            </a:r>
          </a:p>
          <a:p>
            <a:pPr marL="342900" indent="-342900" algn="just" fontAlgn="base">
              <a:lnSpc>
                <a:spcPct val="107000"/>
              </a:lnSpc>
              <a:spcBef>
                <a:spcPts val="1125"/>
              </a:spcBef>
              <a:spcAft>
                <a:spcPts val="1125"/>
              </a:spcAft>
              <a:buFont typeface="Arial" panose="020B0604020202020204" pitchFamily="34" charset="0"/>
              <a:buChar char="•"/>
            </a:pPr>
            <a:r>
              <a:rPr lang="en-US" sz="2000" dirty="0">
                <a:latin typeface="Arial" panose="020B0604020202020204" pitchFamily="34" charset="0"/>
                <a:cs typeface="Arial" panose="020B0604020202020204" pitchFamily="34" charset="0"/>
              </a:rPr>
              <a:t>SLIP is merely a packet framing protocol: It defines a sequence of characters that frame IP packets on a serial line. </a:t>
            </a:r>
          </a:p>
          <a:p>
            <a:pPr marL="342900" indent="-342900" algn="just" fontAlgn="base">
              <a:lnSpc>
                <a:spcPct val="107000"/>
              </a:lnSpc>
              <a:spcBef>
                <a:spcPts val="1125"/>
              </a:spcBef>
              <a:spcAft>
                <a:spcPts val="1125"/>
              </a:spcAft>
              <a:buFont typeface="Arial" panose="020B0604020202020204" pitchFamily="34" charset="0"/>
              <a:buChar char="•"/>
            </a:pPr>
            <a:r>
              <a:rPr lang="en-US" sz="2000" dirty="0">
                <a:latin typeface="Arial" panose="020B0604020202020204" pitchFamily="34" charset="0"/>
                <a:cs typeface="Arial" panose="020B0604020202020204" pitchFamily="34" charset="0"/>
              </a:rPr>
              <a:t>It does not provide addressing, packet type identification, error detection or correction, or compression mechanisms.</a:t>
            </a:r>
          </a:p>
        </p:txBody>
      </p:sp>
    </p:spTree>
    <p:extLst>
      <p:ext uri="{BB962C8B-B14F-4D97-AF65-F5344CB8AC3E}">
        <p14:creationId xmlns:p14="http://schemas.microsoft.com/office/powerpoint/2010/main" val="25128555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533400" y="316102"/>
            <a:ext cx="8145780" cy="815975"/>
          </a:xfrm>
          <a:custGeom>
            <a:avLst/>
            <a:gdLst/>
            <a:ahLst/>
            <a:cxnLst/>
            <a:rect l="l" t="t" r="r" b="b"/>
            <a:pathLst>
              <a:path w="8145780" h="815975">
                <a:moveTo>
                  <a:pt x="8009508" y="0"/>
                </a:moveTo>
                <a:lnTo>
                  <a:pt x="135915" y="0"/>
                </a:lnTo>
                <a:lnTo>
                  <a:pt x="92958" y="6940"/>
                </a:lnTo>
                <a:lnTo>
                  <a:pt x="55648" y="26261"/>
                </a:lnTo>
                <a:lnTo>
                  <a:pt x="26225" y="55714"/>
                </a:lnTo>
                <a:lnTo>
                  <a:pt x="6929" y="93049"/>
                </a:lnTo>
                <a:lnTo>
                  <a:pt x="0" y="136017"/>
                </a:lnTo>
                <a:lnTo>
                  <a:pt x="0" y="679576"/>
                </a:lnTo>
                <a:lnTo>
                  <a:pt x="6929" y="722544"/>
                </a:lnTo>
                <a:lnTo>
                  <a:pt x="26225" y="759879"/>
                </a:lnTo>
                <a:lnTo>
                  <a:pt x="55648" y="789332"/>
                </a:lnTo>
                <a:lnTo>
                  <a:pt x="92958" y="808653"/>
                </a:lnTo>
                <a:lnTo>
                  <a:pt x="135915" y="815594"/>
                </a:lnTo>
                <a:lnTo>
                  <a:pt x="8009508" y="815594"/>
                </a:lnTo>
                <a:lnTo>
                  <a:pt x="8052463" y="808653"/>
                </a:lnTo>
                <a:lnTo>
                  <a:pt x="8089766" y="789332"/>
                </a:lnTo>
                <a:lnTo>
                  <a:pt x="8119182" y="759879"/>
                </a:lnTo>
                <a:lnTo>
                  <a:pt x="8138471" y="722544"/>
                </a:lnTo>
                <a:lnTo>
                  <a:pt x="8145399" y="679576"/>
                </a:lnTo>
                <a:lnTo>
                  <a:pt x="8145399" y="136017"/>
                </a:lnTo>
                <a:lnTo>
                  <a:pt x="8138471" y="93049"/>
                </a:lnTo>
                <a:lnTo>
                  <a:pt x="8119182" y="55714"/>
                </a:lnTo>
                <a:lnTo>
                  <a:pt x="8089766" y="26261"/>
                </a:lnTo>
                <a:lnTo>
                  <a:pt x="8052463" y="6940"/>
                </a:lnTo>
                <a:lnTo>
                  <a:pt x="8009508" y="0"/>
                </a:lnTo>
                <a:close/>
              </a:path>
            </a:pathLst>
          </a:custGeom>
          <a:solidFill>
            <a:srgbClr val="006188"/>
          </a:solidFill>
        </p:spPr>
        <p:txBody>
          <a:bodyPr wrap="square" lIns="0" tIns="0" rIns="0" bIns="0" rtlCol="0"/>
          <a:lstStyle/>
          <a:p>
            <a:endParaRPr/>
          </a:p>
        </p:txBody>
      </p:sp>
      <p:sp>
        <p:nvSpPr>
          <p:cNvPr id="5" name="object 5"/>
          <p:cNvSpPr txBox="1">
            <a:spLocks noGrp="1"/>
          </p:cNvSpPr>
          <p:nvPr>
            <p:ph type="title"/>
          </p:nvPr>
        </p:nvSpPr>
        <p:spPr>
          <a:xfrm>
            <a:off x="690880" y="383540"/>
            <a:ext cx="7386320" cy="1675459"/>
          </a:xfrm>
          <a:prstGeom prst="rect">
            <a:avLst/>
          </a:prstGeom>
        </p:spPr>
        <p:txBody>
          <a:bodyPr vert="horz" wrap="square" lIns="0" tIns="13335" rIns="0" bIns="0" rtlCol="0">
            <a:spAutoFit/>
          </a:bodyPr>
          <a:lstStyle/>
          <a:p>
            <a:pPr marL="12700">
              <a:spcBef>
                <a:spcPts val="105"/>
              </a:spcBef>
            </a:pPr>
            <a:r>
              <a:rPr lang="en-US" sz="3600" spc="-15" dirty="0"/>
              <a:t>SLIP: Serial Line IP</a:t>
            </a:r>
            <a:r>
              <a:rPr lang="en-US" sz="2400" dirty="0">
                <a:effectLst/>
                <a:latin typeface="Calibri" panose="020F0502020204030204" pitchFamily="34" charset="0"/>
                <a:ea typeface="Calibri" panose="020F0502020204030204" pitchFamily="34" charset="0"/>
                <a:cs typeface="Arial" panose="020B0604020202020204" pitchFamily="34" charset="0"/>
              </a:rPr>
              <a:t/>
            </a:r>
            <a:br>
              <a:rPr lang="en-US" sz="2400" dirty="0">
                <a:effectLst/>
                <a:latin typeface="Calibri" panose="020F0502020204030204" pitchFamily="34" charset="0"/>
                <a:ea typeface="Calibri" panose="020F0502020204030204" pitchFamily="34" charset="0"/>
                <a:cs typeface="Arial" panose="020B0604020202020204" pitchFamily="34" charset="0"/>
              </a:rPr>
            </a:br>
            <a:r>
              <a:rPr lang="en-US" sz="3600" spc="-15" dirty="0"/>
              <a:t/>
            </a:r>
            <a:br>
              <a:rPr lang="en-US" sz="3600" spc="-15" dirty="0"/>
            </a:br>
            <a:endParaRPr sz="3600" spc="-15" dirty="0"/>
          </a:p>
        </p:txBody>
      </p:sp>
      <p:sp>
        <p:nvSpPr>
          <p:cNvPr id="7" name="TextBox 6">
            <a:extLst>
              <a:ext uri="{FF2B5EF4-FFF2-40B4-BE49-F238E27FC236}">
                <a16:creationId xmlns:a16="http://schemas.microsoft.com/office/drawing/2014/main" xmlns="" id="{38BAE707-DDDD-4F39-8320-E315AEB3C3A6}"/>
              </a:ext>
            </a:extLst>
          </p:cNvPr>
          <p:cNvSpPr txBox="1"/>
          <p:nvPr/>
        </p:nvSpPr>
        <p:spPr>
          <a:xfrm>
            <a:off x="533400" y="1600200"/>
            <a:ext cx="8145780" cy="4154407"/>
          </a:xfrm>
          <a:prstGeom prst="rect">
            <a:avLst/>
          </a:prstGeom>
          <a:noFill/>
        </p:spPr>
        <p:txBody>
          <a:bodyPr wrap="square">
            <a:spAutoFit/>
          </a:bodyPr>
          <a:lstStyle/>
          <a:p>
            <a:pPr fontAlgn="base">
              <a:lnSpc>
                <a:spcPct val="107000"/>
              </a:lnSpc>
              <a:spcAft>
                <a:spcPts val="800"/>
              </a:spcAft>
            </a:pPr>
            <a:r>
              <a:rPr lang="en-US" sz="2000" b="1" dirty="0">
                <a:effectLst/>
                <a:latin typeface="Arial" panose="020B0604020202020204" pitchFamily="34" charset="0"/>
                <a:ea typeface="Times New Roman" panose="02020603050405020304" pitchFamily="18" charset="0"/>
                <a:cs typeface="Arial" panose="020B0604020202020204" pitchFamily="34" charset="0"/>
              </a:rPr>
              <a:t>Advantages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Since it has a small overhead, it is suitable for usage in microcontrollers.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It reuses existing dial-up connections and telephone lines.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It's easy to deploy since it's based on the Internet Protocol.</a:t>
            </a:r>
          </a:p>
          <a:p>
            <a:pPr marL="342900" lvl="0" indent="-342900" fontAlgn="base">
              <a:lnSpc>
                <a:spcPct val="107000"/>
              </a:lnSpc>
              <a:spcAft>
                <a:spcPts val="800"/>
              </a:spcAft>
              <a:buSzPts val="1000"/>
              <a:buFont typeface="Symbol" panose="05050102010706020507" pitchFamily="18" charset="2"/>
              <a:buChar char=""/>
              <a:tabLst>
                <a:tab pos="457200" algn="l"/>
              </a:tabLs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en-US" sz="2000" b="1" dirty="0">
                <a:effectLst/>
                <a:latin typeface="Arial" panose="020B0604020202020204" pitchFamily="34" charset="0"/>
                <a:ea typeface="Times New Roman" panose="02020603050405020304" pitchFamily="18" charset="0"/>
                <a:cs typeface="Arial" panose="020B0604020202020204" pitchFamily="34" charset="0"/>
              </a:rPr>
              <a:t>Disadvantages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SLIP doesn't support automatic setup of network connections in multiple OSI layers at the same time.</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SLIP does not support synchronous connections, such as a connection created through the internet from a modem to an internet service provider (ISP).</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792934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533400" y="316102"/>
            <a:ext cx="8145780" cy="815975"/>
          </a:xfrm>
          <a:custGeom>
            <a:avLst/>
            <a:gdLst/>
            <a:ahLst/>
            <a:cxnLst/>
            <a:rect l="l" t="t" r="r" b="b"/>
            <a:pathLst>
              <a:path w="8145780" h="815975">
                <a:moveTo>
                  <a:pt x="8009508" y="0"/>
                </a:moveTo>
                <a:lnTo>
                  <a:pt x="135915" y="0"/>
                </a:lnTo>
                <a:lnTo>
                  <a:pt x="92958" y="6940"/>
                </a:lnTo>
                <a:lnTo>
                  <a:pt x="55648" y="26261"/>
                </a:lnTo>
                <a:lnTo>
                  <a:pt x="26225" y="55714"/>
                </a:lnTo>
                <a:lnTo>
                  <a:pt x="6929" y="93049"/>
                </a:lnTo>
                <a:lnTo>
                  <a:pt x="0" y="136017"/>
                </a:lnTo>
                <a:lnTo>
                  <a:pt x="0" y="679576"/>
                </a:lnTo>
                <a:lnTo>
                  <a:pt x="6929" y="722544"/>
                </a:lnTo>
                <a:lnTo>
                  <a:pt x="26225" y="759879"/>
                </a:lnTo>
                <a:lnTo>
                  <a:pt x="55648" y="789332"/>
                </a:lnTo>
                <a:lnTo>
                  <a:pt x="92958" y="808653"/>
                </a:lnTo>
                <a:lnTo>
                  <a:pt x="135915" y="815594"/>
                </a:lnTo>
                <a:lnTo>
                  <a:pt x="8009508" y="815594"/>
                </a:lnTo>
                <a:lnTo>
                  <a:pt x="8052463" y="808653"/>
                </a:lnTo>
                <a:lnTo>
                  <a:pt x="8089766" y="789332"/>
                </a:lnTo>
                <a:lnTo>
                  <a:pt x="8119182" y="759879"/>
                </a:lnTo>
                <a:lnTo>
                  <a:pt x="8138471" y="722544"/>
                </a:lnTo>
                <a:lnTo>
                  <a:pt x="8145399" y="679576"/>
                </a:lnTo>
                <a:lnTo>
                  <a:pt x="8145399" y="136017"/>
                </a:lnTo>
                <a:lnTo>
                  <a:pt x="8138471" y="93049"/>
                </a:lnTo>
                <a:lnTo>
                  <a:pt x="8119182" y="55714"/>
                </a:lnTo>
                <a:lnTo>
                  <a:pt x="8089766" y="26261"/>
                </a:lnTo>
                <a:lnTo>
                  <a:pt x="8052463" y="6940"/>
                </a:lnTo>
                <a:lnTo>
                  <a:pt x="8009508" y="0"/>
                </a:lnTo>
                <a:close/>
              </a:path>
            </a:pathLst>
          </a:custGeom>
          <a:solidFill>
            <a:srgbClr val="006188"/>
          </a:solidFill>
        </p:spPr>
        <p:txBody>
          <a:bodyPr wrap="square" lIns="0" tIns="0" rIns="0" bIns="0" rtlCol="0"/>
          <a:lstStyle/>
          <a:p>
            <a:endParaRPr/>
          </a:p>
        </p:txBody>
      </p:sp>
      <p:sp>
        <p:nvSpPr>
          <p:cNvPr id="5" name="object 5"/>
          <p:cNvSpPr txBox="1">
            <a:spLocks noGrp="1"/>
          </p:cNvSpPr>
          <p:nvPr>
            <p:ph type="title"/>
          </p:nvPr>
        </p:nvSpPr>
        <p:spPr>
          <a:xfrm>
            <a:off x="690880" y="383540"/>
            <a:ext cx="7386320" cy="567463"/>
          </a:xfrm>
          <a:prstGeom prst="rect">
            <a:avLst/>
          </a:prstGeom>
        </p:spPr>
        <p:txBody>
          <a:bodyPr vert="horz" wrap="square" lIns="0" tIns="13335" rIns="0" bIns="0" rtlCol="0">
            <a:spAutoFit/>
          </a:bodyPr>
          <a:lstStyle/>
          <a:p>
            <a:pPr marL="12700">
              <a:spcBef>
                <a:spcPts val="105"/>
              </a:spcBef>
            </a:pPr>
            <a:r>
              <a:rPr lang="en-US" sz="3600" spc="-15" dirty="0"/>
              <a:t>Ports for </a:t>
            </a:r>
            <a:r>
              <a:rPr lang="en-US" sz="3600" b="1" spc="-65" dirty="0">
                <a:solidFill>
                  <a:srgbClr val="FFFFFF"/>
                </a:solidFill>
                <a:latin typeface="Carlito"/>
              </a:rPr>
              <a:t>Protocols</a:t>
            </a:r>
            <a:r>
              <a:rPr lang="en-US" sz="3600" spc="-15" dirty="0"/>
              <a:t> </a:t>
            </a:r>
            <a:endParaRPr sz="3600" spc="-15" dirty="0"/>
          </a:p>
        </p:txBody>
      </p:sp>
      <p:graphicFrame>
        <p:nvGraphicFramePr>
          <p:cNvPr id="6" name="Table 5">
            <a:extLst>
              <a:ext uri="{FF2B5EF4-FFF2-40B4-BE49-F238E27FC236}">
                <a16:creationId xmlns:a16="http://schemas.microsoft.com/office/drawing/2014/main" xmlns="" id="{535CBDF4-1EA6-49EA-BB81-AE8DD5AE9185}"/>
              </a:ext>
            </a:extLst>
          </p:cNvPr>
          <p:cNvGraphicFramePr>
            <a:graphicFrameLocks noGrp="1"/>
          </p:cNvGraphicFramePr>
          <p:nvPr>
            <p:extLst>
              <p:ext uri="{D42A27DB-BD31-4B8C-83A1-F6EECF244321}">
                <p14:modId xmlns:p14="http://schemas.microsoft.com/office/powerpoint/2010/main" val="3010267426"/>
              </p:ext>
            </p:extLst>
          </p:nvPr>
        </p:nvGraphicFramePr>
        <p:xfrm>
          <a:off x="432608" y="1467921"/>
          <a:ext cx="8347363" cy="5006539"/>
        </p:xfrm>
        <a:graphic>
          <a:graphicData uri="http://schemas.openxmlformats.org/drawingml/2006/table">
            <a:tbl>
              <a:tblPr/>
              <a:tblGrid>
                <a:gridCol w="1600200">
                  <a:extLst>
                    <a:ext uri="{9D8B030D-6E8A-4147-A177-3AD203B41FA5}">
                      <a16:colId xmlns:a16="http://schemas.microsoft.com/office/drawing/2014/main" xmlns="" val="2530418791"/>
                    </a:ext>
                  </a:extLst>
                </a:gridCol>
                <a:gridCol w="6747163">
                  <a:extLst>
                    <a:ext uri="{9D8B030D-6E8A-4147-A177-3AD203B41FA5}">
                      <a16:colId xmlns:a16="http://schemas.microsoft.com/office/drawing/2014/main" xmlns="" val="3503032664"/>
                    </a:ext>
                  </a:extLst>
                </a:gridCol>
              </a:tblGrid>
              <a:tr h="147618">
                <a:tc>
                  <a:txBody>
                    <a:bodyPr/>
                    <a:lstStyle/>
                    <a:p>
                      <a:pPr marL="0" marR="0" algn="ctr">
                        <a:spcBef>
                          <a:spcPts val="0"/>
                        </a:spcBef>
                        <a:spcAft>
                          <a:spcPts val="0"/>
                        </a:spcAft>
                      </a:pPr>
                      <a:r>
                        <a:rPr lang="en-US" sz="1600" dirty="0">
                          <a:effectLst/>
                          <a:latin typeface="Arial" panose="020B0604020202020204" pitchFamily="34" charset="0"/>
                        </a:rPr>
                        <a:t>Port Number</a:t>
                      </a:r>
                      <a:endParaRPr lang="en-US" sz="3600" dirty="0">
                        <a:effectLst/>
                      </a:endParaRPr>
                    </a:p>
                  </a:txBody>
                  <a:tcPr marL="47892" marR="47892" marT="47892" marB="478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gn="ctr">
                        <a:spcBef>
                          <a:spcPts val="0"/>
                        </a:spcBef>
                        <a:spcAft>
                          <a:spcPts val="0"/>
                        </a:spcAft>
                      </a:pPr>
                      <a:r>
                        <a:rPr lang="en-US" sz="1600" dirty="0">
                          <a:effectLst/>
                          <a:latin typeface="Arial" panose="020B0604020202020204" pitchFamily="34" charset="0"/>
                        </a:rPr>
                        <a:t>Usage</a:t>
                      </a:r>
                      <a:endParaRPr lang="en-US" sz="3600" dirty="0">
                        <a:effectLst/>
                      </a:endParaRPr>
                    </a:p>
                  </a:txBody>
                  <a:tcPr marL="47892" marR="47892" marT="47892" marB="478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xmlns="" val="1385830020"/>
                  </a:ext>
                </a:extLst>
              </a:tr>
              <a:tr h="222219">
                <a:tc>
                  <a:txBody>
                    <a:bodyPr/>
                    <a:lstStyle/>
                    <a:p>
                      <a:pPr marL="0" marR="0" algn="ctr">
                        <a:spcBef>
                          <a:spcPts val="0"/>
                        </a:spcBef>
                        <a:spcAft>
                          <a:spcPts val="0"/>
                        </a:spcAft>
                      </a:pPr>
                      <a:r>
                        <a:rPr lang="en-US" sz="1600" b="1" dirty="0">
                          <a:effectLst/>
                          <a:latin typeface="Arial" panose="020B0604020202020204" pitchFamily="34" charset="0"/>
                        </a:rPr>
                        <a:t>20</a:t>
                      </a:r>
                      <a:endParaRPr lang="en-US" sz="3600" b="1" dirty="0">
                        <a:effectLst/>
                      </a:endParaRPr>
                    </a:p>
                  </a:txBody>
                  <a:tcPr marL="47892" marR="47892" marT="47892" marB="478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pt-BR" sz="1600" dirty="0">
                          <a:effectLst/>
                          <a:latin typeface="Arial" panose="020B0604020202020204" pitchFamily="34" charset="0"/>
                        </a:rPr>
                        <a:t>File Transfer Protocol (FTP) Data Transfer</a:t>
                      </a:r>
                      <a:endParaRPr lang="pt-BR" sz="3600" dirty="0">
                        <a:effectLst/>
                      </a:endParaRPr>
                    </a:p>
                  </a:txBody>
                  <a:tcPr marL="47892" marR="47892" marT="47892" marB="478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77872999"/>
                  </a:ext>
                </a:extLst>
              </a:tr>
              <a:tr h="222219">
                <a:tc>
                  <a:txBody>
                    <a:bodyPr/>
                    <a:lstStyle/>
                    <a:p>
                      <a:pPr marL="0" marR="0" algn="ctr">
                        <a:spcBef>
                          <a:spcPts val="0"/>
                        </a:spcBef>
                        <a:spcAft>
                          <a:spcPts val="0"/>
                        </a:spcAft>
                      </a:pPr>
                      <a:r>
                        <a:rPr lang="en-US" sz="1600" b="1">
                          <a:effectLst/>
                          <a:latin typeface="Arial" panose="020B0604020202020204" pitchFamily="34" charset="0"/>
                        </a:rPr>
                        <a:t>21</a:t>
                      </a:r>
                      <a:endParaRPr lang="en-US" sz="3600" b="1">
                        <a:effectLst/>
                      </a:endParaRPr>
                    </a:p>
                  </a:txBody>
                  <a:tcPr marL="47892" marR="47892" marT="47892" marB="478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Arial" panose="020B0604020202020204" pitchFamily="34" charset="0"/>
                        </a:rPr>
                        <a:t>File Transfer Protocol (FTP) Command Control</a:t>
                      </a:r>
                      <a:endParaRPr lang="en-US" sz="3600" dirty="0">
                        <a:effectLst/>
                      </a:endParaRPr>
                    </a:p>
                  </a:txBody>
                  <a:tcPr marL="47892" marR="47892" marT="47892" marB="478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62901189"/>
                  </a:ext>
                </a:extLst>
              </a:tr>
              <a:tr h="222219">
                <a:tc>
                  <a:txBody>
                    <a:bodyPr/>
                    <a:lstStyle/>
                    <a:p>
                      <a:pPr marL="0" marR="0" algn="ctr">
                        <a:spcBef>
                          <a:spcPts val="0"/>
                        </a:spcBef>
                        <a:spcAft>
                          <a:spcPts val="0"/>
                        </a:spcAft>
                      </a:pPr>
                      <a:r>
                        <a:rPr lang="en-US" sz="1600" b="1" dirty="0">
                          <a:effectLst/>
                          <a:latin typeface="Arial" panose="020B0604020202020204" pitchFamily="34" charset="0"/>
                        </a:rPr>
                        <a:t>22</a:t>
                      </a:r>
                      <a:endParaRPr lang="en-US" sz="3600" b="1" dirty="0">
                        <a:effectLst/>
                      </a:endParaRPr>
                    </a:p>
                  </a:txBody>
                  <a:tcPr marL="47892" marR="47892" marT="47892" marB="478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Arial" panose="020B0604020202020204" pitchFamily="34" charset="0"/>
                        </a:rPr>
                        <a:t>Secure Shell (SSH)</a:t>
                      </a:r>
                      <a:endParaRPr lang="en-US" sz="3600" dirty="0">
                        <a:effectLst/>
                      </a:endParaRPr>
                    </a:p>
                  </a:txBody>
                  <a:tcPr marL="47892" marR="47892" marT="47892" marB="478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74060520"/>
                  </a:ext>
                </a:extLst>
              </a:tr>
              <a:tr h="222219">
                <a:tc>
                  <a:txBody>
                    <a:bodyPr/>
                    <a:lstStyle/>
                    <a:p>
                      <a:pPr marL="0" marR="0" algn="ctr">
                        <a:spcBef>
                          <a:spcPts val="0"/>
                        </a:spcBef>
                        <a:spcAft>
                          <a:spcPts val="0"/>
                        </a:spcAft>
                      </a:pPr>
                      <a:r>
                        <a:rPr lang="en-US" sz="1600" b="1" dirty="0">
                          <a:effectLst/>
                          <a:latin typeface="Arial" panose="020B0604020202020204" pitchFamily="34" charset="0"/>
                        </a:rPr>
                        <a:t>23</a:t>
                      </a:r>
                      <a:endParaRPr lang="en-US" sz="3600" b="1" dirty="0">
                        <a:effectLst/>
                      </a:endParaRPr>
                    </a:p>
                  </a:txBody>
                  <a:tcPr marL="47892" marR="47892" marT="47892" marB="478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Arial" panose="020B0604020202020204" pitchFamily="34" charset="0"/>
                        </a:rPr>
                        <a:t>Telnet - Remote login service, unencrypted text messages</a:t>
                      </a:r>
                      <a:endParaRPr lang="en-US" sz="3600" dirty="0">
                        <a:effectLst/>
                      </a:endParaRPr>
                    </a:p>
                  </a:txBody>
                  <a:tcPr marL="47892" marR="47892" marT="47892" marB="478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79528921"/>
                  </a:ext>
                </a:extLst>
              </a:tr>
              <a:tr h="222219">
                <a:tc>
                  <a:txBody>
                    <a:bodyPr/>
                    <a:lstStyle/>
                    <a:p>
                      <a:pPr marL="0" marR="0" algn="ctr">
                        <a:spcBef>
                          <a:spcPts val="0"/>
                        </a:spcBef>
                        <a:spcAft>
                          <a:spcPts val="0"/>
                        </a:spcAft>
                      </a:pPr>
                      <a:r>
                        <a:rPr lang="en-US" sz="1600" b="1" dirty="0">
                          <a:effectLst/>
                          <a:latin typeface="Arial" panose="020B0604020202020204" pitchFamily="34" charset="0"/>
                        </a:rPr>
                        <a:t>25</a:t>
                      </a:r>
                      <a:endParaRPr lang="en-US" sz="3600" b="1" dirty="0">
                        <a:effectLst/>
                      </a:endParaRPr>
                    </a:p>
                  </a:txBody>
                  <a:tcPr marL="47892" marR="47892" marT="47892" marB="478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Arial" panose="020B0604020202020204" pitchFamily="34" charset="0"/>
                        </a:rPr>
                        <a:t>Simple Mail Transfer Protocol (SMTP) E-mail Routing</a:t>
                      </a:r>
                      <a:endParaRPr lang="en-US" sz="3600" dirty="0">
                        <a:effectLst/>
                      </a:endParaRPr>
                    </a:p>
                  </a:txBody>
                  <a:tcPr marL="47892" marR="47892" marT="47892" marB="478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57876779"/>
                  </a:ext>
                </a:extLst>
              </a:tr>
              <a:tr h="222219">
                <a:tc>
                  <a:txBody>
                    <a:bodyPr/>
                    <a:lstStyle/>
                    <a:p>
                      <a:pPr marL="0" marR="0" algn="ctr">
                        <a:spcBef>
                          <a:spcPts val="0"/>
                        </a:spcBef>
                        <a:spcAft>
                          <a:spcPts val="0"/>
                        </a:spcAft>
                      </a:pPr>
                      <a:r>
                        <a:rPr lang="en-US" sz="1600" b="1" dirty="0">
                          <a:effectLst/>
                          <a:latin typeface="Arial" panose="020B0604020202020204" pitchFamily="34" charset="0"/>
                        </a:rPr>
                        <a:t>53</a:t>
                      </a:r>
                      <a:endParaRPr lang="en-US" sz="3600" b="1" dirty="0">
                        <a:effectLst/>
                      </a:endParaRPr>
                    </a:p>
                  </a:txBody>
                  <a:tcPr marL="47892" marR="47892" marT="47892" marB="478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Arial" panose="020B0604020202020204" pitchFamily="34" charset="0"/>
                        </a:rPr>
                        <a:t>Domain Name System (DNS) service</a:t>
                      </a:r>
                      <a:endParaRPr lang="en-US" sz="3600" dirty="0">
                        <a:effectLst/>
                      </a:endParaRPr>
                    </a:p>
                  </a:txBody>
                  <a:tcPr marL="47892" marR="47892" marT="47892" marB="478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10124321"/>
                  </a:ext>
                </a:extLst>
              </a:tr>
              <a:tr h="222219">
                <a:tc>
                  <a:txBody>
                    <a:bodyPr/>
                    <a:lstStyle/>
                    <a:p>
                      <a:pPr marL="0" marR="0" algn="ctr">
                        <a:spcBef>
                          <a:spcPts val="0"/>
                        </a:spcBef>
                        <a:spcAft>
                          <a:spcPts val="0"/>
                        </a:spcAft>
                      </a:pPr>
                      <a:r>
                        <a:rPr lang="en-US" sz="1600" b="1" dirty="0">
                          <a:effectLst/>
                          <a:latin typeface="Arial" panose="020B0604020202020204" pitchFamily="34" charset="0"/>
                        </a:rPr>
                        <a:t>80</a:t>
                      </a:r>
                      <a:endParaRPr lang="en-US" sz="3600" b="1" dirty="0">
                        <a:effectLst/>
                      </a:endParaRPr>
                    </a:p>
                  </a:txBody>
                  <a:tcPr marL="47892" marR="47892" marT="47892" marB="478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Arial" panose="020B0604020202020204" pitchFamily="34" charset="0"/>
                        </a:rPr>
                        <a:t>Hypertext Transfer Protocol (HTTP) used in World Wide Web</a:t>
                      </a:r>
                      <a:endParaRPr lang="en-US" sz="3600" dirty="0">
                        <a:effectLst/>
                      </a:endParaRPr>
                    </a:p>
                  </a:txBody>
                  <a:tcPr marL="47892" marR="47892" marT="47892" marB="478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67604271"/>
                  </a:ext>
                </a:extLst>
              </a:tr>
              <a:tr h="348655">
                <a:tc>
                  <a:txBody>
                    <a:bodyPr/>
                    <a:lstStyle/>
                    <a:p>
                      <a:pPr marL="0" marR="0" algn="ctr">
                        <a:spcBef>
                          <a:spcPts val="0"/>
                        </a:spcBef>
                        <a:spcAft>
                          <a:spcPts val="0"/>
                        </a:spcAft>
                      </a:pPr>
                      <a:r>
                        <a:rPr lang="en-US" sz="1600" b="1" dirty="0">
                          <a:effectLst/>
                          <a:latin typeface="Arial" panose="020B0604020202020204" pitchFamily="34" charset="0"/>
                        </a:rPr>
                        <a:t>110</a:t>
                      </a:r>
                      <a:endParaRPr lang="en-US" sz="3600" b="1" dirty="0">
                        <a:effectLst/>
                      </a:endParaRPr>
                    </a:p>
                  </a:txBody>
                  <a:tcPr marL="47892" marR="47892" marT="47892" marB="478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Arial" panose="020B0604020202020204" pitchFamily="34" charset="0"/>
                        </a:rPr>
                        <a:t>Post Office Protocol (POP3) used by e-mail clients to retrieve e-mail from a server</a:t>
                      </a:r>
                      <a:endParaRPr lang="en-US" sz="3600" dirty="0">
                        <a:effectLst/>
                      </a:endParaRPr>
                    </a:p>
                  </a:txBody>
                  <a:tcPr marL="47892" marR="47892" marT="47892" marB="478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11726934"/>
                  </a:ext>
                </a:extLst>
              </a:tr>
              <a:tr h="348655">
                <a:tc>
                  <a:txBody>
                    <a:bodyPr/>
                    <a:lstStyle/>
                    <a:p>
                      <a:pPr marL="0" marR="0" algn="ctr" fontAlgn="base">
                        <a:spcBef>
                          <a:spcPts val="0"/>
                        </a:spcBef>
                        <a:spcAft>
                          <a:spcPts val="0"/>
                        </a:spcAft>
                      </a:pPr>
                      <a:r>
                        <a:rPr lang="en-US" sz="1600" b="1" dirty="0">
                          <a:solidFill>
                            <a:schemeClr val="tx1"/>
                          </a:solidFill>
                          <a:effectLst/>
                          <a:latin typeface="Arial" panose="020B0604020202020204" pitchFamily="34" charset="0"/>
                          <a:ea typeface="+mn-ea"/>
                          <a:cs typeface="+mn-cs"/>
                        </a:rPr>
                        <a:t>67, 68</a:t>
                      </a:r>
                    </a:p>
                  </a:txBody>
                  <a:tcPr marL="95250" marR="95250" marT="95250" marB="952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fontAlgn="base">
                        <a:spcBef>
                          <a:spcPts val="0"/>
                        </a:spcBef>
                        <a:spcAft>
                          <a:spcPts val="0"/>
                        </a:spcAft>
                      </a:pPr>
                      <a:r>
                        <a:rPr lang="en-US" sz="1600" dirty="0">
                          <a:solidFill>
                            <a:schemeClr val="tx1"/>
                          </a:solidFill>
                          <a:effectLst/>
                          <a:latin typeface="Arial" panose="020B0604020202020204" pitchFamily="34" charset="0"/>
                          <a:ea typeface="+mn-ea"/>
                          <a:cs typeface="+mn-cs"/>
                        </a:rPr>
                        <a:t>The port number 68 is used for DHCP client and 67 is used for DHCP server</a:t>
                      </a:r>
                    </a:p>
                  </a:txBody>
                  <a:tcPr marL="95250" marR="95250" marT="95250" marB="952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4831305"/>
                  </a:ext>
                </a:extLst>
              </a:tr>
              <a:tr h="348655">
                <a:tc>
                  <a:txBody>
                    <a:bodyPr/>
                    <a:lstStyle/>
                    <a:p>
                      <a:pPr marL="0" marR="0" algn="ctr">
                        <a:spcBef>
                          <a:spcPts val="0"/>
                        </a:spcBef>
                        <a:spcAft>
                          <a:spcPts val="0"/>
                        </a:spcAft>
                      </a:pPr>
                      <a:r>
                        <a:rPr lang="en-US" sz="1600" b="1" dirty="0">
                          <a:effectLst/>
                          <a:latin typeface="Arial" panose="020B0604020202020204" pitchFamily="34" charset="0"/>
                        </a:rPr>
                        <a:t>143</a:t>
                      </a:r>
                      <a:endParaRPr lang="en-US" sz="3600" b="1" dirty="0">
                        <a:effectLst/>
                      </a:endParaRPr>
                    </a:p>
                  </a:txBody>
                  <a:tcPr marL="47892" marR="47892" marT="47892" marB="478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Arial" panose="020B0604020202020204" pitchFamily="34" charset="0"/>
                        </a:rPr>
                        <a:t>Internet Message Access Protocol (IMAP) Management of Digital Mail</a:t>
                      </a:r>
                      <a:endParaRPr lang="en-US" sz="3600" dirty="0">
                        <a:effectLst/>
                      </a:endParaRPr>
                    </a:p>
                  </a:txBody>
                  <a:tcPr marL="47892" marR="47892" marT="47892" marB="478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71258957"/>
                  </a:ext>
                </a:extLst>
              </a:tr>
              <a:tr h="222219">
                <a:tc>
                  <a:txBody>
                    <a:bodyPr/>
                    <a:lstStyle/>
                    <a:p>
                      <a:pPr marL="0" marR="0" algn="ctr">
                        <a:spcBef>
                          <a:spcPts val="0"/>
                        </a:spcBef>
                        <a:spcAft>
                          <a:spcPts val="0"/>
                        </a:spcAft>
                      </a:pPr>
                      <a:r>
                        <a:rPr lang="en-US" sz="1600" b="1" dirty="0">
                          <a:effectLst/>
                          <a:latin typeface="Arial" panose="020B0604020202020204" pitchFamily="34" charset="0"/>
                        </a:rPr>
                        <a:t>161</a:t>
                      </a:r>
                      <a:endParaRPr lang="en-US" sz="3600" b="1" dirty="0">
                        <a:effectLst/>
                      </a:endParaRPr>
                    </a:p>
                  </a:txBody>
                  <a:tcPr marL="47892" marR="47892" marT="47892" marB="478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Arial" panose="020B0604020202020204" pitchFamily="34" charset="0"/>
                        </a:rPr>
                        <a:t>Simple Network Management Protocol (SNMP)</a:t>
                      </a:r>
                      <a:endParaRPr lang="en-US" sz="3600" dirty="0">
                        <a:effectLst/>
                      </a:endParaRPr>
                    </a:p>
                  </a:txBody>
                  <a:tcPr marL="47892" marR="47892" marT="47892" marB="478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60491525"/>
                  </a:ext>
                </a:extLst>
              </a:tr>
              <a:tr h="222219">
                <a:tc>
                  <a:txBody>
                    <a:bodyPr/>
                    <a:lstStyle/>
                    <a:p>
                      <a:pPr marL="0" marR="0" algn="ctr">
                        <a:spcBef>
                          <a:spcPts val="0"/>
                        </a:spcBef>
                        <a:spcAft>
                          <a:spcPts val="0"/>
                        </a:spcAft>
                      </a:pPr>
                      <a:r>
                        <a:rPr lang="en-US" sz="1600" b="1" dirty="0">
                          <a:effectLst/>
                          <a:latin typeface="Arial" panose="020B0604020202020204" pitchFamily="34" charset="0"/>
                        </a:rPr>
                        <a:t>443</a:t>
                      </a:r>
                      <a:endParaRPr lang="en-US" sz="3600" b="1" dirty="0">
                        <a:effectLst/>
                      </a:endParaRPr>
                    </a:p>
                  </a:txBody>
                  <a:tcPr marL="47892" marR="47892" marT="47892" marB="478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Arial" panose="020B0604020202020204" pitchFamily="34" charset="0"/>
                        </a:rPr>
                        <a:t>HTTP Secure (HTTPS) HTTP over TLS/SSL</a:t>
                      </a:r>
                      <a:endParaRPr lang="en-US" sz="3600" dirty="0">
                        <a:effectLst/>
                      </a:endParaRPr>
                    </a:p>
                  </a:txBody>
                  <a:tcPr marL="47892" marR="47892" marT="47892" marB="478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84605936"/>
                  </a:ext>
                </a:extLst>
              </a:tr>
            </a:tbl>
          </a:graphicData>
        </a:graphic>
      </p:graphicFrame>
    </p:spTree>
    <p:extLst>
      <p:ext uri="{BB962C8B-B14F-4D97-AF65-F5344CB8AC3E}">
        <p14:creationId xmlns:p14="http://schemas.microsoft.com/office/powerpoint/2010/main" val="40080050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146170" y="2699067"/>
            <a:ext cx="2463165" cy="1490345"/>
          </a:xfrm>
          <a:prstGeom prst="rect">
            <a:avLst/>
          </a:prstGeom>
        </p:spPr>
        <p:txBody>
          <a:bodyPr vert="horz" wrap="square" lIns="0" tIns="13970" rIns="0" bIns="0" rtlCol="0">
            <a:spAutoFit/>
          </a:bodyPr>
          <a:lstStyle/>
          <a:p>
            <a:pPr marL="12700">
              <a:lnSpc>
                <a:spcPct val="100000"/>
              </a:lnSpc>
              <a:spcBef>
                <a:spcPts val="110"/>
              </a:spcBef>
            </a:pPr>
            <a:r>
              <a:rPr sz="9600" b="1" dirty="0">
                <a:solidFill>
                  <a:srgbClr val="C00000"/>
                </a:solidFill>
                <a:latin typeface="Carlito"/>
                <a:cs typeface="Carlito"/>
              </a:rPr>
              <a:t>Q&amp;A</a:t>
            </a:r>
            <a:endParaRPr sz="9600">
              <a:latin typeface="Carlito"/>
              <a:cs typeface="Carlito"/>
            </a:endParaRPr>
          </a:p>
        </p:txBody>
      </p:sp>
    </p:spTree>
    <p:extLst>
      <p:ext uri="{BB962C8B-B14F-4D97-AF65-F5344CB8AC3E}">
        <p14:creationId xmlns:p14="http://schemas.microsoft.com/office/powerpoint/2010/main" val="1817549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533400" y="316102"/>
            <a:ext cx="8145780" cy="815975"/>
          </a:xfrm>
          <a:custGeom>
            <a:avLst/>
            <a:gdLst/>
            <a:ahLst/>
            <a:cxnLst/>
            <a:rect l="l" t="t" r="r" b="b"/>
            <a:pathLst>
              <a:path w="8145780" h="815975">
                <a:moveTo>
                  <a:pt x="8009508" y="0"/>
                </a:moveTo>
                <a:lnTo>
                  <a:pt x="135915" y="0"/>
                </a:lnTo>
                <a:lnTo>
                  <a:pt x="92958" y="6940"/>
                </a:lnTo>
                <a:lnTo>
                  <a:pt x="55648" y="26261"/>
                </a:lnTo>
                <a:lnTo>
                  <a:pt x="26225" y="55714"/>
                </a:lnTo>
                <a:lnTo>
                  <a:pt x="6929" y="93049"/>
                </a:lnTo>
                <a:lnTo>
                  <a:pt x="0" y="136017"/>
                </a:lnTo>
                <a:lnTo>
                  <a:pt x="0" y="679576"/>
                </a:lnTo>
                <a:lnTo>
                  <a:pt x="6929" y="722544"/>
                </a:lnTo>
                <a:lnTo>
                  <a:pt x="26225" y="759879"/>
                </a:lnTo>
                <a:lnTo>
                  <a:pt x="55648" y="789332"/>
                </a:lnTo>
                <a:lnTo>
                  <a:pt x="92958" y="808653"/>
                </a:lnTo>
                <a:lnTo>
                  <a:pt x="135915" y="815594"/>
                </a:lnTo>
                <a:lnTo>
                  <a:pt x="8009508" y="815594"/>
                </a:lnTo>
                <a:lnTo>
                  <a:pt x="8052463" y="808653"/>
                </a:lnTo>
                <a:lnTo>
                  <a:pt x="8089766" y="789332"/>
                </a:lnTo>
                <a:lnTo>
                  <a:pt x="8119182" y="759879"/>
                </a:lnTo>
                <a:lnTo>
                  <a:pt x="8138471" y="722544"/>
                </a:lnTo>
                <a:lnTo>
                  <a:pt x="8145399" y="679576"/>
                </a:lnTo>
                <a:lnTo>
                  <a:pt x="8145399" y="136017"/>
                </a:lnTo>
                <a:lnTo>
                  <a:pt x="8138471" y="93049"/>
                </a:lnTo>
                <a:lnTo>
                  <a:pt x="8119182" y="55714"/>
                </a:lnTo>
                <a:lnTo>
                  <a:pt x="8089766" y="26261"/>
                </a:lnTo>
                <a:lnTo>
                  <a:pt x="8052463" y="6940"/>
                </a:lnTo>
                <a:lnTo>
                  <a:pt x="8009508" y="0"/>
                </a:lnTo>
                <a:close/>
              </a:path>
            </a:pathLst>
          </a:custGeom>
          <a:solidFill>
            <a:srgbClr val="006188"/>
          </a:solidFill>
        </p:spPr>
        <p:txBody>
          <a:bodyPr wrap="square" lIns="0" tIns="0" rIns="0" bIns="0" rtlCol="0"/>
          <a:lstStyle/>
          <a:p>
            <a:endParaRPr/>
          </a:p>
        </p:txBody>
      </p:sp>
      <p:sp>
        <p:nvSpPr>
          <p:cNvPr id="7" name="TextBox 6">
            <a:extLst>
              <a:ext uri="{FF2B5EF4-FFF2-40B4-BE49-F238E27FC236}">
                <a16:creationId xmlns:a16="http://schemas.microsoft.com/office/drawing/2014/main" xmlns="" id="{46BAED30-30A3-4478-9FC1-FE133769E4BD}"/>
              </a:ext>
            </a:extLst>
          </p:cNvPr>
          <p:cNvSpPr txBox="1"/>
          <p:nvPr/>
        </p:nvSpPr>
        <p:spPr>
          <a:xfrm>
            <a:off x="533400" y="1676400"/>
            <a:ext cx="8145780" cy="3831498"/>
          </a:xfrm>
          <a:prstGeom prst="rect">
            <a:avLst/>
          </a:prstGeom>
          <a:noFill/>
        </p:spPr>
        <p:txBody>
          <a:bodyPr wrap="square">
            <a:spAutoFit/>
          </a:bodyPr>
          <a:lstStyle/>
          <a:p>
            <a:pPr marL="285750" indent="-285750" algn="just" fontAlgn="base">
              <a:lnSpc>
                <a:spcPct val="107000"/>
              </a:lnSpc>
              <a:spcBef>
                <a:spcPts val="1125"/>
              </a:spcBef>
              <a:spcAft>
                <a:spcPts val="1125"/>
              </a:spcAft>
              <a:buClr>
                <a:srgbClr val="0083B7"/>
              </a:buClr>
              <a:buFont typeface="Arial" panose="020B0604020202020204" pitchFamily="34" charset="0"/>
              <a:buChar char="•"/>
              <a:tabLst>
                <a:tab pos="247015" algn="l"/>
              </a:tabLst>
            </a:pPr>
            <a:r>
              <a:rPr lang="en-US" sz="2000" dirty="0">
                <a:latin typeface="Arial" panose="020B0604020202020204" pitchFamily="34" charset="0"/>
                <a:cs typeface="Arial" panose="020B0604020202020204" pitchFamily="34" charset="0"/>
              </a:rPr>
              <a:t>Computers with DHCP cannot be used as servers, as their IPs change over time.</a:t>
            </a:r>
          </a:p>
          <a:p>
            <a:pPr marL="285750" indent="-285750" algn="just" fontAlgn="base">
              <a:lnSpc>
                <a:spcPct val="107000"/>
              </a:lnSpc>
              <a:spcBef>
                <a:spcPts val="1125"/>
              </a:spcBef>
              <a:spcAft>
                <a:spcPts val="1125"/>
              </a:spcAft>
              <a:buClr>
                <a:srgbClr val="0083B7"/>
              </a:buClr>
              <a:buFont typeface="Arial" panose="020B0604020202020204" pitchFamily="34" charset="0"/>
              <a:buChar char="•"/>
              <a:tabLst>
                <a:tab pos="247015" algn="l"/>
              </a:tabLst>
            </a:pPr>
            <a:r>
              <a:rPr lang="en-US" sz="2000" dirty="0">
                <a:latin typeface="Arial" panose="020B0604020202020204" pitchFamily="34" charset="0"/>
                <a:cs typeface="Arial" panose="020B0604020202020204" pitchFamily="34" charset="0"/>
              </a:rPr>
              <a:t>DHCP is the preferred mechanism for dynamic assignment of IP addresses.</a:t>
            </a:r>
          </a:p>
          <a:p>
            <a:pPr marL="285750" indent="-285750" algn="just" fontAlgn="base">
              <a:lnSpc>
                <a:spcPct val="107000"/>
              </a:lnSpc>
              <a:spcBef>
                <a:spcPts val="1125"/>
              </a:spcBef>
              <a:spcAft>
                <a:spcPts val="1125"/>
              </a:spcAft>
              <a:buClr>
                <a:srgbClr val="0083B7"/>
              </a:buClr>
              <a:buFont typeface="Arial" panose="020B0604020202020204" pitchFamily="34" charset="0"/>
              <a:buChar char="•"/>
              <a:tabLst>
                <a:tab pos="247015" algn="l"/>
              </a:tabLst>
            </a:pPr>
            <a:r>
              <a:rPr lang="en-US" sz="2000" dirty="0">
                <a:latin typeface="Arial" panose="020B0604020202020204" pitchFamily="34" charset="0"/>
                <a:cs typeface="Arial" panose="020B0604020202020204" pitchFamily="34" charset="0"/>
              </a:rPr>
              <a:t>Protocol for providing configuration parameters to hosts over network</a:t>
            </a:r>
          </a:p>
          <a:p>
            <a:pPr marL="285750" indent="-285750" algn="just" fontAlgn="base">
              <a:lnSpc>
                <a:spcPct val="107000"/>
              </a:lnSpc>
              <a:spcBef>
                <a:spcPts val="1125"/>
              </a:spcBef>
              <a:spcAft>
                <a:spcPts val="1125"/>
              </a:spcAft>
              <a:buClr>
                <a:srgbClr val="0083B7"/>
              </a:buClr>
              <a:buFont typeface="Arial" panose="020B0604020202020204" pitchFamily="34" charset="0"/>
              <a:buChar char="•"/>
              <a:tabLst>
                <a:tab pos="247015" algn="l"/>
              </a:tabLst>
            </a:pPr>
            <a:r>
              <a:rPr lang="en-US" sz="2000" dirty="0">
                <a:latin typeface="Arial" panose="020B0604020202020204" pitchFamily="34" charset="0"/>
                <a:cs typeface="Arial" panose="020B0604020202020204" pitchFamily="34" charset="0"/>
              </a:rPr>
              <a:t>Dynamic allocation of IP addresses.</a:t>
            </a:r>
          </a:p>
          <a:p>
            <a:pPr marL="285750" indent="-285750" algn="just" fontAlgn="base">
              <a:lnSpc>
                <a:spcPct val="107000"/>
              </a:lnSpc>
              <a:spcBef>
                <a:spcPts val="1125"/>
              </a:spcBef>
              <a:spcAft>
                <a:spcPts val="1125"/>
              </a:spcAft>
              <a:buClr>
                <a:srgbClr val="0083B7"/>
              </a:buClr>
              <a:buFont typeface="Arial" panose="020B0604020202020204" pitchFamily="34" charset="0"/>
              <a:buChar char="•"/>
              <a:tabLst>
                <a:tab pos="247015" algn="l"/>
              </a:tabLst>
            </a:pPr>
            <a:r>
              <a:rPr lang="en-US" sz="2000" dirty="0">
                <a:latin typeface="Arial" panose="020B0604020202020204" pitchFamily="34" charset="0"/>
                <a:cs typeface="Arial" panose="020B0604020202020204" pitchFamily="34" charset="0"/>
              </a:rPr>
              <a:t>Minimal human intervention.</a:t>
            </a:r>
          </a:p>
        </p:txBody>
      </p:sp>
      <p:sp>
        <p:nvSpPr>
          <p:cNvPr id="9" name="TextBox 8">
            <a:extLst>
              <a:ext uri="{FF2B5EF4-FFF2-40B4-BE49-F238E27FC236}">
                <a16:creationId xmlns:a16="http://schemas.microsoft.com/office/drawing/2014/main" xmlns="" id="{364C84A1-D5CE-435B-901C-22472B916D59}"/>
              </a:ext>
            </a:extLst>
          </p:cNvPr>
          <p:cNvSpPr txBox="1"/>
          <p:nvPr/>
        </p:nvSpPr>
        <p:spPr>
          <a:xfrm>
            <a:off x="685800" y="628377"/>
            <a:ext cx="8145780" cy="435440"/>
          </a:xfrm>
          <a:prstGeom prst="rect">
            <a:avLst/>
          </a:prstGeom>
          <a:noFill/>
        </p:spPr>
        <p:txBody>
          <a:bodyPr wrap="square">
            <a:spAutoFit/>
          </a:bodyPr>
          <a:lstStyle/>
          <a:p>
            <a:pPr fontAlgn="base">
              <a:lnSpc>
                <a:spcPts val="2250"/>
              </a:lnSpc>
              <a:spcBef>
                <a:spcPts val="1500"/>
              </a:spcBef>
              <a:spcAft>
                <a:spcPts val="1500"/>
              </a:spcAft>
            </a:pPr>
            <a:r>
              <a:rPr lang="en-US" sz="3200" b="1" spc="-15" dirty="0">
                <a:solidFill>
                  <a:schemeClr val="bg1"/>
                </a:solidFill>
                <a:latin typeface="Carlito"/>
                <a:ea typeface="+mj-ea"/>
              </a:rPr>
              <a:t>DHCP: Dynamic Host Configuration Protocol</a:t>
            </a:r>
          </a:p>
        </p:txBody>
      </p:sp>
    </p:spTree>
    <p:extLst>
      <p:ext uri="{BB962C8B-B14F-4D97-AF65-F5344CB8AC3E}">
        <p14:creationId xmlns:p14="http://schemas.microsoft.com/office/powerpoint/2010/main" val="1449547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90880" y="383540"/>
            <a:ext cx="3573145" cy="575310"/>
          </a:xfrm>
          <a:prstGeom prst="rect">
            <a:avLst/>
          </a:prstGeom>
        </p:spPr>
        <p:txBody>
          <a:bodyPr vert="horz" wrap="square" lIns="0" tIns="13335" rIns="0" bIns="0" rtlCol="0">
            <a:spAutoFit/>
          </a:bodyPr>
          <a:lstStyle/>
          <a:p>
            <a:pPr marL="12700">
              <a:lnSpc>
                <a:spcPct val="100000"/>
              </a:lnSpc>
              <a:spcBef>
                <a:spcPts val="105"/>
              </a:spcBef>
            </a:pPr>
            <a:r>
              <a:rPr spc="-15" dirty="0"/>
              <a:t>DHCPv4</a:t>
            </a:r>
            <a:r>
              <a:rPr dirty="0"/>
              <a:t> </a:t>
            </a:r>
            <a:r>
              <a:rPr spc="-5" dirty="0"/>
              <a:t>Operation</a:t>
            </a:r>
          </a:p>
        </p:txBody>
      </p:sp>
      <p:grpSp>
        <p:nvGrpSpPr>
          <p:cNvPr id="3" name="object 3"/>
          <p:cNvGrpSpPr/>
          <p:nvPr/>
        </p:nvGrpSpPr>
        <p:grpSpPr>
          <a:xfrm>
            <a:off x="533400" y="1295400"/>
            <a:ext cx="8298180" cy="5246498"/>
            <a:chOff x="1513834" y="1208996"/>
            <a:chExt cx="6116955" cy="5477510"/>
          </a:xfrm>
        </p:grpSpPr>
        <p:sp>
          <p:nvSpPr>
            <p:cNvPr id="4" name="object 4"/>
            <p:cNvSpPr/>
            <p:nvPr/>
          </p:nvSpPr>
          <p:spPr>
            <a:xfrm>
              <a:off x="1524000" y="1219161"/>
              <a:ext cx="6096000" cy="5456936"/>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518920" y="1214081"/>
              <a:ext cx="6106160" cy="5467350"/>
            </a:xfrm>
            <a:custGeom>
              <a:avLst/>
              <a:gdLst/>
              <a:ahLst/>
              <a:cxnLst/>
              <a:rect l="l" t="t" r="r" b="b"/>
              <a:pathLst>
                <a:path w="6106159" h="5467350">
                  <a:moveTo>
                    <a:pt x="0" y="5467096"/>
                  </a:moveTo>
                  <a:lnTo>
                    <a:pt x="6106159" y="5467096"/>
                  </a:lnTo>
                  <a:lnTo>
                    <a:pt x="6106159" y="0"/>
                  </a:lnTo>
                  <a:lnTo>
                    <a:pt x="0" y="0"/>
                  </a:lnTo>
                  <a:lnTo>
                    <a:pt x="0" y="5467096"/>
                  </a:lnTo>
                  <a:close/>
                </a:path>
              </a:pathLst>
            </a:custGeom>
            <a:ln w="10170">
              <a:solidFill>
                <a:srgbClr val="000000"/>
              </a:solidFill>
            </a:ln>
          </p:spPr>
          <p:txBody>
            <a:bodyPr wrap="square" lIns="0" tIns="0" rIns="0" bIns="0" rtlCol="0"/>
            <a:lstStyle/>
            <a:p>
              <a:endParaRPr/>
            </a:p>
          </p:txBody>
        </p:sp>
      </p:grpSp>
      <p:sp>
        <p:nvSpPr>
          <p:cNvPr id="9" name="object 4">
            <a:extLst>
              <a:ext uri="{FF2B5EF4-FFF2-40B4-BE49-F238E27FC236}">
                <a16:creationId xmlns:a16="http://schemas.microsoft.com/office/drawing/2014/main" xmlns="" id="{B82D3A45-D30B-42DB-8352-B1ADF3392C72}"/>
              </a:ext>
            </a:extLst>
          </p:cNvPr>
          <p:cNvSpPr/>
          <p:nvPr/>
        </p:nvSpPr>
        <p:spPr>
          <a:xfrm>
            <a:off x="533400" y="316102"/>
            <a:ext cx="8145780" cy="815975"/>
          </a:xfrm>
          <a:custGeom>
            <a:avLst/>
            <a:gdLst/>
            <a:ahLst/>
            <a:cxnLst/>
            <a:rect l="l" t="t" r="r" b="b"/>
            <a:pathLst>
              <a:path w="8145780" h="815975">
                <a:moveTo>
                  <a:pt x="8009508" y="0"/>
                </a:moveTo>
                <a:lnTo>
                  <a:pt x="135915" y="0"/>
                </a:lnTo>
                <a:lnTo>
                  <a:pt x="92958" y="6940"/>
                </a:lnTo>
                <a:lnTo>
                  <a:pt x="55648" y="26261"/>
                </a:lnTo>
                <a:lnTo>
                  <a:pt x="26225" y="55714"/>
                </a:lnTo>
                <a:lnTo>
                  <a:pt x="6929" y="93049"/>
                </a:lnTo>
                <a:lnTo>
                  <a:pt x="0" y="136017"/>
                </a:lnTo>
                <a:lnTo>
                  <a:pt x="0" y="679576"/>
                </a:lnTo>
                <a:lnTo>
                  <a:pt x="6929" y="722544"/>
                </a:lnTo>
                <a:lnTo>
                  <a:pt x="26225" y="759879"/>
                </a:lnTo>
                <a:lnTo>
                  <a:pt x="55648" y="789332"/>
                </a:lnTo>
                <a:lnTo>
                  <a:pt x="92958" y="808653"/>
                </a:lnTo>
                <a:lnTo>
                  <a:pt x="135915" y="815594"/>
                </a:lnTo>
                <a:lnTo>
                  <a:pt x="8009508" y="815594"/>
                </a:lnTo>
                <a:lnTo>
                  <a:pt x="8052463" y="808653"/>
                </a:lnTo>
                <a:lnTo>
                  <a:pt x="8089766" y="789332"/>
                </a:lnTo>
                <a:lnTo>
                  <a:pt x="8119182" y="759879"/>
                </a:lnTo>
                <a:lnTo>
                  <a:pt x="8138471" y="722544"/>
                </a:lnTo>
                <a:lnTo>
                  <a:pt x="8145399" y="679576"/>
                </a:lnTo>
                <a:lnTo>
                  <a:pt x="8145399" y="136017"/>
                </a:lnTo>
                <a:lnTo>
                  <a:pt x="8138471" y="93049"/>
                </a:lnTo>
                <a:lnTo>
                  <a:pt x="8119182" y="55714"/>
                </a:lnTo>
                <a:lnTo>
                  <a:pt x="8089766" y="26261"/>
                </a:lnTo>
                <a:lnTo>
                  <a:pt x="8052463" y="6940"/>
                </a:lnTo>
                <a:lnTo>
                  <a:pt x="8009508" y="0"/>
                </a:lnTo>
                <a:close/>
              </a:path>
            </a:pathLst>
          </a:custGeom>
          <a:solidFill>
            <a:srgbClr val="006188"/>
          </a:solidFill>
        </p:spPr>
        <p:txBody>
          <a:bodyPr wrap="square" lIns="0" tIns="0" rIns="0" bIns="0" rtlCol="0"/>
          <a:lstStyle/>
          <a:p>
            <a:endParaRPr/>
          </a:p>
        </p:txBody>
      </p:sp>
      <p:sp>
        <p:nvSpPr>
          <p:cNvPr id="10" name="TextBox 9">
            <a:extLst>
              <a:ext uri="{FF2B5EF4-FFF2-40B4-BE49-F238E27FC236}">
                <a16:creationId xmlns:a16="http://schemas.microsoft.com/office/drawing/2014/main" xmlns="" id="{366A9862-47B4-4D12-97EA-D6483870054B}"/>
              </a:ext>
            </a:extLst>
          </p:cNvPr>
          <p:cNvSpPr txBox="1"/>
          <p:nvPr/>
        </p:nvSpPr>
        <p:spPr>
          <a:xfrm>
            <a:off x="685800" y="628377"/>
            <a:ext cx="8145780" cy="435440"/>
          </a:xfrm>
          <a:prstGeom prst="rect">
            <a:avLst/>
          </a:prstGeom>
          <a:noFill/>
        </p:spPr>
        <p:txBody>
          <a:bodyPr wrap="square">
            <a:spAutoFit/>
          </a:bodyPr>
          <a:lstStyle/>
          <a:p>
            <a:pPr fontAlgn="base">
              <a:lnSpc>
                <a:spcPts val="2250"/>
              </a:lnSpc>
              <a:spcBef>
                <a:spcPts val="1500"/>
              </a:spcBef>
              <a:spcAft>
                <a:spcPts val="1500"/>
              </a:spcAft>
            </a:pPr>
            <a:r>
              <a:rPr lang="en-US" sz="3200" b="1" spc="-15" dirty="0">
                <a:solidFill>
                  <a:schemeClr val="bg1"/>
                </a:solidFill>
                <a:latin typeface="Carlito"/>
                <a:ea typeface="+mj-ea"/>
              </a:rPr>
              <a:t>DHCP: Dynamic Host Configuration Protocol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4">
            <a:extLst>
              <a:ext uri="{FF2B5EF4-FFF2-40B4-BE49-F238E27FC236}">
                <a16:creationId xmlns:a16="http://schemas.microsoft.com/office/drawing/2014/main" xmlns="" id="{24FBFB5C-6FCD-463F-9C1C-AA4FB378C2D3}"/>
              </a:ext>
            </a:extLst>
          </p:cNvPr>
          <p:cNvSpPr/>
          <p:nvPr/>
        </p:nvSpPr>
        <p:spPr>
          <a:xfrm>
            <a:off x="533400" y="316102"/>
            <a:ext cx="8145780" cy="815975"/>
          </a:xfrm>
          <a:custGeom>
            <a:avLst/>
            <a:gdLst/>
            <a:ahLst/>
            <a:cxnLst/>
            <a:rect l="l" t="t" r="r" b="b"/>
            <a:pathLst>
              <a:path w="8145780" h="815975">
                <a:moveTo>
                  <a:pt x="8009508" y="0"/>
                </a:moveTo>
                <a:lnTo>
                  <a:pt x="135915" y="0"/>
                </a:lnTo>
                <a:lnTo>
                  <a:pt x="92958" y="6940"/>
                </a:lnTo>
                <a:lnTo>
                  <a:pt x="55648" y="26261"/>
                </a:lnTo>
                <a:lnTo>
                  <a:pt x="26225" y="55714"/>
                </a:lnTo>
                <a:lnTo>
                  <a:pt x="6929" y="93049"/>
                </a:lnTo>
                <a:lnTo>
                  <a:pt x="0" y="136017"/>
                </a:lnTo>
                <a:lnTo>
                  <a:pt x="0" y="679576"/>
                </a:lnTo>
                <a:lnTo>
                  <a:pt x="6929" y="722544"/>
                </a:lnTo>
                <a:lnTo>
                  <a:pt x="26225" y="759879"/>
                </a:lnTo>
                <a:lnTo>
                  <a:pt x="55648" y="789332"/>
                </a:lnTo>
                <a:lnTo>
                  <a:pt x="92958" y="808653"/>
                </a:lnTo>
                <a:lnTo>
                  <a:pt x="135915" y="815594"/>
                </a:lnTo>
                <a:lnTo>
                  <a:pt x="8009508" y="815594"/>
                </a:lnTo>
                <a:lnTo>
                  <a:pt x="8052463" y="808653"/>
                </a:lnTo>
                <a:lnTo>
                  <a:pt x="8089766" y="789332"/>
                </a:lnTo>
                <a:lnTo>
                  <a:pt x="8119182" y="759879"/>
                </a:lnTo>
                <a:lnTo>
                  <a:pt x="8138471" y="722544"/>
                </a:lnTo>
                <a:lnTo>
                  <a:pt x="8145399" y="679576"/>
                </a:lnTo>
                <a:lnTo>
                  <a:pt x="8145399" y="136017"/>
                </a:lnTo>
                <a:lnTo>
                  <a:pt x="8138471" y="93049"/>
                </a:lnTo>
                <a:lnTo>
                  <a:pt x="8119182" y="55714"/>
                </a:lnTo>
                <a:lnTo>
                  <a:pt x="8089766" y="26261"/>
                </a:lnTo>
                <a:lnTo>
                  <a:pt x="8052463" y="6940"/>
                </a:lnTo>
                <a:lnTo>
                  <a:pt x="8009508" y="0"/>
                </a:lnTo>
                <a:close/>
              </a:path>
            </a:pathLst>
          </a:custGeom>
          <a:solidFill>
            <a:srgbClr val="006188"/>
          </a:solidFill>
        </p:spPr>
        <p:txBody>
          <a:bodyPr wrap="square" lIns="0" tIns="0" rIns="0" bIns="0" rtlCol="0"/>
          <a:lstStyle/>
          <a:p>
            <a:endParaRPr/>
          </a:p>
        </p:txBody>
      </p:sp>
      <p:sp>
        <p:nvSpPr>
          <p:cNvPr id="2" name="object 2"/>
          <p:cNvSpPr txBox="1">
            <a:spLocks noGrp="1"/>
          </p:cNvSpPr>
          <p:nvPr>
            <p:ph type="title"/>
          </p:nvPr>
        </p:nvSpPr>
        <p:spPr>
          <a:xfrm>
            <a:off x="690880" y="383540"/>
            <a:ext cx="4507865" cy="575310"/>
          </a:xfrm>
          <a:prstGeom prst="rect">
            <a:avLst/>
          </a:prstGeom>
        </p:spPr>
        <p:txBody>
          <a:bodyPr vert="horz" wrap="square" lIns="0" tIns="13335" rIns="0" bIns="0" rtlCol="0">
            <a:spAutoFit/>
          </a:bodyPr>
          <a:lstStyle/>
          <a:p>
            <a:pPr marL="12700">
              <a:lnSpc>
                <a:spcPct val="100000"/>
              </a:lnSpc>
              <a:spcBef>
                <a:spcPts val="105"/>
              </a:spcBef>
            </a:pPr>
            <a:r>
              <a:rPr spc="-15" dirty="0"/>
              <a:t>DHCPv4 </a:t>
            </a:r>
            <a:r>
              <a:rPr spc="-10" dirty="0"/>
              <a:t>Message</a:t>
            </a:r>
            <a:r>
              <a:rPr spc="60" dirty="0"/>
              <a:t> </a:t>
            </a:r>
            <a:r>
              <a:rPr spc="-10" dirty="0"/>
              <a:t>Types</a:t>
            </a:r>
          </a:p>
        </p:txBody>
      </p:sp>
      <p:sp>
        <p:nvSpPr>
          <p:cNvPr id="3" name="object 3"/>
          <p:cNvSpPr txBox="1"/>
          <p:nvPr/>
        </p:nvSpPr>
        <p:spPr>
          <a:xfrm>
            <a:off x="725805" y="1249175"/>
            <a:ext cx="7243445" cy="737870"/>
          </a:xfrm>
          <a:prstGeom prst="rect">
            <a:avLst/>
          </a:prstGeom>
        </p:spPr>
        <p:txBody>
          <a:bodyPr vert="horz" wrap="square" lIns="0" tIns="12700" rIns="0" bIns="0" rtlCol="0">
            <a:spAutoFit/>
          </a:bodyPr>
          <a:lstStyle/>
          <a:p>
            <a:pPr marL="12700">
              <a:lnSpc>
                <a:spcPts val="2800"/>
              </a:lnSpc>
              <a:spcBef>
                <a:spcPts val="100"/>
              </a:spcBef>
              <a:tabLst>
                <a:tab pos="469900" algn="l"/>
              </a:tabLst>
            </a:pPr>
            <a:r>
              <a:rPr sz="2400" b="1" spc="-10" dirty="0">
                <a:solidFill>
                  <a:srgbClr val="0083B7"/>
                </a:solidFill>
                <a:latin typeface="Carlito"/>
                <a:cs typeface="Carlito"/>
              </a:rPr>
              <a:t>1.	</a:t>
            </a:r>
            <a:r>
              <a:rPr sz="2400" b="1" dirty="0">
                <a:latin typeface="Carlito"/>
                <a:cs typeface="Carlito"/>
              </a:rPr>
              <a:t>DHCP</a:t>
            </a:r>
            <a:r>
              <a:rPr lang="en-US" sz="2400" b="1" dirty="0">
                <a:latin typeface="Carlito"/>
                <a:cs typeface="Carlito"/>
              </a:rPr>
              <a:t> </a:t>
            </a:r>
            <a:r>
              <a:rPr sz="2400" b="1" dirty="0">
                <a:latin typeface="Carlito"/>
                <a:cs typeface="Carlito"/>
              </a:rPr>
              <a:t>DISCOVER</a:t>
            </a:r>
            <a:r>
              <a:rPr sz="2400" dirty="0">
                <a:latin typeface="Carlito"/>
                <a:cs typeface="Carlito"/>
              </a:rPr>
              <a:t>: </a:t>
            </a:r>
            <a:r>
              <a:rPr sz="2400" spc="-10" dirty="0">
                <a:latin typeface="Carlito"/>
                <a:cs typeface="Carlito"/>
              </a:rPr>
              <a:t>Broadcast </a:t>
            </a:r>
            <a:r>
              <a:rPr sz="2400" spc="5" dirty="0">
                <a:latin typeface="Carlito"/>
                <a:cs typeface="Carlito"/>
              </a:rPr>
              <a:t>by </a:t>
            </a:r>
            <a:r>
              <a:rPr sz="2400" dirty="0">
                <a:latin typeface="Carlito"/>
                <a:cs typeface="Carlito"/>
              </a:rPr>
              <a:t>a </a:t>
            </a:r>
            <a:r>
              <a:rPr sz="2400" spc="10" dirty="0">
                <a:latin typeface="Carlito"/>
                <a:cs typeface="Carlito"/>
              </a:rPr>
              <a:t>client </a:t>
            </a:r>
            <a:r>
              <a:rPr sz="2400" dirty="0">
                <a:latin typeface="Carlito"/>
                <a:cs typeface="Carlito"/>
              </a:rPr>
              <a:t>to find</a:t>
            </a:r>
            <a:r>
              <a:rPr sz="2400" spc="-155" dirty="0">
                <a:latin typeface="Carlito"/>
                <a:cs typeface="Carlito"/>
              </a:rPr>
              <a:t> </a:t>
            </a:r>
            <a:r>
              <a:rPr sz="2400" spc="-5" dirty="0">
                <a:latin typeface="Carlito"/>
                <a:cs typeface="Carlito"/>
              </a:rPr>
              <a:t>available</a:t>
            </a:r>
            <a:endParaRPr sz="2400" dirty="0">
              <a:latin typeface="Carlito"/>
              <a:cs typeface="Carlito"/>
            </a:endParaRPr>
          </a:p>
          <a:p>
            <a:pPr marL="470534">
              <a:lnSpc>
                <a:spcPts val="2800"/>
              </a:lnSpc>
            </a:pPr>
            <a:r>
              <a:rPr sz="2400" spc="-5" dirty="0">
                <a:latin typeface="Carlito"/>
                <a:cs typeface="Carlito"/>
              </a:rPr>
              <a:t>DHCP</a:t>
            </a:r>
            <a:r>
              <a:rPr sz="2400" spc="-30" dirty="0">
                <a:latin typeface="Carlito"/>
                <a:cs typeface="Carlito"/>
              </a:rPr>
              <a:t> </a:t>
            </a:r>
            <a:r>
              <a:rPr sz="2400" dirty="0">
                <a:latin typeface="Carlito"/>
                <a:cs typeface="Carlito"/>
              </a:rPr>
              <a:t>servers.</a:t>
            </a:r>
          </a:p>
        </p:txBody>
      </p:sp>
      <p:sp>
        <p:nvSpPr>
          <p:cNvPr id="4" name="object 4"/>
          <p:cNvSpPr txBox="1"/>
          <p:nvPr/>
        </p:nvSpPr>
        <p:spPr>
          <a:xfrm>
            <a:off x="725804" y="4114027"/>
            <a:ext cx="7953375" cy="730969"/>
          </a:xfrm>
          <a:prstGeom prst="rect">
            <a:avLst/>
          </a:prstGeom>
        </p:spPr>
        <p:txBody>
          <a:bodyPr vert="horz" wrap="square" lIns="0" tIns="12700" rIns="0" bIns="0" rtlCol="0">
            <a:spAutoFit/>
          </a:bodyPr>
          <a:lstStyle/>
          <a:p>
            <a:pPr marL="12700">
              <a:lnSpc>
                <a:spcPts val="2805"/>
              </a:lnSpc>
              <a:spcBef>
                <a:spcPts val="100"/>
              </a:spcBef>
              <a:tabLst>
                <a:tab pos="469900" algn="l"/>
              </a:tabLst>
            </a:pPr>
            <a:r>
              <a:rPr sz="2400" b="1" spc="-10" dirty="0">
                <a:solidFill>
                  <a:srgbClr val="0083B7"/>
                </a:solidFill>
                <a:latin typeface="Carlito"/>
                <a:cs typeface="Carlito"/>
              </a:rPr>
              <a:t>2.	</a:t>
            </a:r>
            <a:r>
              <a:rPr sz="2400" b="1" spc="5" dirty="0">
                <a:latin typeface="Carlito"/>
                <a:cs typeface="Carlito"/>
              </a:rPr>
              <a:t>DHCP</a:t>
            </a:r>
            <a:r>
              <a:rPr lang="en-US" sz="2400" b="1" spc="5" dirty="0">
                <a:latin typeface="Carlito"/>
                <a:cs typeface="Carlito"/>
              </a:rPr>
              <a:t> </a:t>
            </a:r>
            <a:r>
              <a:rPr sz="2400" b="1" spc="5" dirty="0">
                <a:latin typeface="Carlito"/>
                <a:cs typeface="Carlito"/>
              </a:rPr>
              <a:t>OFFER</a:t>
            </a:r>
            <a:r>
              <a:rPr sz="2400" spc="5" dirty="0">
                <a:latin typeface="Carlito"/>
                <a:cs typeface="Carlito"/>
              </a:rPr>
              <a:t>: Response </a:t>
            </a:r>
            <a:r>
              <a:rPr sz="2400" spc="-10" dirty="0">
                <a:latin typeface="Carlito"/>
                <a:cs typeface="Carlito"/>
              </a:rPr>
              <a:t>from </a:t>
            </a:r>
            <a:r>
              <a:rPr sz="2400" dirty="0">
                <a:latin typeface="Carlito"/>
                <a:cs typeface="Carlito"/>
              </a:rPr>
              <a:t>a server to a</a:t>
            </a:r>
            <a:r>
              <a:rPr sz="2400" spc="-215" dirty="0">
                <a:latin typeface="Carlito"/>
                <a:cs typeface="Carlito"/>
              </a:rPr>
              <a:t> </a:t>
            </a:r>
            <a:r>
              <a:rPr sz="2400" spc="5" dirty="0">
                <a:latin typeface="Carlito"/>
                <a:cs typeface="Carlito"/>
              </a:rPr>
              <a:t>DHCPDISCOVER</a:t>
            </a:r>
            <a:endParaRPr sz="2400" dirty="0">
              <a:latin typeface="Carlito"/>
              <a:cs typeface="Carlito"/>
            </a:endParaRPr>
          </a:p>
          <a:p>
            <a:pPr marL="470534">
              <a:lnSpc>
                <a:spcPts val="2805"/>
              </a:lnSpc>
            </a:pPr>
            <a:r>
              <a:rPr sz="2400" spc="-5" dirty="0">
                <a:latin typeface="Carlito"/>
                <a:cs typeface="Carlito"/>
              </a:rPr>
              <a:t>and offering </a:t>
            </a:r>
            <a:r>
              <a:rPr sz="2400" spc="15" dirty="0">
                <a:latin typeface="Carlito"/>
                <a:cs typeface="Carlito"/>
              </a:rPr>
              <a:t>IP </a:t>
            </a:r>
            <a:r>
              <a:rPr sz="2400" dirty="0">
                <a:latin typeface="Carlito"/>
                <a:cs typeface="Carlito"/>
              </a:rPr>
              <a:t>address </a:t>
            </a:r>
            <a:r>
              <a:rPr sz="2400" spc="-5" dirty="0">
                <a:latin typeface="Carlito"/>
                <a:cs typeface="Carlito"/>
              </a:rPr>
              <a:t>and </a:t>
            </a:r>
            <a:r>
              <a:rPr sz="2400" spc="5" dirty="0">
                <a:latin typeface="Carlito"/>
                <a:cs typeface="Carlito"/>
              </a:rPr>
              <a:t>other</a:t>
            </a:r>
            <a:r>
              <a:rPr sz="2400" spc="-114" dirty="0">
                <a:latin typeface="Carlito"/>
                <a:cs typeface="Carlito"/>
              </a:rPr>
              <a:t> </a:t>
            </a:r>
            <a:r>
              <a:rPr sz="2400" spc="-10" dirty="0">
                <a:latin typeface="Carlito"/>
                <a:cs typeface="Carlito"/>
              </a:rPr>
              <a:t>parameters.</a:t>
            </a:r>
            <a:endParaRPr sz="2400" dirty="0">
              <a:latin typeface="Carlito"/>
              <a:cs typeface="Carlito"/>
            </a:endParaRPr>
          </a:p>
        </p:txBody>
      </p:sp>
      <p:sp>
        <p:nvSpPr>
          <p:cNvPr id="5" name="object 5"/>
          <p:cNvSpPr/>
          <p:nvPr/>
        </p:nvSpPr>
        <p:spPr>
          <a:xfrm>
            <a:off x="1037923" y="2092678"/>
            <a:ext cx="7243445" cy="2062687"/>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926672" y="4898645"/>
            <a:ext cx="7465949" cy="2043489"/>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4">
            <a:extLst>
              <a:ext uri="{FF2B5EF4-FFF2-40B4-BE49-F238E27FC236}">
                <a16:creationId xmlns:a16="http://schemas.microsoft.com/office/drawing/2014/main" xmlns="" id="{7C9C4784-5D3C-49E3-8A1C-C921BC7B10B5}"/>
              </a:ext>
            </a:extLst>
          </p:cNvPr>
          <p:cNvSpPr/>
          <p:nvPr/>
        </p:nvSpPr>
        <p:spPr>
          <a:xfrm>
            <a:off x="533400" y="316102"/>
            <a:ext cx="8145780" cy="815975"/>
          </a:xfrm>
          <a:custGeom>
            <a:avLst/>
            <a:gdLst/>
            <a:ahLst/>
            <a:cxnLst/>
            <a:rect l="l" t="t" r="r" b="b"/>
            <a:pathLst>
              <a:path w="8145780" h="815975">
                <a:moveTo>
                  <a:pt x="8009508" y="0"/>
                </a:moveTo>
                <a:lnTo>
                  <a:pt x="135915" y="0"/>
                </a:lnTo>
                <a:lnTo>
                  <a:pt x="92958" y="6940"/>
                </a:lnTo>
                <a:lnTo>
                  <a:pt x="55648" y="26261"/>
                </a:lnTo>
                <a:lnTo>
                  <a:pt x="26225" y="55714"/>
                </a:lnTo>
                <a:lnTo>
                  <a:pt x="6929" y="93049"/>
                </a:lnTo>
                <a:lnTo>
                  <a:pt x="0" y="136017"/>
                </a:lnTo>
                <a:lnTo>
                  <a:pt x="0" y="679576"/>
                </a:lnTo>
                <a:lnTo>
                  <a:pt x="6929" y="722544"/>
                </a:lnTo>
                <a:lnTo>
                  <a:pt x="26225" y="759879"/>
                </a:lnTo>
                <a:lnTo>
                  <a:pt x="55648" y="789332"/>
                </a:lnTo>
                <a:lnTo>
                  <a:pt x="92958" y="808653"/>
                </a:lnTo>
                <a:lnTo>
                  <a:pt x="135915" y="815594"/>
                </a:lnTo>
                <a:lnTo>
                  <a:pt x="8009508" y="815594"/>
                </a:lnTo>
                <a:lnTo>
                  <a:pt x="8052463" y="808653"/>
                </a:lnTo>
                <a:lnTo>
                  <a:pt x="8089766" y="789332"/>
                </a:lnTo>
                <a:lnTo>
                  <a:pt x="8119182" y="759879"/>
                </a:lnTo>
                <a:lnTo>
                  <a:pt x="8138471" y="722544"/>
                </a:lnTo>
                <a:lnTo>
                  <a:pt x="8145399" y="679576"/>
                </a:lnTo>
                <a:lnTo>
                  <a:pt x="8145399" y="136017"/>
                </a:lnTo>
                <a:lnTo>
                  <a:pt x="8138471" y="93049"/>
                </a:lnTo>
                <a:lnTo>
                  <a:pt x="8119182" y="55714"/>
                </a:lnTo>
                <a:lnTo>
                  <a:pt x="8089766" y="26261"/>
                </a:lnTo>
                <a:lnTo>
                  <a:pt x="8052463" y="6940"/>
                </a:lnTo>
                <a:lnTo>
                  <a:pt x="8009508" y="0"/>
                </a:lnTo>
                <a:close/>
              </a:path>
            </a:pathLst>
          </a:custGeom>
          <a:solidFill>
            <a:srgbClr val="006188"/>
          </a:solidFill>
        </p:spPr>
        <p:txBody>
          <a:bodyPr wrap="square" lIns="0" tIns="0" rIns="0" bIns="0" rtlCol="0"/>
          <a:lstStyle/>
          <a:p>
            <a:endParaRPr/>
          </a:p>
        </p:txBody>
      </p:sp>
      <p:sp>
        <p:nvSpPr>
          <p:cNvPr id="2" name="object 2"/>
          <p:cNvSpPr txBox="1">
            <a:spLocks noGrp="1"/>
          </p:cNvSpPr>
          <p:nvPr>
            <p:ph type="title"/>
          </p:nvPr>
        </p:nvSpPr>
        <p:spPr>
          <a:xfrm>
            <a:off x="690880" y="383540"/>
            <a:ext cx="4507865" cy="575310"/>
          </a:xfrm>
          <a:prstGeom prst="rect">
            <a:avLst/>
          </a:prstGeom>
        </p:spPr>
        <p:txBody>
          <a:bodyPr vert="horz" wrap="square" lIns="0" tIns="13335" rIns="0" bIns="0" rtlCol="0">
            <a:spAutoFit/>
          </a:bodyPr>
          <a:lstStyle/>
          <a:p>
            <a:pPr marL="12700">
              <a:lnSpc>
                <a:spcPct val="100000"/>
              </a:lnSpc>
              <a:spcBef>
                <a:spcPts val="105"/>
              </a:spcBef>
            </a:pPr>
            <a:r>
              <a:rPr spc="-15" dirty="0"/>
              <a:t>DHCPv4 </a:t>
            </a:r>
            <a:r>
              <a:rPr spc="-10" dirty="0"/>
              <a:t>Message</a:t>
            </a:r>
            <a:r>
              <a:rPr spc="60" dirty="0"/>
              <a:t> </a:t>
            </a:r>
            <a:r>
              <a:rPr spc="-10" dirty="0"/>
              <a:t>Types</a:t>
            </a:r>
          </a:p>
        </p:txBody>
      </p:sp>
      <p:sp>
        <p:nvSpPr>
          <p:cNvPr id="3" name="object 3"/>
          <p:cNvSpPr txBox="1"/>
          <p:nvPr/>
        </p:nvSpPr>
        <p:spPr>
          <a:xfrm>
            <a:off x="712152" y="1371600"/>
            <a:ext cx="7788275" cy="3383279"/>
          </a:xfrm>
          <a:prstGeom prst="rect">
            <a:avLst/>
          </a:prstGeom>
        </p:spPr>
        <p:txBody>
          <a:bodyPr vert="horz" wrap="square" lIns="0" tIns="12700" rIns="0" bIns="0" rtlCol="0">
            <a:spAutoFit/>
          </a:bodyPr>
          <a:lstStyle/>
          <a:p>
            <a:pPr marL="470534" indent="-457834">
              <a:lnSpc>
                <a:spcPts val="2800"/>
              </a:lnSpc>
              <a:spcBef>
                <a:spcPts val="100"/>
              </a:spcBef>
              <a:buClr>
                <a:srgbClr val="0083B7"/>
              </a:buClr>
              <a:buAutoNum type="arabicPeriod" startAt="3"/>
              <a:tabLst>
                <a:tab pos="469900" algn="l"/>
                <a:tab pos="470534" algn="l"/>
              </a:tabLst>
            </a:pPr>
            <a:r>
              <a:rPr sz="2400" b="1" spc="10" dirty="0">
                <a:latin typeface="Carlito"/>
                <a:cs typeface="Carlito"/>
              </a:rPr>
              <a:t>DHCP</a:t>
            </a:r>
            <a:r>
              <a:rPr lang="en-US" sz="2400" b="1" spc="10" dirty="0">
                <a:latin typeface="Carlito"/>
                <a:cs typeface="Carlito"/>
              </a:rPr>
              <a:t> </a:t>
            </a:r>
            <a:r>
              <a:rPr sz="2400" b="1" spc="10" dirty="0">
                <a:latin typeface="Carlito"/>
                <a:cs typeface="Carlito"/>
              </a:rPr>
              <a:t>REQUEST</a:t>
            </a:r>
            <a:r>
              <a:rPr sz="2400" spc="10" dirty="0">
                <a:latin typeface="Carlito"/>
                <a:cs typeface="Carlito"/>
              </a:rPr>
              <a:t>: </a:t>
            </a:r>
            <a:r>
              <a:rPr sz="2400" spc="5" dirty="0">
                <a:latin typeface="Carlito"/>
                <a:cs typeface="Carlito"/>
              </a:rPr>
              <a:t>Message </a:t>
            </a:r>
            <a:r>
              <a:rPr sz="2400" spc="-10" dirty="0">
                <a:latin typeface="Carlito"/>
                <a:cs typeface="Carlito"/>
              </a:rPr>
              <a:t>from </a:t>
            </a:r>
            <a:r>
              <a:rPr sz="2400" dirty="0">
                <a:latin typeface="Carlito"/>
                <a:cs typeface="Carlito"/>
              </a:rPr>
              <a:t>a </a:t>
            </a:r>
            <a:r>
              <a:rPr sz="2400" spc="10" dirty="0">
                <a:latin typeface="Carlito"/>
                <a:cs typeface="Carlito"/>
              </a:rPr>
              <a:t>client </a:t>
            </a:r>
            <a:r>
              <a:rPr sz="2400" dirty="0">
                <a:latin typeface="Carlito"/>
                <a:cs typeface="Carlito"/>
              </a:rPr>
              <a:t>to </a:t>
            </a:r>
            <a:r>
              <a:rPr sz="2400" spc="-5" dirty="0">
                <a:latin typeface="Carlito"/>
                <a:cs typeface="Carlito"/>
              </a:rPr>
              <a:t>servers</a:t>
            </a:r>
            <a:r>
              <a:rPr lang="en-US" sz="2400" spc="-5" dirty="0">
                <a:latin typeface="Carlito"/>
                <a:cs typeface="Carlito"/>
              </a:rPr>
              <a:t> </a:t>
            </a:r>
            <a:r>
              <a:rPr sz="2400" spc="-305" dirty="0">
                <a:latin typeface="Carlito"/>
                <a:cs typeface="Carlito"/>
              </a:rPr>
              <a:t> </a:t>
            </a:r>
            <a:r>
              <a:rPr sz="2400" spc="-5" dirty="0">
                <a:latin typeface="Carlito"/>
                <a:cs typeface="Carlito"/>
              </a:rPr>
              <a:t>that</a:t>
            </a:r>
            <a:endParaRPr sz="2400" dirty="0">
              <a:latin typeface="Carlito"/>
              <a:cs typeface="Carlito"/>
            </a:endParaRPr>
          </a:p>
          <a:p>
            <a:pPr marL="470534">
              <a:lnSpc>
                <a:spcPts val="2800"/>
              </a:lnSpc>
            </a:pPr>
            <a:r>
              <a:rPr sz="2400" spc="5" dirty="0">
                <a:latin typeface="Carlito"/>
                <a:cs typeface="Carlito"/>
              </a:rPr>
              <a:t>does </a:t>
            </a:r>
            <a:r>
              <a:rPr sz="2400" spc="10" dirty="0">
                <a:latin typeface="Carlito"/>
                <a:cs typeface="Carlito"/>
              </a:rPr>
              <a:t>one </a:t>
            </a:r>
            <a:r>
              <a:rPr sz="2400" spc="5" dirty="0">
                <a:latin typeface="Carlito"/>
                <a:cs typeface="Carlito"/>
              </a:rPr>
              <a:t>of the</a:t>
            </a:r>
            <a:r>
              <a:rPr sz="2400" spc="-175" dirty="0">
                <a:latin typeface="Carlito"/>
                <a:cs typeface="Carlito"/>
              </a:rPr>
              <a:t> </a:t>
            </a:r>
            <a:r>
              <a:rPr sz="2400" dirty="0">
                <a:latin typeface="Carlito"/>
                <a:cs typeface="Carlito"/>
              </a:rPr>
              <a:t>following:</a:t>
            </a:r>
          </a:p>
          <a:p>
            <a:pPr marL="805815" marR="5080" lvl="1" indent="-457834">
              <a:lnSpc>
                <a:spcPct val="95100"/>
              </a:lnSpc>
              <a:spcBef>
                <a:spcPts val="925"/>
              </a:spcBef>
              <a:buClr>
                <a:srgbClr val="0083B7"/>
              </a:buClr>
              <a:buFont typeface="Courier New"/>
              <a:buChar char="o"/>
              <a:tabLst>
                <a:tab pos="805815" algn="l"/>
                <a:tab pos="806450" algn="l"/>
              </a:tabLst>
            </a:pPr>
            <a:r>
              <a:rPr sz="2000" spc="-10" dirty="0">
                <a:latin typeface="Carlito"/>
                <a:cs typeface="Carlito"/>
              </a:rPr>
              <a:t>Requests </a:t>
            </a:r>
            <a:r>
              <a:rPr sz="2000" spc="-15" dirty="0">
                <a:latin typeface="Carlito"/>
                <a:cs typeface="Carlito"/>
              </a:rPr>
              <a:t>the </a:t>
            </a:r>
            <a:r>
              <a:rPr sz="2000" spc="-10" dirty="0">
                <a:latin typeface="Carlito"/>
                <a:cs typeface="Carlito"/>
              </a:rPr>
              <a:t>parameters </a:t>
            </a:r>
            <a:r>
              <a:rPr sz="2000" spc="-5" dirty="0">
                <a:latin typeface="Carlito"/>
                <a:cs typeface="Carlito"/>
              </a:rPr>
              <a:t>offered by </a:t>
            </a:r>
            <a:r>
              <a:rPr sz="2000" spc="-10" dirty="0">
                <a:latin typeface="Carlito"/>
                <a:cs typeface="Carlito"/>
              </a:rPr>
              <a:t>one of </a:t>
            </a:r>
            <a:r>
              <a:rPr sz="2000" spc="-15" dirty="0">
                <a:latin typeface="Carlito"/>
                <a:cs typeface="Carlito"/>
              </a:rPr>
              <a:t>the </a:t>
            </a:r>
            <a:r>
              <a:rPr sz="2000" spc="-5" dirty="0">
                <a:latin typeface="Carlito"/>
                <a:cs typeface="Carlito"/>
              </a:rPr>
              <a:t>servers </a:t>
            </a:r>
            <a:r>
              <a:rPr sz="2000" dirty="0">
                <a:latin typeface="Carlito"/>
                <a:cs typeface="Carlito"/>
              </a:rPr>
              <a:t>and  </a:t>
            </a:r>
            <a:r>
              <a:rPr sz="2000" spc="-5" dirty="0">
                <a:latin typeface="Carlito"/>
                <a:cs typeface="Carlito"/>
              </a:rPr>
              <a:t>declines </a:t>
            </a:r>
            <a:r>
              <a:rPr sz="2000" spc="5" dirty="0">
                <a:latin typeface="Carlito"/>
                <a:cs typeface="Carlito"/>
              </a:rPr>
              <a:t>all </a:t>
            </a:r>
            <a:r>
              <a:rPr sz="2000" spc="-20" dirty="0">
                <a:latin typeface="Carlito"/>
                <a:cs typeface="Carlito"/>
              </a:rPr>
              <a:t>other </a:t>
            </a:r>
            <a:r>
              <a:rPr sz="2000" dirty="0">
                <a:latin typeface="Carlito"/>
                <a:cs typeface="Carlito"/>
              </a:rPr>
              <a:t>offers </a:t>
            </a:r>
            <a:r>
              <a:rPr sz="2000" dirty="0">
                <a:latin typeface="Wingdings"/>
                <a:cs typeface="Wingdings"/>
              </a:rPr>
              <a:t></a:t>
            </a:r>
            <a:r>
              <a:rPr sz="2000" dirty="0">
                <a:latin typeface="Times New Roman"/>
                <a:cs typeface="Times New Roman"/>
              </a:rPr>
              <a:t> </a:t>
            </a:r>
            <a:r>
              <a:rPr sz="2000" spc="-20" dirty="0">
                <a:latin typeface="Carlito"/>
                <a:cs typeface="Carlito"/>
              </a:rPr>
              <a:t>At </a:t>
            </a:r>
            <a:r>
              <a:rPr sz="2000" spc="-10" dirty="0">
                <a:latin typeface="Carlito"/>
                <a:cs typeface="Carlito"/>
              </a:rPr>
              <a:t>this time, </a:t>
            </a:r>
            <a:r>
              <a:rPr sz="2000" spc="-15" dirty="0">
                <a:latin typeface="Carlito"/>
                <a:cs typeface="Carlito"/>
              </a:rPr>
              <a:t>the </a:t>
            </a:r>
            <a:r>
              <a:rPr sz="2000" spc="-10" dirty="0">
                <a:latin typeface="Carlito"/>
                <a:cs typeface="Carlito"/>
              </a:rPr>
              <a:t>DHCP </a:t>
            </a:r>
            <a:r>
              <a:rPr sz="2000" dirty="0">
                <a:latin typeface="Carlito"/>
                <a:cs typeface="Carlito"/>
              </a:rPr>
              <a:t>client </a:t>
            </a:r>
            <a:r>
              <a:rPr sz="2000" spc="10" dirty="0">
                <a:latin typeface="Carlito"/>
                <a:cs typeface="Carlito"/>
              </a:rPr>
              <a:t>can </a:t>
            </a:r>
            <a:r>
              <a:rPr sz="2000" dirty="0">
                <a:latin typeface="Carlito"/>
                <a:cs typeface="Carlito"/>
              </a:rPr>
              <a:t>start </a:t>
            </a:r>
            <a:r>
              <a:rPr sz="2000" spc="-15" dirty="0">
                <a:latin typeface="Carlito"/>
                <a:cs typeface="Carlito"/>
              </a:rPr>
              <a:t>to  </a:t>
            </a:r>
            <a:r>
              <a:rPr sz="2000" dirty="0">
                <a:latin typeface="Carlito"/>
                <a:cs typeface="Carlito"/>
              </a:rPr>
              <a:t>use </a:t>
            </a:r>
            <a:r>
              <a:rPr sz="2000" spc="-15" dirty="0">
                <a:latin typeface="Carlito"/>
                <a:cs typeface="Carlito"/>
              </a:rPr>
              <a:t>the IP</a:t>
            </a:r>
            <a:r>
              <a:rPr sz="2000" spc="100" dirty="0">
                <a:latin typeface="Carlito"/>
                <a:cs typeface="Carlito"/>
              </a:rPr>
              <a:t> </a:t>
            </a:r>
            <a:r>
              <a:rPr sz="2000" spc="-5" dirty="0">
                <a:latin typeface="Carlito"/>
                <a:cs typeface="Carlito"/>
              </a:rPr>
              <a:t>address</a:t>
            </a:r>
            <a:endParaRPr sz="2000" dirty="0">
              <a:latin typeface="Carlito"/>
              <a:cs typeface="Carlito"/>
            </a:endParaRPr>
          </a:p>
          <a:p>
            <a:pPr marL="805815" marR="295275" lvl="1" indent="-457834" algn="just">
              <a:lnSpc>
                <a:spcPts val="2240"/>
              </a:lnSpc>
              <a:spcBef>
                <a:spcPts val="930"/>
              </a:spcBef>
              <a:buClr>
                <a:srgbClr val="0083B7"/>
              </a:buClr>
              <a:buFont typeface="Courier New"/>
              <a:buChar char="o"/>
              <a:tabLst>
                <a:tab pos="806450" algn="l"/>
              </a:tabLst>
            </a:pPr>
            <a:r>
              <a:rPr sz="2000" spc="-5" dirty="0">
                <a:latin typeface="Carlito"/>
                <a:cs typeface="Carlito"/>
              </a:rPr>
              <a:t>Verifies </a:t>
            </a:r>
            <a:r>
              <a:rPr sz="2000" dirty="0">
                <a:latin typeface="Carlito"/>
                <a:cs typeface="Carlito"/>
              </a:rPr>
              <a:t>a </a:t>
            </a:r>
            <a:r>
              <a:rPr sz="2000" spc="-5" dirty="0">
                <a:latin typeface="Carlito"/>
                <a:cs typeface="Carlito"/>
              </a:rPr>
              <a:t>previously allocated address </a:t>
            </a:r>
            <a:r>
              <a:rPr sz="2000" spc="-10" dirty="0">
                <a:latin typeface="Carlito"/>
                <a:cs typeface="Carlito"/>
              </a:rPr>
              <a:t>after </a:t>
            </a:r>
            <a:r>
              <a:rPr sz="2000" dirty="0">
                <a:latin typeface="Carlito"/>
                <a:cs typeface="Carlito"/>
              </a:rPr>
              <a:t>a </a:t>
            </a:r>
            <a:r>
              <a:rPr sz="2000" spc="-10" dirty="0">
                <a:latin typeface="Carlito"/>
                <a:cs typeface="Carlito"/>
              </a:rPr>
              <a:t>system or network  </a:t>
            </a:r>
            <a:r>
              <a:rPr sz="2000" spc="5" dirty="0">
                <a:latin typeface="Carlito"/>
                <a:cs typeface="Carlito"/>
              </a:rPr>
              <a:t>change </a:t>
            </a:r>
            <a:r>
              <a:rPr sz="2000" spc="15" dirty="0">
                <a:latin typeface="Carlito"/>
                <a:cs typeface="Carlito"/>
              </a:rPr>
              <a:t>(a </a:t>
            </a:r>
            <a:r>
              <a:rPr sz="2000" spc="-10" dirty="0">
                <a:latin typeface="Carlito"/>
                <a:cs typeface="Carlito"/>
              </a:rPr>
              <a:t>reboot </a:t>
            </a:r>
            <a:r>
              <a:rPr sz="2000" dirty="0">
                <a:latin typeface="Carlito"/>
                <a:cs typeface="Carlito"/>
              </a:rPr>
              <a:t>for</a:t>
            </a:r>
            <a:r>
              <a:rPr sz="2000" spc="-30" dirty="0">
                <a:latin typeface="Carlito"/>
                <a:cs typeface="Carlito"/>
              </a:rPr>
              <a:t> </a:t>
            </a:r>
            <a:r>
              <a:rPr sz="2000" spc="-5" dirty="0">
                <a:latin typeface="Carlito"/>
                <a:cs typeface="Carlito"/>
              </a:rPr>
              <a:t>example).</a:t>
            </a:r>
            <a:endParaRPr sz="2000" dirty="0">
              <a:latin typeface="Carlito"/>
              <a:cs typeface="Carlito"/>
            </a:endParaRPr>
          </a:p>
          <a:p>
            <a:pPr marL="805815" marR="238125" lvl="1" indent="-457834" algn="just">
              <a:lnSpc>
                <a:spcPct val="95200"/>
              </a:lnSpc>
              <a:spcBef>
                <a:spcPts val="795"/>
              </a:spcBef>
              <a:buClr>
                <a:srgbClr val="0083B7"/>
              </a:buClr>
              <a:buFont typeface="Courier New"/>
              <a:buChar char="o"/>
              <a:tabLst>
                <a:tab pos="806450" algn="l"/>
              </a:tabLst>
            </a:pPr>
            <a:r>
              <a:rPr sz="2000" spc="-15" dirty="0">
                <a:latin typeface="Carlito"/>
                <a:cs typeface="Carlito"/>
              </a:rPr>
              <a:t>Requests the </a:t>
            </a:r>
            <a:r>
              <a:rPr sz="2000" spc="-10" dirty="0">
                <a:latin typeface="Carlito"/>
                <a:cs typeface="Carlito"/>
              </a:rPr>
              <a:t>extension of </a:t>
            </a:r>
            <a:r>
              <a:rPr sz="2000" dirty="0">
                <a:latin typeface="Carlito"/>
                <a:cs typeface="Carlito"/>
              </a:rPr>
              <a:t>a lease </a:t>
            </a:r>
            <a:r>
              <a:rPr sz="2000" spc="-5" dirty="0">
                <a:latin typeface="Carlito"/>
                <a:cs typeface="Carlito"/>
              </a:rPr>
              <a:t>on </a:t>
            </a:r>
            <a:r>
              <a:rPr sz="2000" dirty="0">
                <a:latin typeface="Carlito"/>
                <a:cs typeface="Carlito"/>
              </a:rPr>
              <a:t>a particular </a:t>
            </a:r>
            <a:r>
              <a:rPr sz="2000" spc="-5" dirty="0">
                <a:latin typeface="Carlito"/>
                <a:cs typeface="Carlito"/>
              </a:rPr>
              <a:t>address </a:t>
            </a:r>
            <a:r>
              <a:rPr sz="2000" dirty="0">
                <a:latin typeface="Wingdings"/>
                <a:cs typeface="Wingdings"/>
              </a:rPr>
              <a:t></a:t>
            </a:r>
            <a:r>
              <a:rPr sz="2000" dirty="0">
                <a:latin typeface="Times New Roman"/>
                <a:cs typeface="Times New Roman"/>
              </a:rPr>
              <a:t> </a:t>
            </a:r>
            <a:r>
              <a:rPr sz="2000" spc="-10" dirty="0">
                <a:latin typeface="Carlito"/>
                <a:cs typeface="Carlito"/>
              </a:rPr>
              <a:t>sent  when </a:t>
            </a:r>
            <a:r>
              <a:rPr sz="2000" spc="15" dirty="0">
                <a:latin typeface="Carlito"/>
                <a:cs typeface="Carlito"/>
              </a:rPr>
              <a:t>50% </a:t>
            </a:r>
            <a:r>
              <a:rPr sz="2000" spc="-10" dirty="0">
                <a:latin typeface="Carlito"/>
                <a:cs typeface="Carlito"/>
              </a:rPr>
              <a:t>of </a:t>
            </a:r>
            <a:r>
              <a:rPr sz="2000" dirty="0">
                <a:latin typeface="Carlito"/>
                <a:cs typeface="Carlito"/>
              </a:rPr>
              <a:t>lease </a:t>
            </a:r>
            <a:r>
              <a:rPr sz="2000" spc="-5" dirty="0">
                <a:latin typeface="Carlito"/>
                <a:cs typeface="Carlito"/>
              </a:rPr>
              <a:t>has expired, </a:t>
            </a:r>
            <a:r>
              <a:rPr sz="2000" spc="-15" dirty="0">
                <a:latin typeface="Carlito"/>
                <a:cs typeface="Carlito"/>
              </a:rPr>
              <a:t>If </a:t>
            </a:r>
            <a:r>
              <a:rPr sz="2000" spc="-10" dirty="0">
                <a:latin typeface="Carlito"/>
                <a:cs typeface="Carlito"/>
              </a:rPr>
              <a:t>DHCP server sends </a:t>
            </a:r>
            <a:r>
              <a:rPr sz="2000" b="1" spc="-10" dirty="0">
                <a:latin typeface="Carlito"/>
                <a:cs typeface="Carlito"/>
              </a:rPr>
              <a:t>DHCPNACK</a:t>
            </a:r>
            <a:r>
              <a:rPr sz="2000" spc="-10" dirty="0">
                <a:latin typeface="Carlito"/>
                <a:cs typeface="Carlito"/>
              </a:rPr>
              <a:t>,  </a:t>
            </a:r>
            <a:r>
              <a:rPr sz="2000" spc="-20" dirty="0">
                <a:latin typeface="Carlito"/>
                <a:cs typeface="Carlito"/>
              </a:rPr>
              <a:t>then </a:t>
            </a:r>
            <a:r>
              <a:rPr sz="2000" spc="-5" dirty="0">
                <a:latin typeface="Carlito"/>
                <a:cs typeface="Carlito"/>
              </a:rPr>
              <a:t>address </a:t>
            </a:r>
            <a:r>
              <a:rPr sz="2000" spc="5" dirty="0">
                <a:latin typeface="Carlito"/>
                <a:cs typeface="Carlito"/>
              </a:rPr>
              <a:t>is</a:t>
            </a:r>
            <a:r>
              <a:rPr sz="2000" spc="120" dirty="0">
                <a:latin typeface="Carlito"/>
                <a:cs typeface="Carlito"/>
              </a:rPr>
              <a:t> </a:t>
            </a:r>
            <a:r>
              <a:rPr sz="2000" spc="-10" dirty="0">
                <a:latin typeface="Carlito"/>
                <a:cs typeface="Carlito"/>
              </a:rPr>
              <a:t>released.</a:t>
            </a:r>
            <a:endParaRPr sz="2000" dirty="0">
              <a:latin typeface="Carlito"/>
              <a:cs typeface="Carlito"/>
            </a:endParaRPr>
          </a:p>
        </p:txBody>
      </p:sp>
      <p:sp>
        <p:nvSpPr>
          <p:cNvPr id="4" name="object 4"/>
          <p:cNvSpPr/>
          <p:nvPr/>
        </p:nvSpPr>
        <p:spPr>
          <a:xfrm>
            <a:off x="1143000" y="4754879"/>
            <a:ext cx="7162800" cy="2220973"/>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4">
            <a:extLst>
              <a:ext uri="{FF2B5EF4-FFF2-40B4-BE49-F238E27FC236}">
                <a16:creationId xmlns:a16="http://schemas.microsoft.com/office/drawing/2014/main" xmlns="" id="{1253A489-AC40-459B-AAE5-F272DC61AEC1}"/>
              </a:ext>
            </a:extLst>
          </p:cNvPr>
          <p:cNvSpPr/>
          <p:nvPr/>
        </p:nvSpPr>
        <p:spPr>
          <a:xfrm>
            <a:off x="533400" y="316102"/>
            <a:ext cx="8145780" cy="815975"/>
          </a:xfrm>
          <a:custGeom>
            <a:avLst/>
            <a:gdLst/>
            <a:ahLst/>
            <a:cxnLst/>
            <a:rect l="l" t="t" r="r" b="b"/>
            <a:pathLst>
              <a:path w="8145780" h="815975">
                <a:moveTo>
                  <a:pt x="8009508" y="0"/>
                </a:moveTo>
                <a:lnTo>
                  <a:pt x="135915" y="0"/>
                </a:lnTo>
                <a:lnTo>
                  <a:pt x="92958" y="6940"/>
                </a:lnTo>
                <a:lnTo>
                  <a:pt x="55648" y="26261"/>
                </a:lnTo>
                <a:lnTo>
                  <a:pt x="26225" y="55714"/>
                </a:lnTo>
                <a:lnTo>
                  <a:pt x="6929" y="93049"/>
                </a:lnTo>
                <a:lnTo>
                  <a:pt x="0" y="136017"/>
                </a:lnTo>
                <a:lnTo>
                  <a:pt x="0" y="679576"/>
                </a:lnTo>
                <a:lnTo>
                  <a:pt x="6929" y="722544"/>
                </a:lnTo>
                <a:lnTo>
                  <a:pt x="26225" y="759879"/>
                </a:lnTo>
                <a:lnTo>
                  <a:pt x="55648" y="789332"/>
                </a:lnTo>
                <a:lnTo>
                  <a:pt x="92958" y="808653"/>
                </a:lnTo>
                <a:lnTo>
                  <a:pt x="135915" y="815594"/>
                </a:lnTo>
                <a:lnTo>
                  <a:pt x="8009508" y="815594"/>
                </a:lnTo>
                <a:lnTo>
                  <a:pt x="8052463" y="808653"/>
                </a:lnTo>
                <a:lnTo>
                  <a:pt x="8089766" y="789332"/>
                </a:lnTo>
                <a:lnTo>
                  <a:pt x="8119182" y="759879"/>
                </a:lnTo>
                <a:lnTo>
                  <a:pt x="8138471" y="722544"/>
                </a:lnTo>
                <a:lnTo>
                  <a:pt x="8145399" y="679576"/>
                </a:lnTo>
                <a:lnTo>
                  <a:pt x="8145399" y="136017"/>
                </a:lnTo>
                <a:lnTo>
                  <a:pt x="8138471" y="93049"/>
                </a:lnTo>
                <a:lnTo>
                  <a:pt x="8119182" y="55714"/>
                </a:lnTo>
                <a:lnTo>
                  <a:pt x="8089766" y="26261"/>
                </a:lnTo>
                <a:lnTo>
                  <a:pt x="8052463" y="6940"/>
                </a:lnTo>
                <a:lnTo>
                  <a:pt x="8009508" y="0"/>
                </a:lnTo>
                <a:close/>
              </a:path>
            </a:pathLst>
          </a:custGeom>
          <a:solidFill>
            <a:srgbClr val="006188"/>
          </a:solidFill>
        </p:spPr>
        <p:txBody>
          <a:bodyPr wrap="square" lIns="0" tIns="0" rIns="0" bIns="0" rtlCol="0"/>
          <a:lstStyle/>
          <a:p>
            <a:endParaRPr/>
          </a:p>
        </p:txBody>
      </p:sp>
      <p:sp>
        <p:nvSpPr>
          <p:cNvPr id="2" name="object 2"/>
          <p:cNvSpPr txBox="1">
            <a:spLocks noGrp="1"/>
          </p:cNvSpPr>
          <p:nvPr>
            <p:ph type="title"/>
          </p:nvPr>
        </p:nvSpPr>
        <p:spPr>
          <a:xfrm>
            <a:off x="690880" y="383540"/>
            <a:ext cx="4507865" cy="575310"/>
          </a:xfrm>
          <a:prstGeom prst="rect">
            <a:avLst/>
          </a:prstGeom>
        </p:spPr>
        <p:txBody>
          <a:bodyPr vert="horz" wrap="square" lIns="0" tIns="13335" rIns="0" bIns="0" rtlCol="0">
            <a:spAutoFit/>
          </a:bodyPr>
          <a:lstStyle/>
          <a:p>
            <a:pPr marL="12700">
              <a:lnSpc>
                <a:spcPct val="100000"/>
              </a:lnSpc>
              <a:spcBef>
                <a:spcPts val="105"/>
              </a:spcBef>
            </a:pPr>
            <a:r>
              <a:rPr spc="-15" dirty="0"/>
              <a:t>DHCPv4 </a:t>
            </a:r>
            <a:r>
              <a:rPr spc="-10" dirty="0"/>
              <a:t>Message</a:t>
            </a:r>
            <a:r>
              <a:rPr spc="60" dirty="0"/>
              <a:t> </a:t>
            </a:r>
            <a:r>
              <a:rPr spc="-10" dirty="0"/>
              <a:t>Types</a:t>
            </a:r>
          </a:p>
        </p:txBody>
      </p:sp>
      <p:sp>
        <p:nvSpPr>
          <p:cNvPr id="3" name="object 3"/>
          <p:cNvSpPr txBox="1"/>
          <p:nvPr/>
        </p:nvSpPr>
        <p:spPr>
          <a:xfrm>
            <a:off x="690880" y="1374699"/>
            <a:ext cx="7767320" cy="730969"/>
          </a:xfrm>
          <a:prstGeom prst="rect">
            <a:avLst/>
          </a:prstGeom>
        </p:spPr>
        <p:txBody>
          <a:bodyPr vert="horz" wrap="square" lIns="0" tIns="12700" rIns="0" bIns="0" rtlCol="0">
            <a:spAutoFit/>
          </a:bodyPr>
          <a:lstStyle/>
          <a:p>
            <a:pPr marL="12700">
              <a:lnSpc>
                <a:spcPts val="2800"/>
              </a:lnSpc>
              <a:spcBef>
                <a:spcPts val="100"/>
              </a:spcBef>
              <a:tabLst>
                <a:tab pos="469900" algn="l"/>
              </a:tabLst>
            </a:pPr>
            <a:r>
              <a:rPr sz="2400" b="1" spc="-10" dirty="0">
                <a:solidFill>
                  <a:srgbClr val="0083B7"/>
                </a:solidFill>
                <a:latin typeface="Carlito"/>
                <a:cs typeface="Carlito"/>
              </a:rPr>
              <a:t>4.	</a:t>
            </a:r>
            <a:r>
              <a:rPr sz="2400" b="1" spc="-5" dirty="0">
                <a:latin typeface="Carlito"/>
                <a:cs typeface="Carlito"/>
              </a:rPr>
              <a:t>DHCP</a:t>
            </a:r>
            <a:r>
              <a:rPr lang="en-US" sz="2400" b="1" spc="-5" dirty="0">
                <a:latin typeface="Carlito"/>
                <a:cs typeface="Carlito"/>
              </a:rPr>
              <a:t> </a:t>
            </a:r>
            <a:r>
              <a:rPr sz="2400" b="1" spc="-5" dirty="0">
                <a:latin typeface="Carlito"/>
                <a:cs typeface="Carlito"/>
              </a:rPr>
              <a:t>ACK</a:t>
            </a:r>
            <a:r>
              <a:rPr sz="2400" spc="-5" dirty="0">
                <a:latin typeface="Carlito"/>
                <a:cs typeface="Carlito"/>
              </a:rPr>
              <a:t>: </a:t>
            </a:r>
            <a:r>
              <a:rPr sz="2400" dirty="0">
                <a:latin typeface="Carlito"/>
                <a:cs typeface="Carlito"/>
              </a:rPr>
              <a:t>Acknowledgement </a:t>
            </a:r>
            <a:r>
              <a:rPr sz="2400" spc="-10" dirty="0">
                <a:latin typeface="Carlito"/>
                <a:cs typeface="Carlito"/>
              </a:rPr>
              <a:t>from </a:t>
            </a:r>
            <a:r>
              <a:rPr sz="2400" dirty="0">
                <a:latin typeface="Carlito"/>
                <a:cs typeface="Carlito"/>
              </a:rPr>
              <a:t>server to </a:t>
            </a:r>
            <a:r>
              <a:rPr sz="2400" spc="10" dirty="0">
                <a:latin typeface="Carlito"/>
                <a:cs typeface="Carlito"/>
              </a:rPr>
              <a:t>client</a:t>
            </a:r>
            <a:r>
              <a:rPr sz="2400" spc="-125" dirty="0">
                <a:latin typeface="Carlito"/>
                <a:cs typeface="Carlito"/>
              </a:rPr>
              <a:t> </a:t>
            </a:r>
            <a:r>
              <a:rPr sz="2400" spc="-10" dirty="0">
                <a:latin typeface="Carlito"/>
                <a:cs typeface="Carlito"/>
              </a:rPr>
              <a:t>with</a:t>
            </a:r>
            <a:endParaRPr sz="2400" dirty="0">
              <a:latin typeface="Carlito"/>
              <a:cs typeface="Carlito"/>
            </a:endParaRPr>
          </a:p>
          <a:p>
            <a:pPr marL="470534">
              <a:lnSpc>
                <a:spcPts val="2800"/>
              </a:lnSpc>
            </a:pPr>
            <a:r>
              <a:rPr sz="2400" spc="-10" dirty="0">
                <a:latin typeface="Carlito"/>
                <a:cs typeface="Carlito"/>
              </a:rPr>
              <a:t>parameters, </a:t>
            </a:r>
            <a:r>
              <a:rPr sz="2400" spc="10" dirty="0">
                <a:latin typeface="Carlito"/>
                <a:cs typeface="Carlito"/>
              </a:rPr>
              <a:t>including </a:t>
            </a:r>
            <a:r>
              <a:rPr sz="2400" spc="15" dirty="0">
                <a:latin typeface="Carlito"/>
                <a:cs typeface="Carlito"/>
              </a:rPr>
              <a:t>IP</a:t>
            </a:r>
            <a:r>
              <a:rPr sz="2400" spc="-125" dirty="0">
                <a:latin typeface="Carlito"/>
                <a:cs typeface="Carlito"/>
              </a:rPr>
              <a:t> </a:t>
            </a:r>
            <a:r>
              <a:rPr sz="2400" dirty="0">
                <a:latin typeface="Carlito"/>
                <a:cs typeface="Carlito"/>
              </a:rPr>
              <a:t>address.</a:t>
            </a:r>
          </a:p>
        </p:txBody>
      </p:sp>
      <p:sp>
        <p:nvSpPr>
          <p:cNvPr id="4" name="object 4"/>
          <p:cNvSpPr txBox="1"/>
          <p:nvPr/>
        </p:nvSpPr>
        <p:spPr>
          <a:xfrm>
            <a:off x="690880" y="4953000"/>
            <a:ext cx="7640955" cy="1094740"/>
          </a:xfrm>
          <a:prstGeom prst="rect">
            <a:avLst/>
          </a:prstGeom>
        </p:spPr>
        <p:txBody>
          <a:bodyPr vert="horz" wrap="square" lIns="0" tIns="27940" rIns="0" bIns="0" rtlCol="0">
            <a:spAutoFit/>
          </a:bodyPr>
          <a:lstStyle/>
          <a:p>
            <a:pPr marL="470534" marR="5080" indent="-457834">
              <a:lnSpc>
                <a:spcPct val="96000"/>
              </a:lnSpc>
              <a:spcBef>
                <a:spcPts val="220"/>
              </a:spcBef>
              <a:tabLst>
                <a:tab pos="469900" algn="l"/>
              </a:tabLst>
            </a:pPr>
            <a:r>
              <a:rPr sz="2400" b="1" spc="-10" dirty="0">
                <a:solidFill>
                  <a:srgbClr val="0083B7"/>
                </a:solidFill>
                <a:latin typeface="Carlito"/>
                <a:cs typeface="Carlito"/>
              </a:rPr>
              <a:t>5.	</a:t>
            </a:r>
            <a:r>
              <a:rPr sz="2400" b="1" dirty="0">
                <a:latin typeface="Carlito"/>
                <a:cs typeface="Carlito"/>
              </a:rPr>
              <a:t>DHCP</a:t>
            </a:r>
            <a:r>
              <a:rPr lang="en-US" sz="2400" b="1" dirty="0">
                <a:latin typeface="Carlito"/>
                <a:cs typeface="Carlito"/>
              </a:rPr>
              <a:t> </a:t>
            </a:r>
            <a:r>
              <a:rPr sz="2400" b="1" dirty="0">
                <a:latin typeface="Carlito"/>
                <a:cs typeface="Carlito"/>
              </a:rPr>
              <a:t>NACK</a:t>
            </a:r>
            <a:r>
              <a:rPr sz="2400" dirty="0">
                <a:latin typeface="Carlito"/>
                <a:cs typeface="Carlito"/>
              </a:rPr>
              <a:t>: </a:t>
            </a:r>
            <a:r>
              <a:rPr sz="2400" spc="-5" dirty="0">
                <a:latin typeface="Carlito"/>
                <a:cs typeface="Carlito"/>
              </a:rPr>
              <a:t>Negative </a:t>
            </a:r>
            <a:r>
              <a:rPr sz="2400" dirty="0">
                <a:latin typeface="Carlito"/>
                <a:cs typeface="Carlito"/>
              </a:rPr>
              <a:t>acknowledgement </a:t>
            </a:r>
            <a:r>
              <a:rPr sz="2400" spc="-10" dirty="0">
                <a:latin typeface="Carlito"/>
                <a:cs typeface="Carlito"/>
              </a:rPr>
              <a:t>from </a:t>
            </a:r>
            <a:r>
              <a:rPr sz="2400" dirty="0">
                <a:latin typeface="Carlito"/>
                <a:cs typeface="Carlito"/>
              </a:rPr>
              <a:t>server to  </a:t>
            </a:r>
            <a:r>
              <a:rPr sz="2400" spc="5" dirty="0">
                <a:latin typeface="Carlito"/>
                <a:cs typeface="Carlito"/>
              </a:rPr>
              <a:t>client, indicating </a:t>
            </a:r>
            <a:r>
              <a:rPr sz="2400" spc="-5" dirty="0">
                <a:latin typeface="Carlito"/>
                <a:cs typeface="Carlito"/>
              </a:rPr>
              <a:t>that </a:t>
            </a:r>
            <a:r>
              <a:rPr sz="2400" spc="5" dirty="0">
                <a:latin typeface="Carlito"/>
                <a:cs typeface="Carlito"/>
              </a:rPr>
              <a:t>the </a:t>
            </a:r>
            <a:r>
              <a:rPr sz="2400" spc="10" dirty="0">
                <a:latin typeface="Carlito"/>
                <a:cs typeface="Carlito"/>
              </a:rPr>
              <a:t>client's </a:t>
            </a:r>
            <a:r>
              <a:rPr sz="2400" dirty="0">
                <a:latin typeface="Carlito"/>
                <a:cs typeface="Carlito"/>
              </a:rPr>
              <a:t>lease </a:t>
            </a:r>
            <a:r>
              <a:rPr sz="2400" spc="-5" dirty="0">
                <a:latin typeface="Carlito"/>
                <a:cs typeface="Carlito"/>
              </a:rPr>
              <a:t>has expired </a:t>
            </a:r>
            <a:r>
              <a:rPr sz="2400" spc="5" dirty="0">
                <a:latin typeface="Carlito"/>
                <a:cs typeface="Carlito"/>
              </a:rPr>
              <a:t>or</a:t>
            </a:r>
            <a:r>
              <a:rPr sz="2400" spc="-310" dirty="0">
                <a:latin typeface="Carlito"/>
                <a:cs typeface="Carlito"/>
              </a:rPr>
              <a:t> </a:t>
            </a:r>
            <a:r>
              <a:rPr sz="2400" spc="-5" dirty="0">
                <a:latin typeface="Carlito"/>
                <a:cs typeface="Carlito"/>
              </a:rPr>
              <a:t>that  </a:t>
            </a:r>
            <a:r>
              <a:rPr sz="2400" dirty="0">
                <a:latin typeface="Carlito"/>
                <a:cs typeface="Carlito"/>
              </a:rPr>
              <a:t>a requested </a:t>
            </a:r>
            <a:r>
              <a:rPr sz="2400" spc="15" dirty="0">
                <a:latin typeface="Carlito"/>
                <a:cs typeface="Carlito"/>
              </a:rPr>
              <a:t>IP </a:t>
            </a:r>
            <a:r>
              <a:rPr sz="2400" spc="-5" dirty="0">
                <a:latin typeface="Carlito"/>
                <a:cs typeface="Carlito"/>
              </a:rPr>
              <a:t>address </a:t>
            </a:r>
            <a:r>
              <a:rPr sz="2400" dirty="0">
                <a:latin typeface="Carlito"/>
                <a:cs typeface="Carlito"/>
              </a:rPr>
              <a:t>is</a:t>
            </a:r>
            <a:r>
              <a:rPr sz="2400" spc="-100" dirty="0">
                <a:latin typeface="Carlito"/>
                <a:cs typeface="Carlito"/>
              </a:rPr>
              <a:t> </a:t>
            </a:r>
            <a:r>
              <a:rPr sz="2400" dirty="0">
                <a:latin typeface="Carlito"/>
                <a:cs typeface="Carlito"/>
              </a:rPr>
              <a:t>incorrect.</a:t>
            </a:r>
          </a:p>
        </p:txBody>
      </p:sp>
      <p:sp>
        <p:nvSpPr>
          <p:cNvPr id="5" name="object 5"/>
          <p:cNvSpPr/>
          <p:nvPr/>
        </p:nvSpPr>
        <p:spPr>
          <a:xfrm>
            <a:off x="912812" y="2517871"/>
            <a:ext cx="7386955" cy="216611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1725</TotalTime>
  <Words>3125</Words>
  <Application>Microsoft Office PowerPoint</Application>
  <PresentationFormat>On-screen Show (4:3)</PresentationFormat>
  <Paragraphs>301</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 Networks Fundamentals </vt:lpstr>
      <vt:lpstr>PowerPoint Presentation</vt:lpstr>
      <vt:lpstr>What is a Protocol?</vt:lpstr>
      <vt:lpstr>PowerPoint Presentation</vt:lpstr>
      <vt:lpstr>PowerPoint Presentation</vt:lpstr>
      <vt:lpstr>DHCPv4 Operation</vt:lpstr>
      <vt:lpstr>DHCPv4 Message Types</vt:lpstr>
      <vt:lpstr>DHCPv4 Message Types</vt:lpstr>
      <vt:lpstr>DHCPv4 Message Types</vt:lpstr>
      <vt:lpstr>DHCPv4 Message Types</vt:lpstr>
      <vt:lpstr>DHCPv4 Message Types – Server Logic</vt:lpstr>
      <vt:lpstr>PowerPoint Presentation</vt:lpstr>
      <vt:lpstr>PowerPoint Presentation</vt:lpstr>
      <vt:lpstr>PowerPoint Presentation</vt:lpstr>
      <vt:lpstr>FTP: File Transfer Protocol </vt:lpstr>
      <vt:lpstr>FTP: File Transfer Protocol </vt:lpstr>
      <vt:lpstr>HTTP: Hyper Text Transfer Protocol </vt:lpstr>
      <vt:lpstr>HTTP: Hyper Text Transfer Protocol </vt:lpstr>
      <vt:lpstr>HTTPs: Hyper Text Transfer Protocol Secure </vt:lpstr>
      <vt:lpstr>IMAP and IMAP4: Internet Message Access Protocol (version 4) </vt:lpstr>
      <vt:lpstr>IMAP and IMAP4: Internet Message Access Protocol (version 4) </vt:lpstr>
      <vt:lpstr>POP and POP3: Post Office Protocol (version 3) </vt:lpstr>
      <vt:lpstr>POP and POP3: Post Office Protocol (version 3) </vt:lpstr>
      <vt:lpstr>SMTP: Simple Mail Transfer Protocol </vt:lpstr>
      <vt:lpstr>SMTP: Simple Mail Transfer Protocol </vt:lpstr>
      <vt:lpstr>Telnet: Terminal emulation protocol </vt:lpstr>
      <vt:lpstr>Telnet: Terminal emulation protocol </vt:lpstr>
      <vt:lpstr>SSH :Secure Shell protocol</vt:lpstr>
      <vt:lpstr>SNMP: Simple Network Management Protocol </vt:lpstr>
      <vt:lpstr>SNMP: Simple Network Management Protocol </vt:lpstr>
      <vt:lpstr>RPC: Remote Procedure Call protocol</vt:lpstr>
      <vt:lpstr>RPC: Remote Procedure Call protocol</vt:lpstr>
      <vt:lpstr>TCP: Transmission Control Protocol </vt:lpstr>
      <vt:lpstr>TCP: Transmission Control Protocol </vt:lpstr>
      <vt:lpstr>UDP: User Datagram Protocol </vt:lpstr>
      <vt:lpstr>UDP: User Datagram Protocol </vt:lpstr>
      <vt:lpstr>IP: Internet Protocol (IPv4) </vt:lpstr>
      <vt:lpstr>IP: Internet Protocol (IPv4) </vt:lpstr>
      <vt:lpstr>IPv6: Internet Protocol version 6 </vt:lpstr>
      <vt:lpstr>ICMP: Internet Control Message Protocol </vt:lpstr>
      <vt:lpstr>ARP: Address Resolution Protocol </vt:lpstr>
      <vt:lpstr>SLIP: Serial Line IP  </vt:lpstr>
      <vt:lpstr>SLIP: Serial Line IP  </vt:lpstr>
      <vt:lpstr>Ports for Protocols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Cisco TAC Entry Training</dc:title>
  <dc:creator>Tariq Bader</dc:creator>
  <cp:lastModifiedBy>Wafa Bani Mustafa</cp:lastModifiedBy>
  <cp:revision>312</cp:revision>
  <dcterms:created xsi:type="dcterms:W3CDTF">2022-03-16T14:46:46Z</dcterms:created>
  <dcterms:modified xsi:type="dcterms:W3CDTF">2022-08-03T10:58:55Z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2015-01-24T00:00:00Z</vt:filetime>
  </property>
  <property fmtid="{D5CDD505-2E9C-101B-9397-08002B2CF9AE}" pid="3" name="Creator">
    <vt:lpwstr>Microsoft® PowerPoint® 2010</vt:lpwstr>
  </property>
  <property fmtid="{D5CDD505-2E9C-101B-9397-08002B2CF9AE}" pid="4" name="LastSaved">
    <vt:filetime>2022-03-16T00:00:00Z</vt:filetime>
  </property>
</Properties>
</file>